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51" r:id="rId2"/>
    <p:sldId id="439" r:id="rId3"/>
    <p:sldId id="440" r:id="rId4"/>
    <p:sldId id="441" r:id="rId5"/>
    <p:sldId id="443" r:id="rId6"/>
    <p:sldId id="444" r:id="rId7"/>
    <p:sldId id="445" r:id="rId8"/>
    <p:sldId id="446" r:id="rId9"/>
    <p:sldId id="448" r:id="rId10"/>
    <p:sldId id="449" r:id="rId11"/>
    <p:sldId id="452" r:id="rId12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5CB8CBF-DA60-4602-B00C-0807A3420AF9}">
          <p14:sldIdLst>
            <p14:sldId id="451"/>
            <p14:sldId id="439"/>
            <p14:sldId id="440"/>
            <p14:sldId id="441"/>
            <p14:sldId id="443"/>
            <p14:sldId id="444"/>
            <p14:sldId id="445"/>
            <p14:sldId id="446"/>
            <p14:sldId id="448"/>
            <p14:sldId id="449"/>
          </p14:sldIdLst>
        </p14:section>
        <p14:section name="Abschnitt ohne Titel" id="{936B12D7-1D65-426D-B574-E2188D6860AE}">
          <p14:sldIdLst>
            <p14:sldId id="4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25" clrIdx="0"/>
  <p:cmAuthor id="1" name="Ruth Siemes-Frömmer" initials="RS" lastIdx="11" clrIdx="1"/>
  <p:cmAuthor id="2" name="Admin" initials="A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A84"/>
    <a:srgbClr val="86C2EB"/>
    <a:srgbClr val="FFFF99"/>
    <a:srgbClr val="2E427A"/>
    <a:srgbClr val="FFCC66"/>
    <a:srgbClr val="FFFF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7" autoAdjust="0"/>
    <p:restoredTop sz="93594" autoAdjust="0"/>
  </p:normalViewPr>
  <p:slideViewPr>
    <p:cSldViewPr>
      <p:cViewPr varScale="1">
        <p:scale>
          <a:sx n="65" d="100"/>
          <a:sy n="65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D26DF-27F7-443B-960D-EEA34CA1CC92}" type="datetimeFigureOut">
              <a:rPr lang="de-DE" smtClean="0"/>
              <a:pPr/>
              <a:t>07.06.2021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2E28D-415A-4AB0-8C12-32C08A8D17F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049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CB29D-FEB1-44B5-AC65-F0A8923BB4AB}" type="datetimeFigureOut">
              <a:rPr lang="de-DE" smtClean="0"/>
              <a:pPr/>
              <a:t>07.06.2021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54267-C670-42FD-A039-0760D7D065C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50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980727"/>
            <a:ext cx="8229600" cy="893131"/>
          </a:xfrm>
        </p:spPr>
        <p:txBody>
          <a:bodyPr>
            <a:normAutofit/>
          </a:bodyPr>
          <a:lstStyle>
            <a:lvl1pPr algn="l">
              <a:defRPr sz="2000" b="1" baseline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Überschrift, z.B. Inhalt / Agenda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 gGmbH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68313" y="1989138"/>
            <a:ext cx="8280400" cy="4103687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718" y="44624"/>
            <a:ext cx="1714887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65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 smtClean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097461A-818E-46FC-9A27-67D9B02F2919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6" name="Gerade Verbindung 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427538" y="2780928"/>
            <a:ext cx="4259262" cy="2519363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395536" y="1064689"/>
            <a:ext cx="3888432" cy="1143000"/>
          </a:xfrm>
        </p:spPr>
        <p:txBody>
          <a:bodyPr/>
          <a:lstStyle>
            <a:lvl1pPr>
              <a:defRPr sz="2200" b="1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4"/>
          </p:nvPr>
        </p:nvSpPr>
        <p:spPr>
          <a:xfrm>
            <a:off x="395288" y="2492375"/>
            <a:ext cx="3889375" cy="3097213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9335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88760"/>
            <a:ext cx="3456384" cy="36061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de-DE" sz="1800" b="1" kern="1200" baseline="0" dirty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Unterüberschrift</a:t>
            </a:r>
            <a:endParaRPr lang="de-DE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4624"/>
            <a:ext cx="3456384" cy="360610"/>
          </a:xfrm>
        </p:spPr>
        <p:txBody>
          <a:bodyPr>
            <a:noAutofit/>
          </a:bodyPr>
          <a:lstStyle>
            <a:lvl1pPr marL="0" indent="0">
              <a:buNone/>
              <a:defRPr lang="de-DE" sz="1800" b="1" kern="1200" baseline="0" dirty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 gGmbH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3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 smtClean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097461A-818E-46FC-9A27-67D9B02F2919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6" name="Gerade Verbindung 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427538" y="2780928"/>
            <a:ext cx="4259262" cy="2519363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395536" y="1064689"/>
            <a:ext cx="3888432" cy="1143000"/>
          </a:xfrm>
        </p:spPr>
        <p:txBody>
          <a:bodyPr/>
          <a:lstStyle>
            <a:lvl1pPr>
              <a:defRPr sz="2200" b="1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4"/>
          </p:nvPr>
        </p:nvSpPr>
        <p:spPr>
          <a:xfrm>
            <a:off x="395288" y="2492375"/>
            <a:ext cx="3889375" cy="3097213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6547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73902"/>
            <a:ext cx="6995120" cy="402770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de-DE" sz="2000" b="1" dirty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45435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47756" y="515090"/>
            <a:ext cx="6988540" cy="359445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Untertitelformat durch klicken bearbeiten</a:t>
            </a:r>
            <a:endParaRPr lang="de-DE" dirty="0"/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 gGmbH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718" y="44624"/>
            <a:ext cx="1714887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26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36712"/>
            <a:ext cx="3233212" cy="1308929"/>
          </a:xfrm>
          <a:prstGeom prst="rect">
            <a:avLst/>
          </a:prstGeom>
        </p:spPr>
      </p:pic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1678438" y="2681625"/>
            <a:ext cx="57594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 smtClean="0">
                <a:solidFill>
                  <a:srgbClr val="283A84"/>
                </a:solidFill>
                <a:latin typeface="Arial" charset="0"/>
              </a:rPr>
              <a:t>www.papilio.de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dirty="0" smtClean="0">
              <a:solidFill>
                <a:srgbClr val="283A84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de-DE" sz="2000" dirty="0" smtClean="0">
                <a:solidFill>
                  <a:srgbClr val="283A84"/>
                </a:solidFill>
                <a:latin typeface="Arial" charset="0"/>
              </a:rPr>
              <a:t>www.papilio.de/info_newsletter.php</a:t>
            </a: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endParaRPr lang="de-DE" sz="2000" dirty="0" smtClean="0">
              <a:solidFill>
                <a:srgbClr val="283A84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de-DE" sz="2000" dirty="0" smtClean="0">
                <a:solidFill>
                  <a:srgbClr val="283A84"/>
                </a:solidFill>
                <a:latin typeface="Arial" charset="0"/>
              </a:rPr>
              <a:t>www.facebook.com/PapilioeV</a:t>
            </a: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 gGmbH</a:t>
            </a:r>
          </a:p>
        </p:txBody>
      </p:sp>
    </p:spTree>
    <p:extLst>
      <p:ext uri="{BB962C8B-B14F-4D97-AF65-F5344CB8AC3E}">
        <p14:creationId xmlns:p14="http://schemas.microsoft.com/office/powerpoint/2010/main" val="380793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udibold72dp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3"/>
          <p:cNvSpPr>
            <a:spLocks noChangeArrowheads="1"/>
          </p:cNvSpPr>
          <p:nvPr userDrawn="1"/>
        </p:nvSpPr>
        <p:spPr bwMode="auto">
          <a:xfrm>
            <a:off x="6538649" y="188640"/>
            <a:ext cx="2592288" cy="2160240"/>
          </a:xfrm>
          <a:prstGeom prst="wedgeEllipseCallout">
            <a:avLst>
              <a:gd name="adj1" fmla="val -72608"/>
              <a:gd name="adj2" fmla="val 34088"/>
            </a:avLst>
          </a:prstGeom>
          <a:solidFill>
            <a:srgbClr val="EFF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sz="1800" b="1" dirty="0"/>
              <a:t>Vielen Dank </a:t>
            </a:r>
            <a:br>
              <a:rPr lang="de-DE" sz="1800" b="1" dirty="0"/>
            </a:br>
            <a:r>
              <a:rPr lang="de-DE" sz="1800" b="1" dirty="0"/>
              <a:t>für Ihre </a:t>
            </a:r>
            <a:br>
              <a:rPr lang="de-DE" sz="1800" b="1" dirty="0"/>
            </a:br>
            <a:r>
              <a:rPr lang="de-DE" sz="1800" b="1" dirty="0"/>
              <a:t>Aufmerksamkeit! </a:t>
            </a:r>
            <a:endParaRPr lang="de-DE" sz="1800" b="1" dirty="0" smtClean="0"/>
          </a:p>
          <a:p>
            <a:r>
              <a:rPr lang="de-DE" sz="1800" b="1" dirty="0"/>
              <a:t/>
            </a:r>
            <a:br>
              <a:rPr lang="de-DE" sz="1800" b="1" dirty="0"/>
            </a:br>
            <a:r>
              <a:rPr lang="de-DE" sz="1800" b="1" dirty="0"/>
              <a:t>Ihre Fragen?</a:t>
            </a:r>
          </a:p>
        </p:txBody>
      </p:sp>
    </p:spTree>
    <p:extLst>
      <p:ext uri="{BB962C8B-B14F-4D97-AF65-F5344CB8AC3E}">
        <p14:creationId xmlns:p14="http://schemas.microsoft.com/office/powerpoint/2010/main" val="202658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 gGmbH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718" y="44624"/>
            <a:ext cx="1714887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24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DCC7-7B30-42D3-8689-4531156A1310}" type="datetimeFigureOut">
              <a:rPr lang="de-DE" smtClean="0"/>
              <a:pPr/>
              <a:t>07.06.2021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461A-818E-46FC-9A27-67D9B02F291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4295870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88760"/>
            <a:ext cx="3456384" cy="36061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de-DE" sz="2000" b="1" kern="1200" baseline="0" dirty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Unterüberschrift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4624"/>
            <a:ext cx="3456384" cy="360610"/>
          </a:xfrm>
        </p:spPr>
        <p:txBody>
          <a:bodyPr>
            <a:noAutofit/>
          </a:bodyPr>
          <a:lstStyle>
            <a:lvl1pPr marL="0" indent="0">
              <a:buNone/>
              <a:defRPr lang="de-DE" sz="2200" b="1" kern="1200" baseline="0" dirty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 smtClean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45435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5971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rtArt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276230"/>
            <a:ext cx="5861707" cy="384786"/>
          </a:xfrm>
        </p:spPr>
        <p:txBody>
          <a:bodyPr>
            <a:noAutofit/>
          </a:bodyPr>
          <a:lstStyle>
            <a:lvl1pPr marL="0" indent="0">
              <a:buNone/>
              <a:defRPr lang="de-DE" sz="2200" b="1" kern="1200" baseline="0" dirty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 smtClean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45435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449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 userDrawn="1"/>
        </p:nvCxnSpPr>
        <p:spPr bwMode="auto">
          <a:xfrm>
            <a:off x="0" y="3609975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19475" y="3068960"/>
            <a:ext cx="5638800" cy="720725"/>
          </a:xfrm>
        </p:spPr>
        <p:txBody>
          <a:bodyPr>
            <a:normAutofit/>
          </a:bodyPr>
          <a:lstStyle>
            <a:lvl1pPr marL="0" indent="0">
              <a:buNone/>
              <a:defRPr lang="de-DE" sz="1800" b="1" kern="1200" dirty="0" smtClean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Zwischenüberschrift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 smtClean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 smtClean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98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91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  <p:sldLayoutId id="2147483655" r:id="rId4"/>
    <p:sldLayoutId id="2147483651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" t="2822" r="1168" b="43815"/>
          <a:stretch/>
        </p:blipFill>
        <p:spPr>
          <a:xfrm>
            <a:off x="0" y="-92189"/>
            <a:ext cx="9144000" cy="330516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0" y="3140968"/>
            <a:ext cx="9144000" cy="288000"/>
          </a:xfrm>
          <a:prstGeom prst="rect">
            <a:avLst/>
          </a:prstGeom>
          <a:solidFill>
            <a:srgbClr val="FFCD1C"/>
          </a:solidFill>
        </p:spPr>
        <p:txBody>
          <a:bodyPr wrap="square" rtlCol="0" anchor="ctr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7544" y="3789040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>
              <a:solidFill>
                <a:srgbClr val="283A84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altLang="de-DE" sz="2000" b="1" dirty="0" smtClean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Papilio-U3 Fortbildung für pädagogische Fachkräfte</a:t>
            </a:r>
            <a:endParaRPr lang="de-DE" altLang="de-DE" sz="2000" b="1" dirty="0">
              <a:solidFill>
                <a:srgbClr val="024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2000" b="1" dirty="0">
              <a:solidFill>
                <a:srgbClr val="024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2000" dirty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 </a:t>
            </a:r>
            <a:r>
              <a:rPr lang="de-DE" altLang="de-DE" sz="2000" dirty="0" smtClean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de-DE" altLang="de-DE" sz="2000" dirty="0">
              <a:solidFill>
                <a:srgbClr val="024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r="2627"/>
          <a:stretch/>
        </p:blipFill>
        <p:spPr bwMode="auto">
          <a:xfrm>
            <a:off x="346633" y="5582627"/>
            <a:ext cx="8473839" cy="12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366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107504" y="488760"/>
            <a:ext cx="4464496" cy="419960"/>
          </a:xfrm>
        </p:spPr>
        <p:txBody>
          <a:bodyPr/>
          <a:lstStyle/>
          <a:p>
            <a:r>
              <a:rPr lang="de-DE" dirty="0"/>
              <a:t>Interventionsebene &amp; Akteure</a:t>
            </a:r>
          </a:p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 smtClean="0"/>
              <a:t>Beispiel </a:t>
            </a:r>
            <a:r>
              <a:rPr lang="de-DE" sz="1800" b="1" dirty="0"/>
              <a:t>Fachkraft-Kind-Relation </a:t>
            </a:r>
            <a:r>
              <a:rPr lang="de-DE" sz="1800" b="1" dirty="0" smtClean="0"/>
              <a:t>/ Personalschlüssel</a:t>
            </a:r>
          </a:p>
          <a:p>
            <a:r>
              <a:rPr lang="de-DE" sz="1800" dirty="0" smtClean="0"/>
              <a:t>Ziel: </a:t>
            </a:r>
            <a:r>
              <a:rPr lang="de-DE" sz="1800" dirty="0"/>
              <a:t>Anpassung der Fachkraft-Kind-Relation in der pädagogischen Praxis an wissenschaftlich empfohlene Standards</a:t>
            </a:r>
            <a:r>
              <a:rPr lang="de-DE" sz="1800" dirty="0" smtClean="0"/>
              <a:t> </a:t>
            </a:r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</p:txBody>
      </p:sp>
      <p:sp>
        <p:nvSpPr>
          <p:cNvPr id="11" name="Abgerundetes Rechteck 10"/>
          <p:cNvSpPr/>
          <p:nvPr/>
        </p:nvSpPr>
        <p:spPr>
          <a:xfrm>
            <a:off x="267526" y="2276872"/>
            <a:ext cx="3296362" cy="79208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Politik und Gesellschaft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267525" y="3222283"/>
            <a:ext cx="3296363" cy="79208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Träger von Kitas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267526" y="4158387"/>
            <a:ext cx="3296362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Kita-Leitung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267525" y="5094491"/>
            <a:ext cx="3296363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Pädagogische Fachkraft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917113" y="6453336"/>
            <a:ext cx="29033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Viernickel, Voss, </a:t>
            </a:r>
            <a:r>
              <a:rPr lang="de-DE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Mauz</a:t>
            </a: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Schumann (2014)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3707904" y="2276872"/>
            <a:ext cx="5193492" cy="79208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z.B. gesetzliche 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Neuregelung des Personalschlüssels unter Berücksichtigung 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Ausfallzeiten und Zusatzaufgaben</a:t>
            </a:r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3698988" y="3222283"/>
            <a:ext cx="5193492" cy="79208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z.B. Fachkraft-Kind-Relation beobachten, Springerkräfte beschäftigen, mittelbare pädagogische 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Arbeitszeiten im 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Arbeitsvertrag verankern</a:t>
            </a:r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3698988" y="4158387"/>
            <a:ext cx="5193492" cy="79208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z.B. Springerkräfte koordinieren, mit Einrichtungen 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 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 vernetzen,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Dienstpläne abstimmen, Aufgaben steuern</a:t>
            </a:r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3698988" y="5091043"/>
            <a:ext cx="5193492" cy="79208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z.B. 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häufige und gezielte Ansprache von wenigen Kindern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51520" y="6021288"/>
            <a:ext cx="8649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®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Zusammenarbeit aller Akteure, Miteinander agieren, gegenseitige Rückmeldung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107504" y="44624"/>
            <a:ext cx="6552728" cy="444136"/>
          </a:xfrm>
        </p:spPr>
        <p:txBody>
          <a:bodyPr/>
          <a:lstStyle/>
          <a:p>
            <a:r>
              <a:rPr lang="de-DE" dirty="0"/>
              <a:t>Gesundheit von pädagogischen Fachkräften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768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51520" y="3717032"/>
            <a:ext cx="777463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20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20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100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781" y="980728"/>
            <a:ext cx="3816424" cy="254552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83568" y="422108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freue mich, </a:t>
            </a:r>
            <a:r>
              <a:rPr lang="de-DE" b="1" dirty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Ihnen zu </a:t>
            </a:r>
            <a:r>
              <a:rPr lang="de-DE" b="1" dirty="0" smtClean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hören / zu </a:t>
            </a:r>
            <a:r>
              <a:rPr lang="de-DE" b="1" dirty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lesen!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r="2627"/>
          <a:stretch/>
        </p:blipFill>
        <p:spPr bwMode="auto">
          <a:xfrm>
            <a:off x="491090" y="5548039"/>
            <a:ext cx="8329382" cy="11933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83568" y="980728"/>
            <a:ext cx="37444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DE" sz="2000" b="1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Ihr/e  Ansprechpartner*in</a:t>
            </a:r>
            <a:r>
              <a:rPr lang="de-DE" sz="1600" b="1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 dirty="0">
              <a:solidFill>
                <a:srgbClr val="024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solidFill>
                <a:srgbClr val="024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(Name und Kontakt Trainer*in)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21762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Achtsamkeit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Selbstfürsorge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/>
              <a:t>Unter Achtsamkeit wird </a:t>
            </a:r>
            <a:r>
              <a:rPr lang="de-DE" sz="1800" b="1" dirty="0" smtClean="0"/>
              <a:t>eine besondere </a:t>
            </a:r>
            <a:r>
              <a:rPr lang="de-DE" sz="1800" b="1" dirty="0"/>
              <a:t>Form der </a:t>
            </a:r>
            <a:r>
              <a:rPr lang="de-DE" sz="1800" b="1" dirty="0" smtClean="0"/>
              <a:t>Aufmerksamkeit </a:t>
            </a:r>
            <a:r>
              <a:rPr lang="de-DE" sz="1800" dirty="0" smtClean="0"/>
              <a:t>verstanden. </a:t>
            </a:r>
          </a:p>
          <a:p>
            <a:pPr>
              <a:spcAft>
                <a:spcPts val="600"/>
              </a:spcAft>
              <a:buClr>
                <a:srgbClr val="003366"/>
              </a:buClr>
            </a:pPr>
            <a:endParaRPr lang="de-DE" sz="1800" dirty="0" smtClean="0"/>
          </a:p>
          <a:p>
            <a:pPr marL="0" indent="0">
              <a:spcAft>
                <a:spcPts val="600"/>
              </a:spcAft>
              <a:buClr>
                <a:srgbClr val="003366"/>
              </a:buClr>
              <a:buNone/>
            </a:pPr>
            <a:r>
              <a:rPr lang="de-DE" sz="1800" b="1" dirty="0" smtClean="0"/>
              <a:t>3 Aspekte von Achtsamkeit: </a:t>
            </a:r>
          </a:p>
          <a:p>
            <a:pPr marL="0" indent="0">
              <a:spcAft>
                <a:spcPts val="600"/>
              </a:spcAft>
              <a:buClr>
                <a:srgbClr val="003366"/>
              </a:buClr>
              <a:buNone/>
            </a:pPr>
            <a:r>
              <a:rPr lang="de-DE" dirty="0" smtClean="0"/>
              <a:t>Die eigene Aufmerksamkeit…</a:t>
            </a:r>
          </a:p>
          <a:p>
            <a:pPr marL="698500" lvl="1" indent="-342900"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de-DE" i="1" dirty="0" smtClean="0"/>
              <a:t>absichtsvoll</a:t>
            </a:r>
          </a:p>
          <a:p>
            <a:pPr marL="698500" lvl="1" indent="-342900"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de-DE" i="1" dirty="0"/>
              <a:t>n</a:t>
            </a:r>
            <a:r>
              <a:rPr lang="de-DE" i="1" dirty="0" smtClean="0"/>
              <a:t>icht </a:t>
            </a:r>
            <a:r>
              <a:rPr lang="de-DE" i="1" dirty="0" smtClean="0"/>
              <a:t>wertend</a:t>
            </a:r>
          </a:p>
          <a:p>
            <a:pPr marL="698500" lvl="1" indent="-342900"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auf den </a:t>
            </a:r>
            <a:r>
              <a:rPr lang="de-DE" i="1" dirty="0" smtClean="0"/>
              <a:t>gegenwärtigen Moment </a:t>
            </a:r>
            <a:br>
              <a:rPr lang="de-DE" i="1" dirty="0" smtClean="0"/>
            </a:br>
            <a:r>
              <a:rPr lang="de-DE" sz="1800" dirty="0" smtClean="0"/>
              <a:t>richten.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</a:pPr>
            <a:endParaRPr lang="de-DE" sz="18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None/>
            </a:pPr>
            <a:r>
              <a:rPr lang="de-DE" sz="1800" dirty="0" smtClean="0"/>
              <a:t>Wirkungen von Achtsamkeit</a:t>
            </a:r>
          </a:p>
          <a:p>
            <a:pPr marL="6985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Ausstieg aus dem „Autopiloten“</a:t>
            </a:r>
          </a:p>
          <a:p>
            <a:pPr marL="6985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bewusste Wahrnehmung positiver Situationen</a:t>
            </a:r>
            <a:endParaRPr lang="de-DE" dirty="0" smtClean="0">
              <a:sym typeface="Wingdings" pitchFamily="2" charset="2"/>
            </a:endParaRPr>
          </a:p>
          <a:p>
            <a:pPr marL="6985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itchFamily="2" charset="2"/>
              </a:rPr>
              <a:t>Abdriften in Grübeln vermeiden</a:t>
            </a:r>
          </a:p>
          <a:p>
            <a:pPr marL="6985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itchFamily="2" charset="2"/>
              </a:rPr>
              <a:t>Gedanken &amp; Gefühle als vorübergehende Phänomene akzeptieren</a:t>
            </a:r>
          </a:p>
          <a:p>
            <a:pPr marL="698500" lvl="1" indent="-342900"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None/>
            </a:pPr>
            <a:endParaRPr lang="de-DE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698500" lvl="1" indent="-342900"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Font typeface="Arial" pitchFamily="34" charset="0"/>
              <a:buChar char="•"/>
            </a:pPr>
            <a:endParaRPr lang="de-DE" dirty="0" smtClean="0">
              <a:sym typeface="Wingdings" pitchFamily="2" charset="2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664599" y="6270179"/>
            <a:ext cx="3307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Heidenreich &amp; </a:t>
            </a:r>
            <a:r>
              <a:rPr lang="de-DE" sz="1200" dirty="0" err="1"/>
              <a:t>Michalak</a:t>
            </a:r>
            <a:r>
              <a:rPr lang="de-DE" sz="1200" dirty="0"/>
              <a:t> (2009), </a:t>
            </a:r>
            <a:r>
              <a:rPr lang="de-DE" sz="1200" dirty="0" err="1"/>
              <a:t>Kabat</a:t>
            </a:r>
            <a:r>
              <a:rPr lang="de-DE" sz="1200" dirty="0"/>
              <a:t>-Zinn (1990</a:t>
            </a:r>
            <a:r>
              <a:rPr lang="de-DE" sz="1200" dirty="0" smtClean="0"/>
              <a:t>)</a:t>
            </a:r>
            <a:endParaRPr lang="de-DE" sz="1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55" y="1882820"/>
            <a:ext cx="4478633" cy="298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6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Achtsamkeit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Selbstfürsorge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dirty="0"/>
              <a:t>Achtsamkeit </a:t>
            </a:r>
            <a:r>
              <a:rPr lang="de-DE" sz="1800" dirty="0" smtClean="0"/>
              <a:t>kann </a:t>
            </a:r>
            <a:r>
              <a:rPr lang="de-DE" sz="1800" dirty="0"/>
              <a:t>durch </a:t>
            </a:r>
            <a:r>
              <a:rPr lang="de-DE" sz="1800" b="1" dirty="0" smtClean="0"/>
              <a:t>Übungen</a:t>
            </a:r>
            <a:r>
              <a:rPr lang="de-DE" sz="1800" dirty="0" smtClean="0"/>
              <a:t> </a:t>
            </a:r>
            <a:r>
              <a:rPr lang="de-DE" sz="1800" dirty="0"/>
              <a:t>(z.B. </a:t>
            </a:r>
            <a:r>
              <a:rPr lang="de-DE" sz="1800" dirty="0" smtClean="0"/>
              <a:t>„sich atmen lassen“) </a:t>
            </a:r>
            <a:r>
              <a:rPr lang="de-DE" sz="1800" dirty="0"/>
              <a:t>trainiert werden.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</a:pPr>
            <a:endParaRPr lang="de-DE" sz="1800" dirty="0" smtClean="0"/>
          </a:p>
          <a:p>
            <a:pPr marL="298450">
              <a:spcBef>
                <a:spcPts val="0"/>
              </a:spcBef>
              <a:spcAft>
                <a:spcPts val="600"/>
              </a:spcAft>
            </a:pPr>
            <a:r>
              <a:rPr lang="de-DE" sz="1800" b="1" dirty="0"/>
              <a:t>F</a:t>
            </a:r>
            <a:r>
              <a:rPr lang="de-DE" sz="1800" b="1" dirty="0" smtClean="0"/>
              <a:t>ormelle Achtsamkeitsübungen: </a:t>
            </a:r>
            <a:r>
              <a:rPr lang="de-DE" sz="1800" dirty="0" smtClean="0"/>
              <a:t>Üben mit „Anleitung“</a:t>
            </a:r>
          </a:p>
          <a:p>
            <a:pPr marL="698500" lvl="1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de-DE" dirty="0"/>
              <a:t>Atembeobachtung, Body Scan</a:t>
            </a:r>
          </a:p>
          <a:p>
            <a:pPr marL="698500" lvl="1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de-DE" dirty="0"/>
              <a:t>Yoga, Meditation</a:t>
            </a:r>
          </a:p>
          <a:p>
            <a:pPr marL="323850" lvl="1" indent="0"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None/>
            </a:pPr>
            <a:endParaRPr lang="de-DE" dirty="0" smtClean="0"/>
          </a:p>
          <a:p>
            <a:pPr marL="2984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de-DE" sz="1800" b="1" dirty="0"/>
              <a:t>I</a:t>
            </a:r>
            <a:r>
              <a:rPr lang="de-DE" sz="1800" b="1" dirty="0" smtClean="0"/>
              <a:t>nformelle Achtsamkeitsübungen: </a:t>
            </a:r>
            <a:r>
              <a:rPr lang="de-DE" sz="1800" dirty="0" smtClean="0"/>
              <a:t>Achtsamkeit bei alltäglichen Handlungen</a:t>
            </a:r>
          </a:p>
          <a:p>
            <a:pPr marL="698500" lvl="1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de-DE" dirty="0"/>
              <a:t>Essen, Laufen, Duschen, Kommunizieren mit anderen, …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</a:pPr>
            <a:endParaRPr lang="de-DE" sz="1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800" b="1" dirty="0" smtClean="0"/>
              <a:t>Beispiel </a:t>
            </a:r>
            <a:r>
              <a:rPr lang="de-DE" sz="1800" b="1" dirty="0"/>
              <a:t>für </a:t>
            </a:r>
            <a:r>
              <a:rPr lang="de-DE" sz="1800" b="1" dirty="0" smtClean="0"/>
              <a:t>Achtsamkeitsübung:</a:t>
            </a:r>
            <a:r>
              <a:rPr lang="de-DE" sz="1800" dirty="0" smtClean="0"/>
              <a:t> Atempause </a:t>
            </a:r>
            <a:r>
              <a:rPr lang="de-DE" sz="1800" dirty="0"/>
              <a:t>(Dauer </a:t>
            </a:r>
            <a:r>
              <a:rPr lang="de-DE" sz="1800" dirty="0" smtClean="0"/>
              <a:t>3-5 </a:t>
            </a:r>
            <a:r>
              <a:rPr lang="de-DE" sz="1800" dirty="0"/>
              <a:t>Minuten)</a:t>
            </a:r>
          </a:p>
          <a:p>
            <a:pPr marL="698500" lvl="1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de-DE" dirty="0"/>
              <a:t>Achtsame Sitzhaltung; Anspannung des Körpers spüren (</a:t>
            </a:r>
            <a:r>
              <a:rPr lang="de-DE" dirty="0" smtClean="0"/>
              <a:t>0–100 %); </a:t>
            </a:r>
            <a:r>
              <a:rPr lang="de-DE" dirty="0"/>
              <a:t>im Vordergrund stehende Emotion benennen, im Vordergrund stehende Gedanken benennen; einige Atemzüge lang den Atem beobachten; einige Minuten </a:t>
            </a:r>
            <a:r>
              <a:rPr lang="de-DE" dirty="0" smtClean="0"/>
              <a:t>dem </a:t>
            </a:r>
            <a:r>
              <a:rPr lang="de-DE" dirty="0"/>
              <a:t>Atem im Körper nachspüren</a:t>
            </a:r>
          </a:p>
          <a:p>
            <a:pPr marL="698500" lvl="1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de-DE" dirty="0"/>
              <a:t>Empfehlung: eine Atempause täglich (noch besser: 3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444208" y="6270179"/>
            <a:ext cx="2195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Heidenreich &amp; </a:t>
            </a:r>
            <a:r>
              <a:rPr lang="de-DE" sz="1200" dirty="0" err="1"/>
              <a:t>Michalak</a:t>
            </a:r>
            <a:r>
              <a:rPr lang="de-DE" sz="1200" dirty="0"/>
              <a:t> (2009</a:t>
            </a:r>
            <a:r>
              <a:rPr lang="de-DE" sz="1200" dirty="0" smtClean="0"/>
              <a:t>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05684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251520" y="488760"/>
            <a:ext cx="4536504" cy="419960"/>
          </a:xfrm>
        </p:spPr>
        <p:txBody>
          <a:bodyPr/>
          <a:lstStyle/>
          <a:p>
            <a:r>
              <a:rPr lang="de-DE" dirty="0" smtClean="0"/>
              <a:t>Achtsamkeit: Forschungslage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Selbstfürsorge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</a:pPr>
            <a:r>
              <a:rPr lang="de-DE" sz="1800" dirty="0" smtClean="0"/>
              <a:t>Zahlreiche Untersuchungen zur Wirksamkeit von Achtsamkeits-Kursen (v.a. MBSR, „</a:t>
            </a:r>
            <a:r>
              <a:rPr lang="de-DE" sz="1800" dirty="0" err="1"/>
              <a:t>Mindfulness-Based</a:t>
            </a:r>
            <a:r>
              <a:rPr lang="de-DE" sz="1800" dirty="0"/>
              <a:t> Stress </a:t>
            </a:r>
            <a:r>
              <a:rPr lang="de-DE" sz="1800" dirty="0" err="1" smtClean="0"/>
              <a:t>Reduction</a:t>
            </a:r>
            <a:r>
              <a:rPr lang="de-DE" sz="1800" dirty="0" smtClean="0"/>
              <a:t>“)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</a:pPr>
            <a:endParaRPr lang="de-DE" sz="1800" dirty="0" smtClean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</a:pPr>
            <a:r>
              <a:rPr lang="de-DE" sz="1800" dirty="0" smtClean="0"/>
              <a:t>Positive Befunde umfassen: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</a:pPr>
            <a:r>
              <a:rPr lang="de-DE" dirty="0" smtClean="0"/>
              <a:t>Reduktion von psychischen / </a:t>
            </a:r>
            <a:r>
              <a:rPr lang="de-DE" b="1" dirty="0" smtClean="0"/>
              <a:t>Stress-Symptomen</a:t>
            </a:r>
            <a:r>
              <a:rPr lang="de-DE" dirty="0" smtClean="0"/>
              <a:t> bei </a:t>
            </a:r>
            <a:r>
              <a:rPr lang="de-DE" dirty="0" smtClean="0"/>
              <a:t>Patient*innen </a:t>
            </a:r>
            <a:r>
              <a:rPr lang="de-DE" dirty="0" smtClean="0"/>
              <a:t>mit psychischen Störungen und in Bevölkerungsstichproben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</a:pPr>
            <a:r>
              <a:rPr lang="de-DE" dirty="0" smtClean="0"/>
              <a:t>Verringerung von </a:t>
            </a:r>
            <a:r>
              <a:rPr lang="de-DE" b="1" dirty="0" smtClean="0"/>
              <a:t>Burnout</a:t>
            </a:r>
            <a:r>
              <a:rPr lang="de-DE" dirty="0" smtClean="0"/>
              <a:t> im Job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</a:pPr>
            <a:r>
              <a:rPr lang="de-DE" dirty="0" smtClean="0"/>
              <a:t>Verringerung von Stress-Symptomen und Verbesserung von Emotionsregulation bei </a:t>
            </a:r>
            <a:r>
              <a:rPr lang="de-DE" b="1" dirty="0" smtClean="0"/>
              <a:t>Lehrkräften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</a:pPr>
            <a:endParaRPr lang="de-DE" sz="1800" dirty="0" smtClean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</a:pPr>
            <a:r>
              <a:rPr lang="de-DE" sz="1800" dirty="0" smtClean="0"/>
              <a:t>Untersuchungen im Kita-Kontext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</a:pPr>
            <a:r>
              <a:rPr lang="de-DE" dirty="0" smtClean="0"/>
              <a:t>Zusammenhang von Achtsamkeit der </a:t>
            </a:r>
            <a:r>
              <a:rPr lang="de-DE" dirty="0" smtClean="0"/>
              <a:t>pädagogischen </a:t>
            </a:r>
            <a:r>
              <a:rPr lang="de-DE" dirty="0" smtClean="0"/>
              <a:t>Fachkraft und </a:t>
            </a:r>
            <a:r>
              <a:rPr lang="de-DE" b="1" dirty="0" smtClean="0"/>
              <a:t>emotionaler Unterstützung der Kinder</a:t>
            </a:r>
            <a:r>
              <a:rPr lang="de-DE" dirty="0" smtClean="0"/>
              <a:t>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</a:pPr>
            <a:r>
              <a:rPr lang="de-DE" dirty="0" smtClean="0"/>
              <a:t>positive Effekte eines Achtsamkeitstraining für päd. Fachkräfte auf die Kinder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</a:pPr>
            <a:endParaRPr lang="de-DE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</a:pPr>
            <a:endParaRPr lang="de-DE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</a:pPr>
            <a:endParaRPr lang="de-DE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</a:pPr>
            <a:endParaRPr lang="de-DE" dirty="0" smtClean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</a:pPr>
            <a:endParaRPr lang="de-DE" sz="1800" dirty="0" smtClean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</a:pPr>
            <a:endParaRPr lang="de-DE" sz="18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1979712" y="6270179"/>
            <a:ext cx="705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Emerson et al. (2017), Grossman et al. (2004), Jennings (2013), Luken &amp; </a:t>
            </a:r>
            <a:r>
              <a:rPr lang="de-DE" sz="1200" dirty="0" err="1" smtClean="0"/>
              <a:t>Sammons</a:t>
            </a:r>
            <a:r>
              <a:rPr lang="de-DE" sz="1200" dirty="0" smtClean="0"/>
              <a:t> (2016), Singh et al. (2015)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50565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107504" y="488760"/>
            <a:ext cx="3456384" cy="360610"/>
          </a:xfrm>
        </p:spPr>
        <p:txBody>
          <a:bodyPr/>
          <a:lstStyle/>
          <a:p>
            <a:r>
              <a:rPr lang="de-DE" dirty="0" smtClean="0"/>
              <a:t>Belastungsfaktoren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07504" y="44624"/>
            <a:ext cx="6336704" cy="444136"/>
          </a:xfrm>
        </p:spPr>
        <p:txBody>
          <a:bodyPr/>
          <a:lstStyle/>
          <a:p>
            <a:r>
              <a:rPr lang="de-DE" dirty="0"/>
              <a:t>Gesundheit von pädagogischen Fachkräften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1800" dirty="0"/>
              <a:t>Benennung von Belastungsfaktoren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Arbeitsaufgaben/-organisation </a:t>
            </a:r>
            <a:r>
              <a:rPr lang="de-DE" dirty="0"/>
              <a:t>(</a:t>
            </a:r>
            <a:r>
              <a:rPr lang="de-DE" dirty="0" smtClean="0"/>
              <a:t>92 %)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Körperliche </a:t>
            </a:r>
            <a:r>
              <a:rPr lang="de-DE" dirty="0"/>
              <a:t>Belastungen (</a:t>
            </a:r>
            <a:r>
              <a:rPr lang="de-DE" dirty="0" smtClean="0"/>
              <a:t>82 %)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Kinder und Gruppe (</a:t>
            </a:r>
            <a:r>
              <a:rPr lang="de-DE" dirty="0" smtClean="0"/>
              <a:t>77 %)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Leitung </a:t>
            </a:r>
            <a:r>
              <a:rPr lang="de-DE" dirty="0"/>
              <a:t>(</a:t>
            </a:r>
            <a:r>
              <a:rPr lang="de-DE" dirty="0" smtClean="0"/>
              <a:t>25 %)</a:t>
            </a:r>
          </a:p>
          <a:p>
            <a:pPr lvl="1"/>
            <a:endParaRPr lang="de-DE" dirty="0"/>
          </a:p>
          <a:p>
            <a:endParaRPr lang="de-DE" sz="1800" dirty="0"/>
          </a:p>
          <a:p>
            <a:pPr marL="0" indent="0">
              <a:buNone/>
            </a:pPr>
            <a:r>
              <a:rPr lang="de-DE" sz="1800" dirty="0" smtClean="0"/>
              <a:t>Zusammenhang von Strukturqualität </a:t>
            </a:r>
          </a:p>
          <a:p>
            <a:pPr marL="0" indent="0">
              <a:buNone/>
            </a:pPr>
            <a:r>
              <a:rPr lang="de-DE" sz="1800" dirty="0" smtClean="0"/>
              <a:t>und Arbeitsbelastung: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Strukturqualität: Fachkraft-Kind-Schlüssel, Gruppengröße, Qualifikation, Berufserfahrung, Fluktuation, Raumangebot, Zeit </a:t>
            </a:r>
            <a:r>
              <a:rPr lang="de-DE" dirty="0"/>
              <a:t>für mittelbare </a:t>
            </a:r>
            <a:r>
              <a:rPr lang="de-DE" dirty="0" smtClean="0"/>
              <a:t>Arbeit, </a:t>
            </a:r>
            <a:r>
              <a:rPr lang="de-DE" dirty="0"/>
              <a:t>Einkommen</a:t>
            </a:r>
            <a:endParaRPr lang="de-DE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Zusammenhang zwischen strukturellen Rahmenbedingungen und …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1800" dirty="0"/>
              <a:t>körperlicher Gesundheit der </a:t>
            </a:r>
            <a:r>
              <a:rPr lang="de-DE" sz="1800" dirty="0" smtClean="0"/>
              <a:t>päd. Fachkraft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1800" dirty="0" smtClean="0"/>
              <a:t>psychischer Gesundheit: Depressivität, Erschöpfung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1800" dirty="0" smtClean="0"/>
              <a:t>höheren privaten Belastungen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sz="1800" dirty="0"/>
          </a:p>
          <a:p>
            <a:endParaRPr lang="de-DE" sz="18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5906406" y="6248345"/>
            <a:ext cx="2647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200" dirty="0" smtClean="0"/>
              <a:t>Rudow (2004), Viernickel &amp; Voss (2013)</a:t>
            </a:r>
            <a:endParaRPr lang="de-DE" sz="1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24745"/>
            <a:ext cx="3672408" cy="244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135284" y="488760"/>
            <a:ext cx="3456384" cy="360610"/>
          </a:xfrm>
        </p:spPr>
        <p:txBody>
          <a:bodyPr/>
          <a:lstStyle/>
          <a:p>
            <a:r>
              <a:rPr lang="de-DE" dirty="0" smtClean="0"/>
              <a:t>Burnout-Risiko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35284" y="44624"/>
            <a:ext cx="6696744" cy="444136"/>
          </a:xfrm>
        </p:spPr>
        <p:txBody>
          <a:bodyPr/>
          <a:lstStyle/>
          <a:p>
            <a:r>
              <a:rPr lang="de-DE" dirty="0" smtClean="0"/>
              <a:t>Gesundheit von pädagogischen Fachkräften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262100"/>
          </a:xfrm>
        </p:spPr>
        <p:txBody>
          <a:bodyPr>
            <a:normAutofit fontScale="92500" lnSpcReduction="20000"/>
          </a:bodyPr>
          <a:lstStyle/>
          <a:p>
            <a:r>
              <a:rPr lang="de-DE" sz="1800" dirty="0" smtClean="0"/>
              <a:t>Pädagogische </a:t>
            </a:r>
            <a:r>
              <a:rPr lang="de-DE" sz="1800" dirty="0" smtClean="0"/>
              <a:t>Fachkraft </a:t>
            </a:r>
            <a:r>
              <a:rPr lang="de-DE" sz="1800" dirty="0" smtClean="0"/>
              <a:t>als Hochrisiko-Gruppe </a:t>
            </a:r>
            <a:r>
              <a:rPr lang="de-DE" sz="1800" dirty="0"/>
              <a:t>für </a:t>
            </a:r>
            <a:r>
              <a:rPr lang="de-DE" sz="1800" dirty="0" smtClean="0"/>
              <a:t>Burnout: durchschnittlich </a:t>
            </a:r>
            <a:r>
              <a:rPr lang="de-DE" sz="1800" b="1" dirty="0"/>
              <a:t>stärker durch beruflichen Stress belastet als andere </a:t>
            </a:r>
            <a:r>
              <a:rPr lang="de-DE" sz="1800" b="1" dirty="0" smtClean="0"/>
              <a:t>Arbeitnehmer*innen</a:t>
            </a:r>
            <a:endParaRPr lang="de-DE" sz="1800" b="1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 smtClean="0"/>
          </a:p>
          <a:p>
            <a:r>
              <a:rPr lang="de-DE" sz="1800" dirty="0" smtClean="0"/>
              <a:t>Zusammenhänge </a:t>
            </a:r>
            <a:r>
              <a:rPr lang="de-DE" sz="1800" dirty="0"/>
              <a:t>zum erlebten beruflichen </a:t>
            </a:r>
            <a:r>
              <a:rPr lang="de-DE" sz="1800" dirty="0" smtClean="0"/>
              <a:t>Stress: Arbeitsbedingungen &amp; </a:t>
            </a:r>
            <a:r>
              <a:rPr lang="de-DE" sz="1800" dirty="0"/>
              <a:t>Unzufriedenheit mit der Leitung und dem </a:t>
            </a:r>
            <a:r>
              <a:rPr lang="de-DE" sz="1800" dirty="0" smtClean="0"/>
              <a:t>Betriebsklima</a:t>
            </a:r>
          </a:p>
          <a:p>
            <a:r>
              <a:rPr lang="de-DE" sz="1800" b="1" dirty="0" smtClean="0"/>
              <a:t>U3-Kinder</a:t>
            </a:r>
            <a:r>
              <a:rPr lang="de-DE" sz="1800" dirty="0" smtClean="0"/>
              <a:t> sowie </a:t>
            </a:r>
            <a:r>
              <a:rPr lang="de-DE" sz="1800" b="1" dirty="0" smtClean="0"/>
              <a:t>Elternarbeit</a:t>
            </a:r>
            <a:r>
              <a:rPr lang="de-DE" sz="1800" dirty="0" smtClean="0"/>
              <a:t> als besonders hohe Belastung</a:t>
            </a:r>
          </a:p>
          <a:p>
            <a:endParaRPr lang="de-DE" sz="1800" dirty="0"/>
          </a:p>
          <a:p>
            <a:endParaRPr lang="de-DE" sz="18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6804248" y="6386844"/>
            <a:ext cx="1795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200" dirty="0" smtClean="0"/>
              <a:t>Jungbauer &amp; </a:t>
            </a:r>
            <a:r>
              <a:rPr lang="de-DE" sz="1200" dirty="0" err="1" smtClean="0"/>
              <a:t>Ehlen</a:t>
            </a:r>
            <a:r>
              <a:rPr lang="de-DE" sz="1200" dirty="0" smtClean="0"/>
              <a:t> </a:t>
            </a:r>
            <a:r>
              <a:rPr lang="de-DE" sz="1200" dirty="0"/>
              <a:t>(2014)</a:t>
            </a:r>
          </a:p>
        </p:txBody>
      </p:sp>
      <p:pic>
        <p:nvPicPr>
          <p:cNvPr id="8" name="Grafik 7"/>
          <p:cNvPicPr/>
          <p:nvPr/>
        </p:nvPicPr>
        <p:blipFill rotWithShape="1">
          <a:blip r:embed="rId2" cstate="print"/>
          <a:srcRect b="14584"/>
          <a:stretch/>
        </p:blipFill>
        <p:spPr bwMode="auto">
          <a:xfrm>
            <a:off x="1255720" y="1700809"/>
            <a:ext cx="634061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38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107504" y="447761"/>
            <a:ext cx="3456384" cy="360610"/>
          </a:xfrm>
        </p:spPr>
        <p:txBody>
          <a:bodyPr/>
          <a:lstStyle/>
          <a:p>
            <a:r>
              <a:rPr lang="de-DE" dirty="0" smtClean="0"/>
              <a:t>Schutzfaktoren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07504" y="47862"/>
            <a:ext cx="6192688" cy="444136"/>
          </a:xfrm>
        </p:spPr>
        <p:txBody>
          <a:bodyPr/>
          <a:lstStyle/>
          <a:p>
            <a:r>
              <a:rPr lang="de-DE" dirty="0"/>
              <a:t>Gesundheit von pädagogischen Fachkräften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/>
              <a:t>Welche Faktoren verringern die beruflichen Belastungsfaktoren? 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Welche </a:t>
            </a:r>
            <a:r>
              <a:rPr lang="de-DE" sz="1800" dirty="0" smtClean="0"/>
              <a:t>Faktoren führen zu mehr Gesundheit und Wohlbefinden?</a:t>
            </a:r>
          </a:p>
          <a:p>
            <a:endParaRPr lang="de-DE" sz="1800" dirty="0" smtClean="0"/>
          </a:p>
          <a:p>
            <a:r>
              <a:rPr lang="de-DE" sz="1800" dirty="0" smtClean="0"/>
              <a:t>Gute Ausstattung (finanziell/räumlich): </a:t>
            </a:r>
          </a:p>
          <a:p>
            <a:pPr lvl="1"/>
            <a:r>
              <a:rPr lang="de-DE" dirty="0" smtClean="0"/>
              <a:t>z.B. auch Pausen-/Rückzugsraum</a:t>
            </a:r>
          </a:p>
          <a:p>
            <a:r>
              <a:rPr lang="de-DE" sz="1800" dirty="0" smtClean="0"/>
              <a:t>Organisatorische Faktoren: </a:t>
            </a:r>
          </a:p>
          <a:p>
            <a:pPr lvl="1"/>
            <a:r>
              <a:rPr lang="de-DE" dirty="0" smtClean="0"/>
              <a:t>z.B. das pädagogische Konzept der Einrichtung, Zufriedenheit mit der Arbeitszeit, Arbeitsplatzsicherheit</a:t>
            </a:r>
          </a:p>
          <a:p>
            <a:r>
              <a:rPr lang="de-DE" sz="1800" dirty="0"/>
              <a:t>Anforderungen aus der Arbeitsaufgabe: </a:t>
            </a:r>
          </a:p>
          <a:p>
            <a:pPr lvl="1"/>
            <a:r>
              <a:rPr lang="de-DE" dirty="0"/>
              <a:t>z.B. Abwechslungsreichtum, </a:t>
            </a:r>
            <a:r>
              <a:rPr lang="de-DE" dirty="0" smtClean="0"/>
              <a:t>Flexibilität</a:t>
            </a:r>
            <a:r>
              <a:rPr lang="de-DE" dirty="0"/>
              <a:t>, Kreativität, regelmäßige Teamsitzungen und Supervisionen, Weiterbildungen, viel Bewegung am Arbeitsplatz</a:t>
            </a:r>
          </a:p>
          <a:p>
            <a:pPr lvl="1"/>
            <a:endParaRPr lang="de-DE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6876256" y="6386844"/>
            <a:ext cx="1696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200" dirty="0" smtClean="0"/>
              <a:t>Viernickel &amp; Voss (2013)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59739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107504" y="446142"/>
            <a:ext cx="3456384" cy="360610"/>
          </a:xfrm>
        </p:spPr>
        <p:txBody>
          <a:bodyPr/>
          <a:lstStyle/>
          <a:p>
            <a:r>
              <a:rPr lang="de-DE" dirty="0" smtClean="0"/>
              <a:t>Schutzfaktoren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07504" y="44624"/>
            <a:ext cx="6336704" cy="444136"/>
          </a:xfrm>
        </p:spPr>
        <p:txBody>
          <a:bodyPr/>
          <a:lstStyle/>
          <a:p>
            <a:r>
              <a:rPr lang="de-DE" dirty="0"/>
              <a:t>Gesundheit von pädagogischen Fachkräften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/>
              <a:t>Welche Faktoren verringern die beruflichen Belastungsfaktoren? 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Welche </a:t>
            </a:r>
            <a:r>
              <a:rPr lang="de-DE" sz="1800" dirty="0" smtClean="0"/>
              <a:t>Faktoren führen zu mehr Gesundheit und Wohlbefinden?</a:t>
            </a:r>
          </a:p>
          <a:p>
            <a:endParaRPr lang="de-DE" sz="1800" dirty="0" smtClean="0"/>
          </a:p>
          <a:p>
            <a:r>
              <a:rPr lang="de-DE" sz="1800" dirty="0" smtClean="0"/>
              <a:t>Soziale Faktoren: </a:t>
            </a:r>
          </a:p>
          <a:p>
            <a:pPr lvl="1"/>
            <a:r>
              <a:rPr lang="de-DE" dirty="0" smtClean="0"/>
              <a:t>z.B. unmittelbare Arbeit mit den Kindern, Humor und häufiges Lachen, emotionale Nähe und </a:t>
            </a:r>
            <a:r>
              <a:rPr lang="de-DE" dirty="0"/>
              <a:t>B</a:t>
            </a:r>
            <a:r>
              <a:rPr lang="de-DE" dirty="0" smtClean="0"/>
              <a:t>estätigung durch die Kinder, eigener Gestaltungs- und Handlungsspielraum, Vereinbarkeit der Arbeit mit dem Privat- und Familienleben, gutes Teamklima, gute Zusammenarbeit mit den Eltern</a:t>
            </a:r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6876256" y="6386844"/>
            <a:ext cx="1696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200" dirty="0" smtClean="0"/>
              <a:t>Viernickel &amp; Voss (2013)</a:t>
            </a:r>
            <a:endParaRPr lang="de-DE" sz="1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933055"/>
            <a:ext cx="4050839" cy="270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81499" y="411280"/>
            <a:ext cx="4680520" cy="430903"/>
          </a:xfrm>
        </p:spPr>
        <p:txBody>
          <a:bodyPr/>
          <a:lstStyle/>
          <a:p>
            <a:r>
              <a:rPr lang="de-DE" dirty="0" smtClean="0"/>
              <a:t>Interventionsebene &amp; Akteure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81499" y="44624"/>
            <a:ext cx="6336704" cy="444135"/>
          </a:xfrm>
        </p:spPr>
        <p:txBody>
          <a:bodyPr/>
          <a:lstStyle/>
          <a:p>
            <a:r>
              <a:rPr lang="de-DE" dirty="0"/>
              <a:t>Gesundheit von pädagogischen Fachkräften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 smtClean="0"/>
              <a:t>Verschiedene </a:t>
            </a:r>
            <a:r>
              <a:rPr lang="de-DE" sz="1800" b="1" dirty="0"/>
              <a:t>Interventionsebenen und </a:t>
            </a:r>
            <a:r>
              <a:rPr lang="de-DE" sz="1800" b="1" dirty="0" smtClean="0"/>
              <a:t>Akteure </a:t>
            </a:r>
          </a:p>
          <a:p>
            <a:r>
              <a:rPr lang="de-DE" sz="1800" dirty="0" smtClean="0"/>
              <a:t>können zu einer Verringerung von Belastungsfaktoren (und Förderung von Gesundheit und Wohlbefinden bei </a:t>
            </a:r>
            <a:r>
              <a:rPr lang="de-DE" sz="1800" dirty="0" smtClean="0"/>
              <a:t>pädagogischen Fachkräften) </a:t>
            </a:r>
            <a:r>
              <a:rPr lang="de-DE" sz="1800" dirty="0" smtClean="0"/>
              <a:t>beitragen. </a:t>
            </a:r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4932040" y="6453336"/>
            <a:ext cx="39693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In Anlehnung an Viernickel, Voss, </a:t>
            </a:r>
            <a:r>
              <a:rPr lang="de-DE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Mauz</a:t>
            </a: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Schumann (2014)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827584" y="5445224"/>
            <a:ext cx="7488832" cy="79208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Ebene:  Politik und Gesellschaft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1491662" y="4448055"/>
            <a:ext cx="6264696" cy="79208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Ebene:  Träger von Kitas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2139734" y="3471794"/>
            <a:ext cx="4968552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Ebene:  Kita-Leitung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2725797" y="2503839"/>
            <a:ext cx="3692406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Ebene:  päd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Fachkraft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0516_Papilio_Master_ch_m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747</Words>
  <Application>Microsoft Office PowerPoint</Application>
  <PresentationFormat>Bildschirmpräsentation (4:3)</PresentationFormat>
  <Paragraphs>167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Wingdings</vt:lpstr>
      <vt:lpstr>130516_Papilio_Master_ch_mg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Christoph Hosemann</dc:creator>
  <cp:lastModifiedBy>Charlotte Peter</cp:lastModifiedBy>
  <cp:revision>504</cp:revision>
  <cp:lastPrinted>2012-04-19T09:44:51Z</cp:lastPrinted>
  <dcterms:created xsi:type="dcterms:W3CDTF">2013-05-16T10:47:13Z</dcterms:created>
  <dcterms:modified xsi:type="dcterms:W3CDTF">2021-06-07T15:42:57Z</dcterms:modified>
</cp:coreProperties>
</file>