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0" r:id="rId2"/>
    <p:sldId id="467" r:id="rId3"/>
    <p:sldId id="471" r:id="rId4"/>
    <p:sldId id="455" r:id="rId5"/>
    <p:sldId id="456" r:id="rId6"/>
    <p:sldId id="457" r:id="rId7"/>
    <p:sldId id="458" r:id="rId8"/>
    <p:sldId id="459" r:id="rId9"/>
    <p:sldId id="460" r:id="rId10"/>
    <p:sldId id="465" r:id="rId11"/>
    <p:sldId id="461" r:id="rId12"/>
    <p:sldId id="463" r:id="rId13"/>
    <p:sldId id="472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5CB8CBF-DA60-4602-B00C-0807A3420AF9}">
          <p14:sldIdLst>
            <p14:sldId id="470"/>
            <p14:sldId id="467"/>
            <p14:sldId id="471"/>
            <p14:sldId id="455"/>
            <p14:sldId id="456"/>
            <p14:sldId id="457"/>
            <p14:sldId id="458"/>
            <p14:sldId id="459"/>
            <p14:sldId id="460"/>
            <p14:sldId id="465"/>
            <p14:sldId id="461"/>
            <p14:sldId id="463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3" clrIdx="0"/>
  <p:cmAuthor id="1" name="Ruth Siemes-Frömmer" initials="RS" lastIdx="10" clrIdx="1"/>
  <p:cmAuthor id="2" name="Admin" initials="A" lastIdx="4" clrIdx="2"/>
  <p:cmAuthor id="3" name="Bovenschen, Ina" initials="BI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A84"/>
    <a:srgbClr val="FFCC66"/>
    <a:srgbClr val="FFFF99"/>
    <a:srgbClr val="2E427A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1771" autoAdjust="0"/>
  </p:normalViewPr>
  <p:slideViewPr>
    <p:cSldViewPr>
      <p:cViewPr varScale="1">
        <p:scale>
          <a:sx n="64" d="100"/>
          <a:sy n="64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96"/>
      </p:cViewPr>
      <p:guideLst>
        <p:guide orient="horz" pos="3110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858A1-6644-4F3D-8A30-C45EFA3593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1927246-E85E-48F5-8AF4-405349D1009E}">
      <dgm:prSet phldrT="[Text]" custT="1"/>
      <dgm:spPr/>
      <dgm:t>
        <a:bodyPr/>
        <a:lstStyle/>
        <a:p>
          <a:r>
            <a:rPr lang="de-DE" sz="1400" b="0" dirty="0" smtClean="0">
              <a:latin typeface="Arial" pitchFamily="34" charset="0"/>
              <a:cs typeface="Arial" pitchFamily="34" charset="0"/>
            </a:rPr>
            <a:t>Besuch zu Hause und Beobachtung in einer Trennungs-Wiedervereinigungs-Situation</a:t>
          </a:r>
          <a:endParaRPr lang="de-DE" sz="1400" b="0" dirty="0">
            <a:latin typeface="Arial" pitchFamily="34" charset="0"/>
            <a:cs typeface="Arial" pitchFamily="34" charset="0"/>
          </a:endParaRPr>
        </a:p>
      </dgm:t>
    </dgm:pt>
    <dgm:pt modelId="{79DAA036-186B-4566-891C-445FFD7BA01A}" type="parTrans" cxnId="{8B78C739-3310-4598-829C-B4009C4D2F19}">
      <dgm:prSet/>
      <dgm:spPr/>
      <dgm:t>
        <a:bodyPr/>
        <a:lstStyle/>
        <a:p>
          <a:endParaRPr lang="de-DE" sz="3200" b="0">
            <a:latin typeface="Arial" pitchFamily="34" charset="0"/>
            <a:cs typeface="Arial" pitchFamily="34" charset="0"/>
          </a:endParaRPr>
        </a:p>
      </dgm:t>
    </dgm:pt>
    <dgm:pt modelId="{4F9404B2-553A-4C6E-85A5-88FC0A4B6AD7}" type="sibTrans" cxnId="{8B78C739-3310-4598-829C-B4009C4D2F19}">
      <dgm:prSet/>
      <dgm:spPr/>
      <dgm:t>
        <a:bodyPr/>
        <a:lstStyle/>
        <a:p>
          <a:endParaRPr lang="de-DE" sz="3200" b="0">
            <a:latin typeface="Arial" pitchFamily="34" charset="0"/>
            <a:cs typeface="Arial" pitchFamily="34" charset="0"/>
          </a:endParaRPr>
        </a:p>
      </dgm:t>
    </dgm:pt>
    <dgm:pt modelId="{A002DB42-76FE-4590-AED6-88AB5AA27066}">
      <dgm:prSet phldrT="[Text]" custT="1"/>
      <dgm:spPr/>
      <dgm:t>
        <a:bodyPr/>
        <a:lstStyle/>
        <a:p>
          <a:r>
            <a:rPr lang="de-DE" sz="1400" b="0" dirty="0" smtClean="0">
              <a:latin typeface="Arial" pitchFamily="34" charset="0"/>
              <a:cs typeface="Arial" pitchFamily="34" charset="0"/>
            </a:rPr>
            <a:t>Beobachtung des Verhaltens und  Messung der (körperlichen) Stressreaktion</a:t>
          </a:r>
          <a:endParaRPr lang="de-DE" sz="1400" b="0" dirty="0">
            <a:latin typeface="Arial" pitchFamily="34" charset="0"/>
            <a:cs typeface="Arial" pitchFamily="34" charset="0"/>
          </a:endParaRPr>
        </a:p>
      </dgm:t>
    </dgm:pt>
    <dgm:pt modelId="{E1E90705-C436-44E3-B46B-9D0D5D56ABA1}" type="parTrans" cxnId="{8A3F13A5-4499-45C8-B98D-4C2DC67356C0}">
      <dgm:prSet/>
      <dgm:spPr/>
      <dgm:t>
        <a:bodyPr/>
        <a:lstStyle/>
        <a:p>
          <a:endParaRPr lang="de-DE" sz="3200" b="0">
            <a:latin typeface="Arial" pitchFamily="34" charset="0"/>
            <a:cs typeface="Arial" pitchFamily="34" charset="0"/>
          </a:endParaRPr>
        </a:p>
      </dgm:t>
    </dgm:pt>
    <dgm:pt modelId="{C5AAF09C-29A3-4322-87DF-5A40AAEBD7CD}" type="sibTrans" cxnId="{8A3F13A5-4499-45C8-B98D-4C2DC67356C0}">
      <dgm:prSet/>
      <dgm:spPr/>
      <dgm:t>
        <a:bodyPr/>
        <a:lstStyle/>
        <a:p>
          <a:endParaRPr lang="de-DE" sz="3200" b="0">
            <a:latin typeface="Arial" pitchFamily="34" charset="0"/>
            <a:cs typeface="Arial" pitchFamily="34" charset="0"/>
          </a:endParaRPr>
        </a:p>
      </dgm:t>
    </dgm:pt>
    <dgm:pt modelId="{7743ACCD-67B5-431B-800E-585D843EFF90}">
      <dgm:prSet phldrT="[Text]" custT="1"/>
      <dgm:spPr/>
      <dgm:t>
        <a:bodyPr/>
        <a:lstStyle/>
        <a:p>
          <a:r>
            <a:rPr lang="de-DE" sz="1400" b="0" dirty="0" smtClean="0">
              <a:latin typeface="Arial" pitchFamily="34" charset="0"/>
              <a:cs typeface="Arial" pitchFamily="34" charset="0"/>
            </a:rPr>
            <a:t>Messung der (körperlichen) Stressreaktion</a:t>
          </a:r>
          <a:endParaRPr lang="de-DE" sz="1400" b="0" dirty="0">
            <a:latin typeface="Arial" pitchFamily="34" charset="0"/>
            <a:cs typeface="Arial" pitchFamily="34" charset="0"/>
          </a:endParaRPr>
        </a:p>
      </dgm:t>
    </dgm:pt>
    <dgm:pt modelId="{BF5E4805-CABD-4D70-A87E-7843F369A3FD}" type="parTrans" cxnId="{DF6AAD1E-F891-4286-8073-9CF46590B69C}">
      <dgm:prSet/>
      <dgm:spPr/>
      <dgm:t>
        <a:bodyPr/>
        <a:lstStyle/>
        <a:p>
          <a:endParaRPr lang="de-DE" sz="3200" b="0">
            <a:latin typeface="Arial" pitchFamily="34" charset="0"/>
            <a:cs typeface="Arial" pitchFamily="34" charset="0"/>
          </a:endParaRPr>
        </a:p>
      </dgm:t>
    </dgm:pt>
    <dgm:pt modelId="{5E3E20CF-A3FF-417C-A2C1-C68A6A75A4EF}" type="sibTrans" cxnId="{DF6AAD1E-F891-4286-8073-9CF46590B69C}">
      <dgm:prSet/>
      <dgm:spPr/>
      <dgm:t>
        <a:bodyPr/>
        <a:lstStyle/>
        <a:p>
          <a:endParaRPr lang="de-DE" sz="3200" b="0">
            <a:latin typeface="Arial" pitchFamily="34" charset="0"/>
            <a:cs typeface="Arial" pitchFamily="34" charset="0"/>
          </a:endParaRPr>
        </a:p>
      </dgm:t>
    </dgm:pt>
    <dgm:pt modelId="{9BB68FA7-02FE-408F-BEFB-3D11A772086A}" type="pres">
      <dgm:prSet presAssocID="{B06858A1-6644-4F3D-8A30-C45EFA359395}" presName="CompostProcess" presStyleCnt="0">
        <dgm:presLayoutVars>
          <dgm:dir/>
          <dgm:resizeHandles val="exact"/>
        </dgm:presLayoutVars>
      </dgm:prSet>
      <dgm:spPr/>
    </dgm:pt>
    <dgm:pt modelId="{B485A596-0D64-43A6-B41F-6CF15E1C3254}" type="pres">
      <dgm:prSet presAssocID="{B06858A1-6644-4F3D-8A30-C45EFA359395}" presName="arrow" presStyleLbl="bgShp" presStyleIdx="0" presStyleCnt="1" custScaleX="109309"/>
      <dgm:spPr/>
    </dgm:pt>
    <dgm:pt modelId="{8EE8DD02-3318-41CB-BFDF-A6B24E30B04C}" type="pres">
      <dgm:prSet presAssocID="{B06858A1-6644-4F3D-8A30-C45EFA359395}" presName="linearProcess" presStyleCnt="0"/>
      <dgm:spPr/>
    </dgm:pt>
    <dgm:pt modelId="{5615A392-C598-4CED-8E36-AD900BC4BB3B}" type="pres">
      <dgm:prSet presAssocID="{31927246-E85E-48F5-8AF4-405349D1009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1EBFED-AA9E-4A11-868D-93880523EAD7}" type="pres">
      <dgm:prSet presAssocID="{4F9404B2-553A-4C6E-85A5-88FC0A4B6AD7}" presName="sibTrans" presStyleCnt="0"/>
      <dgm:spPr/>
    </dgm:pt>
    <dgm:pt modelId="{69BCF3BF-5186-4C7E-910F-40F15E55D9A4}" type="pres">
      <dgm:prSet presAssocID="{A002DB42-76FE-4590-AED6-88AB5AA2706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354CA8-EC78-4DA8-9B12-892C4B266F9B}" type="pres">
      <dgm:prSet presAssocID="{C5AAF09C-29A3-4322-87DF-5A40AAEBD7CD}" presName="sibTrans" presStyleCnt="0"/>
      <dgm:spPr/>
    </dgm:pt>
    <dgm:pt modelId="{2BFF7E1B-1053-4345-983C-AF8FDF18D5DB}" type="pres">
      <dgm:prSet presAssocID="{7743ACCD-67B5-431B-800E-585D843EFF9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A6D75-EF52-4464-96E8-99230D967904}" type="presOf" srcId="{31927246-E85E-48F5-8AF4-405349D1009E}" destId="{5615A392-C598-4CED-8E36-AD900BC4BB3B}" srcOrd="0" destOrd="0" presId="urn:microsoft.com/office/officeart/2005/8/layout/hProcess9"/>
    <dgm:cxn modelId="{6C9C7923-5FF3-4A61-A207-F3C048796710}" type="presOf" srcId="{A002DB42-76FE-4590-AED6-88AB5AA27066}" destId="{69BCF3BF-5186-4C7E-910F-40F15E55D9A4}" srcOrd="0" destOrd="0" presId="urn:microsoft.com/office/officeart/2005/8/layout/hProcess9"/>
    <dgm:cxn modelId="{DF6AAD1E-F891-4286-8073-9CF46590B69C}" srcId="{B06858A1-6644-4F3D-8A30-C45EFA359395}" destId="{7743ACCD-67B5-431B-800E-585D843EFF90}" srcOrd="2" destOrd="0" parTransId="{BF5E4805-CABD-4D70-A87E-7843F369A3FD}" sibTransId="{5E3E20CF-A3FF-417C-A2C1-C68A6A75A4EF}"/>
    <dgm:cxn modelId="{993B47D7-200C-4D7E-B9FD-F64CBE42B8BA}" type="presOf" srcId="{7743ACCD-67B5-431B-800E-585D843EFF90}" destId="{2BFF7E1B-1053-4345-983C-AF8FDF18D5DB}" srcOrd="0" destOrd="0" presId="urn:microsoft.com/office/officeart/2005/8/layout/hProcess9"/>
    <dgm:cxn modelId="{64D8215D-3688-43AA-BF72-DF05236645E4}" type="presOf" srcId="{B06858A1-6644-4F3D-8A30-C45EFA359395}" destId="{9BB68FA7-02FE-408F-BEFB-3D11A772086A}" srcOrd="0" destOrd="0" presId="urn:microsoft.com/office/officeart/2005/8/layout/hProcess9"/>
    <dgm:cxn modelId="{8A3F13A5-4499-45C8-B98D-4C2DC67356C0}" srcId="{B06858A1-6644-4F3D-8A30-C45EFA359395}" destId="{A002DB42-76FE-4590-AED6-88AB5AA27066}" srcOrd="1" destOrd="0" parTransId="{E1E90705-C436-44E3-B46B-9D0D5D56ABA1}" sibTransId="{C5AAF09C-29A3-4322-87DF-5A40AAEBD7CD}"/>
    <dgm:cxn modelId="{8B78C739-3310-4598-829C-B4009C4D2F19}" srcId="{B06858A1-6644-4F3D-8A30-C45EFA359395}" destId="{31927246-E85E-48F5-8AF4-405349D1009E}" srcOrd="0" destOrd="0" parTransId="{79DAA036-186B-4566-891C-445FFD7BA01A}" sibTransId="{4F9404B2-553A-4C6E-85A5-88FC0A4B6AD7}"/>
    <dgm:cxn modelId="{6404CB0F-7A97-4CA1-B433-7D81938462A4}" type="presParOf" srcId="{9BB68FA7-02FE-408F-BEFB-3D11A772086A}" destId="{B485A596-0D64-43A6-B41F-6CF15E1C3254}" srcOrd="0" destOrd="0" presId="urn:microsoft.com/office/officeart/2005/8/layout/hProcess9"/>
    <dgm:cxn modelId="{DDF88B5E-F041-4FFE-B1DB-B703AE5FD9C8}" type="presParOf" srcId="{9BB68FA7-02FE-408F-BEFB-3D11A772086A}" destId="{8EE8DD02-3318-41CB-BFDF-A6B24E30B04C}" srcOrd="1" destOrd="0" presId="urn:microsoft.com/office/officeart/2005/8/layout/hProcess9"/>
    <dgm:cxn modelId="{40B08ADB-D516-452F-88B5-2E403B98AD3E}" type="presParOf" srcId="{8EE8DD02-3318-41CB-BFDF-A6B24E30B04C}" destId="{5615A392-C598-4CED-8E36-AD900BC4BB3B}" srcOrd="0" destOrd="0" presId="urn:microsoft.com/office/officeart/2005/8/layout/hProcess9"/>
    <dgm:cxn modelId="{D2F73B8C-7997-4412-8A4C-56F4F24A95E8}" type="presParOf" srcId="{8EE8DD02-3318-41CB-BFDF-A6B24E30B04C}" destId="{E41EBFED-AA9E-4A11-868D-93880523EAD7}" srcOrd="1" destOrd="0" presId="urn:microsoft.com/office/officeart/2005/8/layout/hProcess9"/>
    <dgm:cxn modelId="{21B47A7D-46C3-4183-AD33-9A97C8FB6259}" type="presParOf" srcId="{8EE8DD02-3318-41CB-BFDF-A6B24E30B04C}" destId="{69BCF3BF-5186-4C7E-910F-40F15E55D9A4}" srcOrd="2" destOrd="0" presId="urn:microsoft.com/office/officeart/2005/8/layout/hProcess9"/>
    <dgm:cxn modelId="{4EF87612-899E-4E89-9323-3F76F69F8C26}" type="presParOf" srcId="{8EE8DD02-3318-41CB-BFDF-A6B24E30B04C}" destId="{31354CA8-EC78-4DA8-9B12-892C4B266F9B}" srcOrd="3" destOrd="0" presId="urn:microsoft.com/office/officeart/2005/8/layout/hProcess9"/>
    <dgm:cxn modelId="{3852F681-35EC-4502-91BC-4E8FC7BE928E}" type="presParOf" srcId="{8EE8DD02-3318-41CB-BFDF-A6B24E30B04C}" destId="{2BFF7E1B-1053-4345-983C-AF8FDF18D5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69D55-6C93-47FB-B90C-C9EFAC4EDE6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4F22A2-1C82-4516-A0FC-C8AEFC2E8050}">
      <dgm:prSet phldrT="[Text]"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Vorbereitungsphase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9D988-DAE5-4B59-BB41-BBD44B386CFF}" type="parTrans" cxnId="{8F93E78B-E18E-42BB-AD73-582ECD8BF548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518FD-F802-4F83-BC49-142522C46E17}" type="sibTrans" cxnId="{8F93E78B-E18E-42BB-AD73-582ECD8BF548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DA17D-5A2E-4C63-8544-072E3B0D1117}">
      <dgm:prSet custT="1"/>
      <dgm:spPr/>
      <dgm:t>
        <a:bodyPr/>
        <a:lstStyle/>
        <a:p>
          <a:r>
            <a:rPr lang="de-DE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Kennenlern</a:t>
          </a:r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-phase („Schnupper-woche“)</a:t>
          </a:r>
        </a:p>
      </dgm:t>
    </dgm:pt>
    <dgm:pt modelId="{AF2DBE40-9426-472C-BC5E-9504A6AB1F59}" type="parTrans" cxnId="{2A4D7C60-3F42-4EBA-93C8-4E349F3CC2F1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98324-3576-425A-BF81-4C5869F6253F}" type="sibTrans" cxnId="{2A4D7C60-3F42-4EBA-93C8-4E349F3CC2F1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F661D-2E12-44C2-9DF3-0AF707FD2FC5}">
      <dgm:prSet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Sicherheits-phase </a:t>
          </a:r>
        </a:p>
      </dgm:t>
    </dgm:pt>
    <dgm:pt modelId="{BCDBEA73-51D6-46C9-9FF4-02C1680A6DA3}" type="parTrans" cxnId="{A6D2B27F-8C04-4CB3-ADF9-5C9437645C1B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FFAC1D-E94C-4963-BFDB-63EAEC5CB8EB}" type="sibTrans" cxnId="{A6D2B27F-8C04-4CB3-ADF9-5C9437645C1B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DD65B3-7ED8-4B1E-A17F-E3283ACA1447}">
      <dgm:prSet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Vertrauens-phase </a:t>
          </a:r>
        </a:p>
      </dgm:t>
    </dgm:pt>
    <dgm:pt modelId="{DCC58CBF-D9B1-4A4C-8045-E0E5CB1FA101}" type="parTrans" cxnId="{1814D01B-2A1E-4A2C-BDA0-632BCB293A27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7525D-424B-4770-9BAE-CFEF3D87235A}" type="sibTrans" cxnId="{1814D01B-2A1E-4A2C-BDA0-632BCB293A27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77079-8D67-41DC-BDE1-F5CACED4201D}">
      <dgm:prSet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Phase der gemeinsamen Auswertung und Reflexion </a:t>
          </a:r>
        </a:p>
      </dgm:t>
    </dgm:pt>
    <dgm:pt modelId="{8E170D9C-5B00-44A7-A308-23DA9AC28C52}" type="parTrans" cxnId="{41C4A7FE-BD37-4859-AB15-024C33289A05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DD18E-7882-4DCD-9EB7-821AA50BD825}" type="sibTrans" cxnId="{41C4A7FE-BD37-4859-AB15-024C33289A05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DFCAD-43C5-4E10-9DE9-882EFC456E58}" type="pres">
      <dgm:prSet presAssocID="{D0E69D55-6C93-47FB-B90C-C9EFAC4EDE6C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de-DE"/>
        </a:p>
      </dgm:t>
    </dgm:pt>
    <dgm:pt modelId="{17B4CA41-9451-4F5C-956F-EE3DC193B559}" type="pres">
      <dgm:prSet presAssocID="{564F22A2-1C82-4516-A0FC-C8AEFC2E8050}" presName="parTx1" presStyleLbl="node1" presStyleIdx="0" presStyleCnt="5"/>
      <dgm:spPr/>
      <dgm:t>
        <a:bodyPr/>
        <a:lstStyle/>
        <a:p>
          <a:endParaRPr lang="de-DE"/>
        </a:p>
      </dgm:t>
    </dgm:pt>
    <dgm:pt modelId="{26122CAB-5A55-4EE1-824F-B7EA2E0E24F4}" type="pres">
      <dgm:prSet presAssocID="{EDCDA17D-5A2E-4C63-8544-072E3B0D1117}" presName="parTx2" presStyleLbl="node1" presStyleIdx="1" presStyleCnt="5"/>
      <dgm:spPr/>
      <dgm:t>
        <a:bodyPr/>
        <a:lstStyle/>
        <a:p>
          <a:endParaRPr lang="de-DE"/>
        </a:p>
      </dgm:t>
    </dgm:pt>
    <dgm:pt modelId="{C43F5EF4-36A7-45CB-B704-E77917AF5572}" type="pres">
      <dgm:prSet presAssocID="{8C8F661D-2E12-44C2-9DF3-0AF707FD2FC5}" presName="parTx3" presStyleLbl="node1" presStyleIdx="2" presStyleCnt="5"/>
      <dgm:spPr/>
      <dgm:t>
        <a:bodyPr/>
        <a:lstStyle/>
        <a:p>
          <a:endParaRPr lang="de-DE"/>
        </a:p>
      </dgm:t>
    </dgm:pt>
    <dgm:pt modelId="{A2403A08-6272-4D06-865E-2FF5DF226263}" type="pres">
      <dgm:prSet presAssocID="{4DDD65B3-7ED8-4B1E-A17F-E3283ACA1447}" presName="parTx4" presStyleLbl="node1" presStyleIdx="3" presStyleCnt="5"/>
      <dgm:spPr/>
      <dgm:t>
        <a:bodyPr/>
        <a:lstStyle/>
        <a:p>
          <a:endParaRPr lang="de-DE"/>
        </a:p>
      </dgm:t>
    </dgm:pt>
    <dgm:pt modelId="{9709F056-B644-4D97-AD42-A5140857DF7C}" type="pres">
      <dgm:prSet presAssocID="{7DE77079-8D67-41DC-BDE1-F5CACED4201D}" presName="parTx5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7095E82C-567D-4D2F-9DB7-C15449919190}" type="presOf" srcId="{EDCDA17D-5A2E-4C63-8544-072E3B0D1117}" destId="{26122CAB-5A55-4EE1-824F-B7EA2E0E24F4}" srcOrd="0" destOrd="0" presId="urn:microsoft.com/office/officeart/2009/3/layout/SubStepProcess"/>
    <dgm:cxn modelId="{A6D2B27F-8C04-4CB3-ADF9-5C9437645C1B}" srcId="{D0E69D55-6C93-47FB-B90C-C9EFAC4EDE6C}" destId="{8C8F661D-2E12-44C2-9DF3-0AF707FD2FC5}" srcOrd="2" destOrd="0" parTransId="{BCDBEA73-51D6-46C9-9FF4-02C1680A6DA3}" sibTransId="{0FFFAC1D-E94C-4963-BFDB-63EAEC5CB8EB}"/>
    <dgm:cxn modelId="{2A4D7C60-3F42-4EBA-93C8-4E349F3CC2F1}" srcId="{D0E69D55-6C93-47FB-B90C-C9EFAC4EDE6C}" destId="{EDCDA17D-5A2E-4C63-8544-072E3B0D1117}" srcOrd="1" destOrd="0" parTransId="{AF2DBE40-9426-472C-BC5E-9504A6AB1F59}" sibTransId="{34798324-3576-425A-BF81-4C5869F6253F}"/>
    <dgm:cxn modelId="{8F93E78B-E18E-42BB-AD73-582ECD8BF548}" srcId="{D0E69D55-6C93-47FB-B90C-C9EFAC4EDE6C}" destId="{564F22A2-1C82-4516-A0FC-C8AEFC2E8050}" srcOrd="0" destOrd="0" parTransId="{B159D988-DAE5-4B59-BB41-BBD44B386CFF}" sibTransId="{D5B518FD-F802-4F83-BC49-142522C46E17}"/>
    <dgm:cxn modelId="{552A0ABB-CB60-4D4A-9DDF-D54BD4604563}" type="presOf" srcId="{4DDD65B3-7ED8-4B1E-A17F-E3283ACA1447}" destId="{A2403A08-6272-4D06-865E-2FF5DF226263}" srcOrd="0" destOrd="0" presId="urn:microsoft.com/office/officeart/2009/3/layout/SubStepProcess"/>
    <dgm:cxn modelId="{8C309B7F-D553-4335-A3F6-BDDBB61694EE}" type="presOf" srcId="{564F22A2-1C82-4516-A0FC-C8AEFC2E8050}" destId="{17B4CA41-9451-4F5C-956F-EE3DC193B559}" srcOrd="0" destOrd="0" presId="urn:microsoft.com/office/officeart/2009/3/layout/SubStepProcess"/>
    <dgm:cxn modelId="{7A745A00-445B-4DC2-AD9C-9220AE637C78}" type="presOf" srcId="{D0E69D55-6C93-47FB-B90C-C9EFAC4EDE6C}" destId="{842DFCAD-43C5-4E10-9DE9-882EFC456E58}" srcOrd="0" destOrd="0" presId="urn:microsoft.com/office/officeart/2009/3/layout/SubStepProcess"/>
    <dgm:cxn modelId="{41C4A7FE-BD37-4859-AB15-024C33289A05}" srcId="{D0E69D55-6C93-47FB-B90C-C9EFAC4EDE6C}" destId="{7DE77079-8D67-41DC-BDE1-F5CACED4201D}" srcOrd="4" destOrd="0" parTransId="{8E170D9C-5B00-44A7-A308-23DA9AC28C52}" sibTransId="{4C5DD18E-7882-4DCD-9EB7-821AA50BD825}"/>
    <dgm:cxn modelId="{5110BCA1-C75D-4A11-A388-04B1B4FA3D05}" type="presOf" srcId="{8C8F661D-2E12-44C2-9DF3-0AF707FD2FC5}" destId="{C43F5EF4-36A7-45CB-B704-E77917AF5572}" srcOrd="0" destOrd="0" presId="urn:microsoft.com/office/officeart/2009/3/layout/SubStepProcess"/>
    <dgm:cxn modelId="{1814D01B-2A1E-4A2C-BDA0-632BCB293A27}" srcId="{D0E69D55-6C93-47FB-B90C-C9EFAC4EDE6C}" destId="{4DDD65B3-7ED8-4B1E-A17F-E3283ACA1447}" srcOrd="3" destOrd="0" parTransId="{DCC58CBF-D9B1-4A4C-8045-E0E5CB1FA101}" sibTransId="{1D87525D-424B-4770-9BAE-CFEF3D87235A}"/>
    <dgm:cxn modelId="{F883DD94-6156-435E-AC05-96954405A083}" type="presOf" srcId="{7DE77079-8D67-41DC-BDE1-F5CACED4201D}" destId="{9709F056-B644-4D97-AD42-A5140857DF7C}" srcOrd="0" destOrd="0" presId="urn:microsoft.com/office/officeart/2009/3/layout/SubStepProcess"/>
    <dgm:cxn modelId="{7419376A-F466-41A1-A745-E79E2D21264F}" type="presParOf" srcId="{842DFCAD-43C5-4E10-9DE9-882EFC456E58}" destId="{17B4CA41-9451-4F5C-956F-EE3DC193B559}" srcOrd="0" destOrd="0" presId="urn:microsoft.com/office/officeart/2009/3/layout/SubStepProcess"/>
    <dgm:cxn modelId="{363D6AB5-1526-4592-91FA-0FBA2E17B77C}" type="presParOf" srcId="{842DFCAD-43C5-4E10-9DE9-882EFC456E58}" destId="{26122CAB-5A55-4EE1-824F-B7EA2E0E24F4}" srcOrd="1" destOrd="0" presId="urn:microsoft.com/office/officeart/2009/3/layout/SubStepProcess"/>
    <dgm:cxn modelId="{5CF323A5-7AA8-42C5-876C-8D19D01B1AB4}" type="presParOf" srcId="{842DFCAD-43C5-4E10-9DE9-882EFC456E58}" destId="{C43F5EF4-36A7-45CB-B704-E77917AF5572}" srcOrd="2" destOrd="0" presId="urn:microsoft.com/office/officeart/2009/3/layout/SubStepProcess"/>
    <dgm:cxn modelId="{35B4B685-D194-42D2-802E-459D70E1227A}" type="presParOf" srcId="{842DFCAD-43C5-4E10-9DE9-882EFC456E58}" destId="{A2403A08-6272-4D06-865E-2FF5DF226263}" srcOrd="3" destOrd="0" presId="urn:microsoft.com/office/officeart/2009/3/layout/SubStepProcess"/>
    <dgm:cxn modelId="{7507DDD7-CD1E-4596-B076-D4EC1B30525B}" type="presParOf" srcId="{842DFCAD-43C5-4E10-9DE9-882EFC456E58}" destId="{9709F056-B644-4D97-AD42-A5140857DF7C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69D55-6C93-47FB-B90C-C9EFAC4EDE6C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4F22A2-1C82-4516-A0FC-C8AEFC2E8050}">
      <dgm:prSet phldrT="[Text]"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Recht-zeitige Information an die Eltern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9D988-DAE5-4B59-BB41-BBD44B386CFF}" type="parTrans" cxnId="{8F93E78B-E18E-42BB-AD73-582ECD8BF548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518FD-F802-4F83-BC49-142522C46E17}" type="sibTrans" cxnId="{8F93E78B-E18E-42BB-AD73-582ECD8BF548}">
      <dgm:prSet/>
      <dgm:spPr/>
      <dgm:t>
        <a:bodyPr/>
        <a:lstStyle/>
        <a:p>
          <a:endParaRPr lang="de-DE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0F43D-3774-4E69-AEF2-510555BDEEB9}">
      <dgm:prSet phldrT="[Text]"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3-tägige Grund-phase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263D4-9DC0-42A5-B568-BFF52F6DDDA6}" type="parTrans" cxnId="{90F472A9-F6B4-49B9-AA7B-DD637F2769A5}">
      <dgm:prSet/>
      <dgm:spPr/>
      <dgm:t>
        <a:bodyPr/>
        <a:lstStyle/>
        <a:p>
          <a:endParaRPr lang="de-DE"/>
        </a:p>
      </dgm:t>
    </dgm:pt>
    <dgm:pt modelId="{FBF33462-0D7B-4C51-9D1E-4E71F69CE77B}" type="sibTrans" cxnId="{90F472A9-F6B4-49B9-AA7B-DD637F2769A5}">
      <dgm:prSet/>
      <dgm:spPr/>
      <dgm:t>
        <a:bodyPr/>
        <a:lstStyle/>
        <a:p>
          <a:endParaRPr lang="de-DE"/>
        </a:p>
      </dgm:t>
    </dgm:pt>
    <dgm:pt modelId="{CC907884-3A39-4278-9064-503C30CFFFA3}">
      <dgm:prSet phldrT="[Text]"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Der erste Trennungs-versuch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DF808-5031-495A-835F-1C5FC73A9A1C}" type="parTrans" cxnId="{4C267F73-24F5-415F-BEA8-6DC11872D9B2}">
      <dgm:prSet/>
      <dgm:spPr/>
      <dgm:t>
        <a:bodyPr/>
        <a:lstStyle/>
        <a:p>
          <a:endParaRPr lang="de-DE"/>
        </a:p>
      </dgm:t>
    </dgm:pt>
    <dgm:pt modelId="{1EEFA261-6581-42F1-97B6-C5BEDF45231D}" type="sibTrans" cxnId="{4C267F73-24F5-415F-BEA8-6DC11872D9B2}">
      <dgm:prSet/>
      <dgm:spPr/>
      <dgm:t>
        <a:bodyPr/>
        <a:lstStyle/>
        <a:p>
          <a:endParaRPr lang="de-DE"/>
        </a:p>
      </dgm:t>
    </dgm:pt>
    <dgm:pt modelId="{8F55A26A-0FB7-4DC0-BBDD-80168E1F6FB3}">
      <dgm:prSet phldrT="[Text]"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Schluss-phase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57033-7386-4DA4-8F8C-03E60020DE49}" type="parTrans" cxnId="{C2D31260-61FF-4A04-9558-28AF8170C47B}">
      <dgm:prSet/>
      <dgm:spPr/>
      <dgm:t>
        <a:bodyPr/>
        <a:lstStyle/>
        <a:p>
          <a:endParaRPr lang="de-DE"/>
        </a:p>
      </dgm:t>
    </dgm:pt>
    <dgm:pt modelId="{1B5EC282-3E4C-4357-A782-17ABF6181C5B}" type="sibTrans" cxnId="{C2D31260-61FF-4A04-9558-28AF8170C47B}">
      <dgm:prSet/>
      <dgm:spPr/>
      <dgm:t>
        <a:bodyPr/>
        <a:lstStyle/>
        <a:p>
          <a:endParaRPr lang="de-DE"/>
        </a:p>
      </dgm:t>
    </dgm:pt>
    <dgm:pt modelId="{E3AFF58B-458B-47F2-8777-6100DB044636}">
      <dgm:prSet phldrT="[Text]" custT="1"/>
      <dgm:spPr/>
      <dgm:t>
        <a:bodyPr/>
        <a:lstStyle/>
        <a:p>
          <a:r>
            <a:rPr lang="de-DE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Stabili</a:t>
          </a:r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de-DE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sierungs</a:t>
          </a:r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-phase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33542-122C-4283-9D34-91A2F9A0EA80}" type="parTrans" cxnId="{782BB459-EBF2-4848-8FC0-EECB9C0A8831}">
      <dgm:prSet/>
      <dgm:spPr/>
      <dgm:t>
        <a:bodyPr/>
        <a:lstStyle/>
        <a:p>
          <a:endParaRPr lang="de-DE"/>
        </a:p>
      </dgm:t>
    </dgm:pt>
    <dgm:pt modelId="{1C7E854F-E4D3-4E19-B4C4-18DE16D36D6B}" type="sibTrans" cxnId="{782BB459-EBF2-4848-8FC0-EECB9C0A8831}">
      <dgm:prSet/>
      <dgm:spPr/>
      <dgm:t>
        <a:bodyPr/>
        <a:lstStyle/>
        <a:p>
          <a:endParaRPr lang="de-DE"/>
        </a:p>
      </dgm:t>
    </dgm:pt>
    <dgm:pt modelId="{06E027FB-FAA7-4651-AA83-B4FF2B174ED2}">
      <dgm:prSet phldrT="[Text]" custT="1"/>
      <dgm:spPr/>
      <dgm:t>
        <a:bodyPr/>
        <a:lstStyle/>
        <a:p>
          <a:r>
            <a:rPr lang="de-DE" sz="1600" dirty="0" smtClean="0">
              <a:latin typeface="Arial" panose="020B0604020202020204" pitchFamily="34" charset="0"/>
              <a:cs typeface="Arial" panose="020B0604020202020204" pitchFamily="34" charset="0"/>
            </a:rPr>
            <a:t>Abschluss der Ein-gewöhnung</a:t>
          </a:r>
          <a:endParaRPr lang="de-D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FD0BA-DBBA-4D41-B14C-FB4308DEDE43}" type="parTrans" cxnId="{7802044D-6C0C-465D-AFF3-672851B3D6CD}">
      <dgm:prSet/>
      <dgm:spPr/>
      <dgm:t>
        <a:bodyPr/>
        <a:lstStyle/>
        <a:p>
          <a:endParaRPr lang="de-DE"/>
        </a:p>
      </dgm:t>
    </dgm:pt>
    <dgm:pt modelId="{C3C602DF-0395-42DD-A6B2-B6027AE76C2D}" type="sibTrans" cxnId="{7802044D-6C0C-465D-AFF3-672851B3D6CD}">
      <dgm:prSet/>
      <dgm:spPr/>
      <dgm:t>
        <a:bodyPr/>
        <a:lstStyle/>
        <a:p>
          <a:endParaRPr lang="de-DE"/>
        </a:p>
      </dgm:t>
    </dgm:pt>
    <dgm:pt modelId="{842DFCAD-43C5-4E10-9DE9-882EFC456E58}" type="pres">
      <dgm:prSet presAssocID="{D0E69D55-6C93-47FB-B90C-C9EFAC4EDE6C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de-DE"/>
        </a:p>
      </dgm:t>
    </dgm:pt>
    <dgm:pt modelId="{17B4CA41-9451-4F5C-956F-EE3DC193B559}" type="pres">
      <dgm:prSet presAssocID="{564F22A2-1C82-4516-A0FC-C8AEFC2E8050}" presName="parTx1" presStyleLbl="node1" presStyleIdx="0" presStyleCnt="6"/>
      <dgm:spPr/>
      <dgm:t>
        <a:bodyPr/>
        <a:lstStyle/>
        <a:p>
          <a:endParaRPr lang="de-DE"/>
        </a:p>
      </dgm:t>
    </dgm:pt>
    <dgm:pt modelId="{5BB14BC3-F1CD-41FB-9076-821D6DA2E93D}" type="pres">
      <dgm:prSet presAssocID="{FAC0F43D-3774-4E69-AEF2-510555BDEEB9}" presName="parTx2" presStyleLbl="node1" presStyleIdx="1" presStyleCnt="6"/>
      <dgm:spPr/>
      <dgm:t>
        <a:bodyPr/>
        <a:lstStyle/>
        <a:p>
          <a:endParaRPr lang="de-DE"/>
        </a:p>
      </dgm:t>
    </dgm:pt>
    <dgm:pt modelId="{A5520848-8283-40C1-9B92-9B03C5CF490E}" type="pres">
      <dgm:prSet presAssocID="{CC907884-3A39-4278-9064-503C30CFFFA3}" presName="parTx3" presStyleLbl="node1" presStyleIdx="2" presStyleCnt="6"/>
      <dgm:spPr/>
      <dgm:t>
        <a:bodyPr/>
        <a:lstStyle/>
        <a:p>
          <a:endParaRPr lang="de-DE"/>
        </a:p>
      </dgm:t>
    </dgm:pt>
    <dgm:pt modelId="{B1B04609-FF50-416D-9280-C710E143CA0A}" type="pres">
      <dgm:prSet presAssocID="{E3AFF58B-458B-47F2-8777-6100DB044636}" presName="parTx4" presStyleLbl="node1" presStyleIdx="3" presStyleCnt="6"/>
      <dgm:spPr/>
      <dgm:t>
        <a:bodyPr/>
        <a:lstStyle/>
        <a:p>
          <a:endParaRPr lang="de-DE"/>
        </a:p>
      </dgm:t>
    </dgm:pt>
    <dgm:pt modelId="{868FACFF-220A-4017-878A-D592F4EE42A0}" type="pres">
      <dgm:prSet presAssocID="{8F55A26A-0FB7-4DC0-BBDD-80168E1F6FB3}" presName="parTx5" presStyleLbl="node1" presStyleIdx="4" presStyleCnt="6"/>
      <dgm:spPr/>
      <dgm:t>
        <a:bodyPr/>
        <a:lstStyle/>
        <a:p>
          <a:endParaRPr lang="de-DE"/>
        </a:p>
      </dgm:t>
    </dgm:pt>
    <dgm:pt modelId="{4712692F-4C8B-42C9-9C55-99CB2EE12A09}" type="pres">
      <dgm:prSet presAssocID="{06E027FB-FAA7-4651-AA83-B4FF2B174ED2}" presName="parTx6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A1566C04-5A05-4700-A430-AAB2A8379B00}" type="presOf" srcId="{CC907884-3A39-4278-9064-503C30CFFFA3}" destId="{A5520848-8283-40C1-9B92-9B03C5CF490E}" srcOrd="0" destOrd="0" presId="urn:microsoft.com/office/officeart/2009/3/layout/SubStepProcess"/>
    <dgm:cxn modelId="{4C267F73-24F5-415F-BEA8-6DC11872D9B2}" srcId="{D0E69D55-6C93-47FB-B90C-C9EFAC4EDE6C}" destId="{CC907884-3A39-4278-9064-503C30CFFFA3}" srcOrd="2" destOrd="0" parTransId="{58BDF808-5031-495A-835F-1C5FC73A9A1C}" sibTransId="{1EEFA261-6581-42F1-97B6-C5BEDF45231D}"/>
    <dgm:cxn modelId="{23C306D5-9530-496C-87AC-D28B8046B71B}" type="presOf" srcId="{564F22A2-1C82-4516-A0FC-C8AEFC2E8050}" destId="{17B4CA41-9451-4F5C-956F-EE3DC193B559}" srcOrd="0" destOrd="0" presId="urn:microsoft.com/office/officeart/2009/3/layout/SubStepProcess"/>
    <dgm:cxn modelId="{7A508A2C-8B63-4EAB-B381-CC79518FAAAC}" type="presOf" srcId="{FAC0F43D-3774-4E69-AEF2-510555BDEEB9}" destId="{5BB14BC3-F1CD-41FB-9076-821D6DA2E93D}" srcOrd="0" destOrd="0" presId="urn:microsoft.com/office/officeart/2009/3/layout/SubStepProcess"/>
    <dgm:cxn modelId="{782BB459-EBF2-4848-8FC0-EECB9C0A8831}" srcId="{D0E69D55-6C93-47FB-B90C-C9EFAC4EDE6C}" destId="{E3AFF58B-458B-47F2-8777-6100DB044636}" srcOrd="3" destOrd="0" parTransId="{87333542-122C-4283-9D34-91A2F9A0EA80}" sibTransId="{1C7E854F-E4D3-4E19-B4C4-18DE16D36D6B}"/>
    <dgm:cxn modelId="{AC4D4365-E6F9-4BA6-88B4-A4EFE942B6CA}" type="presOf" srcId="{E3AFF58B-458B-47F2-8777-6100DB044636}" destId="{B1B04609-FF50-416D-9280-C710E143CA0A}" srcOrd="0" destOrd="0" presId="urn:microsoft.com/office/officeart/2009/3/layout/SubStepProcess"/>
    <dgm:cxn modelId="{7802044D-6C0C-465D-AFF3-672851B3D6CD}" srcId="{D0E69D55-6C93-47FB-B90C-C9EFAC4EDE6C}" destId="{06E027FB-FAA7-4651-AA83-B4FF2B174ED2}" srcOrd="5" destOrd="0" parTransId="{7ADFD0BA-DBBA-4D41-B14C-FB4308DEDE43}" sibTransId="{C3C602DF-0395-42DD-A6B2-B6027AE76C2D}"/>
    <dgm:cxn modelId="{90F472A9-F6B4-49B9-AA7B-DD637F2769A5}" srcId="{D0E69D55-6C93-47FB-B90C-C9EFAC4EDE6C}" destId="{FAC0F43D-3774-4E69-AEF2-510555BDEEB9}" srcOrd="1" destOrd="0" parTransId="{51D263D4-9DC0-42A5-B568-BFF52F6DDDA6}" sibTransId="{FBF33462-0D7B-4C51-9D1E-4E71F69CE77B}"/>
    <dgm:cxn modelId="{8F93E78B-E18E-42BB-AD73-582ECD8BF548}" srcId="{D0E69D55-6C93-47FB-B90C-C9EFAC4EDE6C}" destId="{564F22A2-1C82-4516-A0FC-C8AEFC2E8050}" srcOrd="0" destOrd="0" parTransId="{B159D988-DAE5-4B59-BB41-BBD44B386CFF}" sibTransId="{D5B518FD-F802-4F83-BC49-142522C46E17}"/>
    <dgm:cxn modelId="{8744C9F5-55A8-40DF-A1AA-7997D3BEA0ED}" type="presOf" srcId="{8F55A26A-0FB7-4DC0-BBDD-80168E1F6FB3}" destId="{868FACFF-220A-4017-878A-D592F4EE42A0}" srcOrd="0" destOrd="0" presId="urn:microsoft.com/office/officeart/2009/3/layout/SubStepProcess"/>
    <dgm:cxn modelId="{E963A919-A7D6-4F26-9642-3B8C7D3AD12C}" type="presOf" srcId="{06E027FB-FAA7-4651-AA83-B4FF2B174ED2}" destId="{4712692F-4C8B-42C9-9C55-99CB2EE12A09}" srcOrd="0" destOrd="0" presId="urn:microsoft.com/office/officeart/2009/3/layout/SubStepProcess"/>
    <dgm:cxn modelId="{04DF22DF-76EB-408C-9B6A-55028E50ACA5}" type="presOf" srcId="{D0E69D55-6C93-47FB-B90C-C9EFAC4EDE6C}" destId="{842DFCAD-43C5-4E10-9DE9-882EFC456E58}" srcOrd="0" destOrd="0" presId="urn:microsoft.com/office/officeart/2009/3/layout/SubStepProcess"/>
    <dgm:cxn modelId="{C2D31260-61FF-4A04-9558-28AF8170C47B}" srcId="{D0E69D55-6C93-47FB-B90C-C9EFAC4EDE6C}" destId="{8F55A26A-0FB7-4DC0-BBDD-80168E1F6FB3}" srcOrd="4" destOrd="0" parTransId="{FE257033-7386-4DA4-8F8C-03E60020DE49}" sibTransId="{1B5EC282-3E4C-4357-A782-17ABF6181C5B}"/>
    <dgm:cxn modelId="{81C6855A-9059-4E0A-BE12-3E794FCDCBBF}" type="presParOf" srcId="{842DFCAD-43C5-4E10-9DE9-882EFC456E58}" destId="{17B4CA41-9451-4F5C-956F-EE3DC193B559}" srcOrd="0" destOrd="0" presId="urn:microsoft.com/office/officeart/2009/3/layout/SubStepProcess"/>
    <dgm:cxn modelId="{E2F5818C-4BB0-4A0D-BA7F-E2C3531EE252}" type="presParOf" srcId="{842DFCAD-43C5-4E10-9DE9-882EFC456E58}" destId="{5BB14BC3-F1CD-41FB-9076-821D6DA2E93D}" srcOrd="1" destOrd="0" presId="urn:microsoft.com/office/officeart/2009/3/layout/SubStepProcess"/>
    <dgm:cxn modelId="{651F49A1-4FC1-4E3E-9D7F-8785166133E3}" type="presParOf" srcId="{842DFCAD-43C5-4E10-9DE9-882EFC456E58}" destId="{A5520848-8283-40C1-9B92-9B03C5CF490E}" srcOrd="2" destOrd="0" presId="urn:microsoft.com/office/officeart/2009/3/layout/SubStepProcess"/>
    <dgm:cxn modelId="{054263C3-824D-46DB-843A-BB275C72B83F}" type="presParOf" srcId="{842DFCAD-43C5-4E10-9DE9-882EFC456E58}" destId="{B1B04609-FF50-416D-9280-C710E143CA0A}" srcOrd="3" destOrd="0" presId="urn:microsoft.com/office/officeart/2009/3/layout/SubStepProcess"/>
    <dgm:cxn modelId="{A5628C79-1357-49D7-9318-69C9257C5C3F}" type="presParOf" srcId="{842DFCAD-43C5-4E10-9DE9-882EFC456E58}" destId="{868FACFF-220A-4017-878A-D592F4EE42A0}" srcOrd="4" destOrd="0" presId="urn:microsoft.com/office/officeart/2009/3/layout/SubStepProcess"/>
    <dgm:cxn modelId="{507DE569-DDCC-4696-8E35-3B8AED1D1BCF}" type="presParOf" srcId="{842DFCAD-43C5-4E10-9DE9-882EFC456E58}" destId="{4712692F-4C8B-42C9-9C55-99CB2EE12A09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5A596-0D64-43A6-B41F-6CF15E1C3254}">
      <dsp:nvSpPr>
        <dsp:cNvPr id="0" name=""/>
        <dsp:cNvSpPr/>
      </dsp:nvSpPr>
      <dsp:spPr>
        <a:xfrm>
          <a:off x="216022" y="0"/>
          <a:ext cx="5663955" cy="36319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5A392-C598-4CED-8E36-AD900BC4BB3B}">
      <dsp:nvSpPr>
        <dsp:cNvPr id="0" name=""/>
        <dsp:cNvSpPr/>
      </dsp:nvSpPr>
      <dsp:spPr>
        <a:xfrm>
          <a:off x="2976" y="1089585"/>
          <a:ext cx="1839515" cy="1452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Arial" pitchFamily="34" charset="0"/>
              <a:cs typeface="Arial" pitchFamily="34" charset="0"/>
            </a:rPr>
            <a:t>Besuch zu Hause und Beobachtung in einer Trennungs-Wiedervereinigungs-Situation</a:t>
          </a:r>
          <a:endParaRPr lang="de-DE" sz="1400" b="0" kern="1200" dirty="0">
            <a:latin typeface="Arial" pitchFamily="34" charset="0"/>
            <a:cs typeface="Arial" pitchFamily="34" charset="0"/>
          </a:endParaRPr>
        </a:p>
      </dsp:txBody>
      <dsp:txXfrm>
        <a:off x="73895" y="1160504"/>
        <a:ext cx="1697677" cy="1310942"/>
      </dsp:txXfrm>
    </dsp:sp>
    <dsp:sp modelId="{69BCF3BF-5186-4C7E-910F-40F15E55D9A4}">
      <dsp:nvSpPr>
        <dsp:cNvPr id="0" name=""/>
        <dsp:cNvSpPr/>
      </dsp:nvSpPr>
      <dsp:spPr>
        <a:xfrm>
          <a:off x="2128242" y="1089585"/>
          <a:ext cx="1839515" cy="1452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Arial" pitchFamily="34" charset="0"/>
              <a:cs typeface="Arial" pitchFamily="34" charset="0"/>
            </a:rPr>
            <a:t>Beobachtung des Verhaltens und  Messung der (körperlichen) Stressreaktion</a:t>
          </a:r>
          <a:endParaRPr lang="de-DE" sz="1400" b="0" kern="1200" dirty="0">
            <a:latin typeface="Arial" pitchFamily="34" charset="0"/>
            <a:cs typeface="Arial" pitchFamily="34" charset="0"/>
          </a:endParaRPr>
        </a:p>
      </dsp:txBody>
      <dsp:txXfrm>
        <a:off x="2199161" y="1160504"/>
        <a:ext cx="1697677" cy="1310942"/>
      </dsp:txXfrm>
    </dsp:sp>
    <dsp:sp modelId="{2BFF7E1B-1053-4345-983C-AF8FDF18D5DB}">
      <dsp:nvSpPr>
        <dsp:cNvPr id="0" name=""/>
        <dsp:cNvSpPr/>
      </dsp:nvSpPr>
      <dsp:spPr>
        <a:xfrm>
          <a:off x="4253507" y="1089585"/>
          <a:ext cx="1839515" cy="1452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Arial" pitchFamily="34" charset="0"/>
              <a:cs typeface="Arial" pitchFamily="34" charset="0"/>
            </a:rPr>
            <a:t>Messung der (körperlichen) Stressreaktion</a:t>
          </a:r>
          <a:endParaRPr lang="de-DE" sz="1400" b="0" kern="1200" dirty="0">
            <a:latin typeface="Arial" pitchFamily="34" charset="0"/>
            <a:cs typeface="Arial" pitchFamily="34" charset="0"/>
          </a:endParaRPr>
        </a:p>
      </dsp:txBody>
      <dsp:txXfrm>
        <a:off x="4324426" y="1160504"/>
        <a:ext cx="1697677" cy="1310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CA41-9451-4F5C-956F-EE3DC193B559}">
      <dsp:nvSpPr>
        <dsp:cNvPr id="0" name=""/>
        <dsp:cNvSpPr/>
      </dsp:nvSpPr>
      <dsp:spPr>
        <a:xfrm>
          <a:off x="1116" y="309959"/>
          <a:ext cx="1828353" cy="1828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Vorbereitungsphase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872" y="577715"/>
        <a:ext cx="1292841" cy="1292841"/>
      </dsp:txXfrm>
    </dsp:sp>
    <dsp:sp modelId="{26122CAB-5A55-4EE1-824F-B7EA2E0E24F4}">
      <dsp:nvSpPr>
        <dsp:cNvPr id="0" name=""/>
        <dsp:cNvSpPr/>
      </dsp:nvSpPr>
      <dsp:spPr>
        <a:xfrm>
          <a:off x="1829469" y="309959"/>
          <a:ext cx="1828353" cy="1828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Kennenlern</a:t>
          </a: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-phase („Schnupper-woche“)</a:t>
          </a:r>
        </a:p>
      </dsp:txBody>
      <dsp:txXfrm>
        <a:off x="2097225" y="577715"/>
        <a:ext cx="1292841" cy="1292841"/>
      </dsp:txXfrm>
    </dsp:sp>
    <dsp:sp modelId="{C43F5EF4-36A7-45CB-B704-E77917AF5572}">
      <dsp:nvSpPr>
        <dsp:cNvPr id="0" name=""/>
        <dsp:cNvSpPr/>
      </dsp:nvSpPr>
      <dsp:spPr>
        <a:xfrm>
          <a:off x="3657823" y="309959"/>
          <a:ext cx="1828353" cy="1828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Sicherheits-phase </a:t>
          </a:r>
        </a:p>
      </dsp:txBody>
      <dsp:txXfrm>
        <a:off x="3925579" y="577715"/>
        <a:ext cx="1292841" cy="1292841"/>
      </dsp:txXfrm>
    </dsp:sp>
    <dsp:sp modelId="{A2403A08-6272-4D06-865E-2FF5DF226263}">
      <dsp:nvSpPr>
        <dsp:cNvPr id="0" name=""/>
        <dsp:cNvSpPr/>
      </dsp:nvSpPr>
      <dsp:spPr>
        <a:xfrm>
          <a:off x="5486176" y="309959"/>
          <a:ext cx="1828353" cy="1828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Vertrauens-phase </a:t>
          </a:r>
        </a:p>
      </dsp:txBody>
      <dsp:txXfrm>
        <a:off x="5753932" y="577715"/>
        <a:ext cx="1292841" cy="1292841"/>
      </dsp:txXfrm>
    </dsp:sp>
    <dsp:sp modelId="{9709F056-B644-4D97-AD42-A5140857DF7C}">
      <dsp:nvSpPr>
        <dsp:cNvPr id="0" name=""/>
        <dsp:cNvSpPr/>
      </dsp:nvSpPr>
      <dsp:spPr>
        <a:xfrm>
          <a:off x="7314530" y="309959"/>
          <a:ext cx="1828353" cy="1828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Phase der gemeinsamen Auswertung und Reflexion </a:t>
          </a:r>
        </a:p>
      </dsp:txBody>
      <dsp:txXfrm>
        <a:off x="7582286" y="577715"/>
        <a:ext cx="1292841" cy="1292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CA41-9451-4F5C-956F-EE3DC193B559}">
      <dsp:nvSpPr>
        <dsp:cNvPr id="0" name=""/>
        <dsp:cNvSpPr/>
      </dsp:nvSpPr>
      <dsp:spPr>
        <a:xfrm>
          <a:off x="4464" y="370644"/>
          <a:ext cx="1522511" cy="1522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Recht-zeitige Information an die Eltern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431" y="593611"/>
        <a:ext cx="1076577" cy="1076577"/>
      </dsp:txXfrm>
    </dsp:sp>
    <dsp:sp modelId="{5BB14BC3-F1CD-41FB-9076-821D6DA2E93D}">
      <dsp:nvSpPr>
        <dsp:cNvPr id="0" name=""/>
        <dsp:cNvSpPr/>
      </dsp:nvSpPr>
      <dsp:spPr>
        <a:xfrm>
          <a:off x="1526976" y="370644"/>
          <a:ext cx="1522511" cy="1522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3-tägige Grund-phase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9943" y="593611"/>
        <a:ext cx="1076577" cy="1076577"/>
      </dsp:txXfrm>
    </dsp:sp>
    <dsp:sp modelId="{A5520848-8283-40C1-9B92-9B03C5CF490E}">
      <dsp:nvSpPr>
        <dsp:cNvPr id="0" name=""/>
        <dsp:cNvSpPr/>
      </dsp:nvSpPr>
      <dsp:spPr>
        <a:xfrm>
          <a:off x="3049488" y="370644"/>
          <a:ext cx="1522511" cy="1522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Der erste Trennungs-versuch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2455" y="593611"/>
        <a:ext cx="1076577" cy="1076577"/>
      </dsp:txXfrm>
    </dsp:sp>
    <dsp:sp modelId="{B1B04609-FF50-416D-9280-C710E143CA0A}">
      <dsp:nvSpPr>
        <dsp:cNvPr id="0" name=""/>
        <dsp:cNvSpPr/>
      </dsp:nvSpPr>
      <dsp:spPr>
        <a:xfrm>
          <a:off x="4572000" y="370644"/>
          <a:ext cx="1522511" cy="1522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Stabili</a:t>
          </a: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de-DE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sierungs</a:t>
          </a: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-phase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4967" y="593611"/>
        <a:ext cx="1076577" cy="1076577"/>
      </dsp:txXfrm>
    </dsp:sp>
    <dsp:sp modelId="{868FACFF-220A-4017-878A-D592F4EE42A0}">
      <dsp:nvSpPr>
        <dsp:cNvPr id="0" name=""/>
        <dsp:cNvSpPr/>
      </dsp:nvSpPr>
      <dsp:spPr>
        <a:xfrm>
          <a:off x="6094511" y="370644"/>
          <a:ext cx="1522511" cy="1522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Schluss-phase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7478" y="593611"/>
        <a:ext cx="1076577" cy="1076577"/>
      </dsp:txXfrm>
    </dsp:sp>
    <dsp:sp modelId="{4712692F-4C8B-42C9-9C55-99CB2EE12A09}">
      <dsp:nvSpPr>
        <dsp:cNvPr id="0" name=""/>
        <dsp:cNvSpPr/>
      </dsp:nvSpPr>
      <dsp:spPr>
        <a:xfrm>
          <a:off x="7617023" y="370644"/>
          <a:ext cx="1522511" cy="1522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Abschluss der Ein-gewöhnung</a:t>
          </a:r>
          <a:endParaRPr lang="de-D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39990" y="593611"/>
        <a:ext cx="1076577" cy="107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E28D-415A-4AB0-8C12-32C08A8D17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8146" y="336145"/>
            <a:ext cx="2974975" cy="5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6091" rIns="92183" bIns="4609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1100" dirty="0" smtClean="0">
                <a:solidFill>
                  <a:srgbClr val="000099"/>
                </a:solidFill>
                <a:latin typeface="Arial" charset="0"/>
              </a:rPr>
              <a:t>Papilio-U3 - Modul 6</a:t>
            </a:r>
            <a:endParaRPr lang="de-DE" altLang="de-DE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8144" y="676275"/>
            <a:ext cx="600075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221" tIns="44111" rIns="88221" bIns="44111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Picture 15" descr="PAP_RZ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8" y="217420"/>
            <a:ext cx="974725" cy="4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29D-FEB1-44B5-AC65-F0A8923BB4AB}" type="datetimeFigureOut">
              <a:rPr lang="de-DE" smtClean="0"/>
              <a:pPr/>
              <a:t>07.06.2021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4267-C670-42FD-A039-0760D7D065C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Überschrift, z.B. Inhalt / Agenda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276230"/>
            <a:ext cx="5861707" cy="384786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0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32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Untertitelformat durch klicken bearbeiten</a:t>
            </a:r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udibold72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6538649" y="188640"/>
            <a:ext cx="2592288" cy="2160240"/>
          </a:xfrm>
          <a:prstGeom prst="wedgeEllipseCallout">
            <a:avLst>
              <a:gd name="adj1" fmla="val -72608"/>
              <a:gd name="adj2" fmla="val 34088"/>
            </a:avLst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800" b="1" dirty="0"/>
              <a:t>Vielen Dank </a:t>
            </a:r>
            <a:br>
              <a:rPr lang="de-DE" sz="1800" b="1" dirty="0"/>
            </a:br>
            <a:r>
              <a:rPr lang="de-DE" sz="1800" b="1" dirty="0"/>
              <a:t>für Ihre </a:t>
            </a:r>
            <a:br>
              <a:rPr lang="de-DE" sz="1800" b="1" dirty="0"/>
            </a:br>
            <a:r>
              <a:rPr lang="de-DE" sz="1800" b="1" dirty="0"/>
              <a:t>Aufmerksamkeit! </a:t>
            </a:r>
            <a:endParaRPr lang="de-DE" sz="1800" b="1" dirty="0" smtClean="0"/>
          </a:p>
          <a:p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/>
              <a:t>Ihre Fragen?</a:t>
            </a:r>
          </a:p>
        </p:txBody>
      </p:sp>
    </p:spTree>
    <p:extLst>
      <p:ext uri="{BB962C8B-B14F-4D97-AF65-F5344CB8AC3E}">
        <p14:creationId xmlns:p14="http://schemas.microsoft.com/office/powerpoint/2010/main" val="20265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57424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10613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0240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sz="1100" baseline="0" dirty="0" smtClean="0">
                <a:solidFill>
                  <a:prstClr val="black"/>
                </a:solidFill>
                <a:cs typeface="Arial" charset="0"/>
              </a:rPr>
              <a:t> gGmbH</a:t>
            </a:r>
            <a:endParaRPr lang="de-DE" sz="11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8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20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0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99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55" r:id="rId4"/>
    <p:sldLayoutId id="2147483651" r:id="rId5"/>
    <p:sldLayoutId id="2147483676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822" r="1168" b="43815"/>
          <a:stretch/>
        </p:blipFill>
        <p:spPr>
          <a:xfrm>
            <a:off x="0" y="-92189"/>
            <a:ext cx="9144000" cy="33051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FCD1C"/>
          </a:solidFill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378904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solidFill>
                <a:srgbClr val="283A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2000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Papilio-U3 Fortbildung für pädagogische Fachkräfte</a:t>
            </a:r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de-DE" altLang="de-DE" sz="2000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DE" altLang="de-DE" sz="2000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346633" y="5582627"/>
            <a:ext cx="8473839" cy="12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56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619672" y="3659565"/>
            <a:ext cx="5638800" cy="720725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Münchner und Berliner Modell zur Eingewöhnung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611560" y="265785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de-DE" sz="2800" cap="none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Eingewöhnungsmodelle</a:t>
            </a:r>
            <a:endParaRPr lang="de-DE" sz="2800" cap="none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08" y="3821956"/>
            <a:ext cx="5848994" cy="29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542622" cy="220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20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51520" y="488760"/>
            <a:ext cx="4608512" cy="419960"/>
          </a:xfrm>
        </p:spPr>
        <p:txBody>
          <a:bodyPr/>
          <a:lstStyle/>
          <a:p>
            <a:r>
              <a:rPr lang="de-DE" dirty="0" smtClean="0"/>
              <a:t>Münchner Eingewöhnungsmodell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1520" y="44624"/>
            <a:ext cx="5598056" cy="444136"/>
          </a:xfrm>
        </p:spPr>
        <p:txBody>
          <a:bodyPr/>
          <a:lstStyle/>
          <a:p>
            <a:r>
              <a:rPr lang="de-DE" dirty="0" smtClean="0"/>
              <a:t>Eingewöhnungsmodelle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50850">
              <a:defRPr/>
            </a:pPr>
            <a:r>
              <a:rPr lang="de-DE" dirty="0" smtClean="0"/>
              <a:t>Bild des Kindes: </a:t>
            </a:r>
          </a:p>
          <a:p>
            <a:pPr marL="936000" lvl="1" indent="-360000">
              <a:defRPr/>
            </a:pPr>
            <a:r>
              <a:rPr lang="de-DE" dirty="0" smtClean="0"/>
              <a:t>Kind ist Subjekt, nicht Objekt</a:t>
            </a:r>
          </a:p>
          <a:p>
            <a:pPr marL="936000" lvl="1" indent="-360000">
              <a:defRPr/>
            </a:pPr>
            <a:r>
              <a:rPr lang="de-DE" dirty="0" smtClean="0"/>
              <a:t>Das Kind gewöhnt sich ein und wird </a:t>
            </a:r>
            <a:br>
              <a:rPr lang="de-DE" dirty="0" smtClean="0"/>
            </a:br>
            <a:r>
              <a:rPr lang="de-DE" dirty="0" smtClean="0"/>
              <a:t>nicht eingewöhnt</a:t>
            </a:r>
          </a:p>
          <a:p>
            <a:pPr marL="936000" lvl="1" indent="-360000">
              <a:defRPr/>
            </a:pPr>
            <a:r>
              <a:rPr lang="de-DE" dirty="0" smtClean="0"/>
              <a:t>Hohe Bedeutung der Kinder: Die Kindergruppe ist der „erste Erzieher“</a:t>
            </a:r>
            <a:endParaRPr lang="de-DE" dirty="0"/>
          </a:p>
          <a:p>
            <a:pPr marL="450850" indent="-450850">
              <a:defRPr/>
            </a:pPr>
            <a:r>
              <a:rPr lang="de-DE" dirty="0" smtClean="0"/>
              <a:t>Dauer der Eingewöhnung wird vom Kind bestimmt, ca. 3 Wochen</a:t>
            </a:r>
          </a:p>
          <a:p>
            <a:pPr marL="450850" indent="-450850">
              <a:defRPr/>
            </a:pPr>
            <a:r>
              <a:rPr lang="de-DE" dirty="0" smtClean="0"/>
              <a:t>Ablauf der Eingewöhnung:</a:t>
            </a:r>
          </a:p>
          <a:p>
            <a:pPr marL="450850" indent="-450850">
              <a:defRPr/>
            </a:pPr>
            <a:endParaRPr lang="de-DE" dirty="0"/>
          </a:p>
          <a:p>
            <a:pPr marL="450850" indent="-450850">
              <a:defRPr/>
            </a:pPr>
            <a:endParaRPr lang="de-DE" dirty="0" smtClean="0"/>
          </a:p>
          <a:p>
            <a:pPr marL="450850" indent="-450850">
              <a:defRPr/>
            </a:pPr>
            <a:endParaRPr lang="de-DE" dirty="0"/>
          </a:p>
          <a:p>
            <a:pPr marL="450850" indent="-450850">
              <a:defRPr/>
            </a:pPr>
            <a:endParaRPr lang="de-DE" dirty="0" smtClean="0"/>
          </a:p>
          <a:p>
            <a:pPr marL="450850" indent="-450850">
              <a:defRPr/>
            </a:pPr>
            <a:endParaRPr lang="de-DE" dirty="0"/>
          </a:p>
          <a:p>
            <a:pPr marL="450850" indent="-450850">
              <a:defRPr/>
            </a:pPr>
            <a:endParaRPr lang="de-DE" dirty="0" smtClean="0"/>
          </a:p>
          <a:p>
            <a:pPr marL="450850" indent="-450850">
              <a:defRPr/>
            </a:pPr>
            <a:r>
              <a:rPr lang="de-DE" dirty="0" smtClean="0"/>
              <a:t>Bezug zur Bindungstheorie</a:t>
            </a:r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995422551"/>
              </p:ext>
            </p:extLst>
          </p:nvPr>
        </p:nvGraphicFramePr>
        <p:xfrm>
          <a:off x="0" y="3356992"/>
          <a:ext cx="9144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76" y="1052736"/>
            <a:ext cx="325892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6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51520" y="488760"/>
            <a:ext cx="4536504" cy="419960"/>
          </a:xfrm>
        </p:spPr>
        <p:txBody>
          <a:bodyPr/>
          <a:lstStyle/>
          <a:p>
            <a:r>
              <a:rPr lang="de-DE" dirty="0" smtClean="0"/>
              <a:t>Berliner Eingewöhnungsmodell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Eingewöhnungsmodelle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defRPr/>
            </a:pPr>
            <a:r>
              <a:rPr lang="de-DE" dirty="0" smtClean="0"/>
              <a:t>Basiert auf der Bindungstheorie </a:t>
            </a:r>
          </a:p>
          <a:p>
            <a:pPr marL="450850" indent="-450850">
              <a:defRPr/>
            </a:pPr>
            <a:r>
              <a:rPr lang="de-DE" dirty="0" smtClean="0"/>
              <a:t>Eingewöhnung wird individuell gestaltet – </a:t>
            </a:r>
            <a:br>
              <a:rPr lang="de-DE" dirty="0" smtClean="0"/>
            </a:br>
            <a:r>
              <a:rPr lang="de-DE" dirty="0" smtClean="0"/>
              <a:t>je nach Bedürfnissen des Kindes</a:t>
            </a:r>
          </a:p>
          <a:p>
            <a:pPr marL="450850" indent="-450850">
              <a:defRPr/>
            </a:pPr>
            <a:r>
              <a:rPr lang="de-DE" dirty="0" smtClean="0"/>
              <a:t>Dauer richtet sich individuell nach den </a:t>
            </a:r>
            <a:br>
              <a:rPr lang="de-DE" dirty="0" smtClean="0"/>
            </a:br>
            <a:r>
              <a:rPr lang="de-DE" dirty="0" smtClean="0"/>
              <a:t>Bedürfnissen des Kindes </a:t>
            </a:r>
          </a:p>
          <a:p>
            <a:pPr marL="450850" indent="-450850">
              <a:defRPr/>
            </a:pPr>
            <a:r>
              <a:rPr lang="de-DE" dirty="0" smtClean="0"/>
              <a:t>Mindestdauer: 3 Tage</a:t>
            </a:r>
            <a:endParaRPr lang="de-DE" dirty="0"/>
          </a:p>
          <a:p>
            <a:pPr marL="450850" indent="-450850">
              <a:defRPr/>
            </a:pPr>
            <a:r>
              <a:rPr lang="de-DE" dirty="0" smtClean="0"/>
              <a:t>Ablauf der Eingewöhnung:</a:t>
            </a:r>
          </a:p>
          <a:p>
            <a:pPr marL="450850" indent="-450850">
              <a:defRPr/>
            </a:pPr>
            <a:endParaRPr lang="de-DE" dirty="0"/>
          </a:p>
          <a:p>
            <a:pPr marL="450850" indent="-450850">
              <a:defRPr/>
            </a:pPr>
            <a:endParaRPr lang="de-DE" dirty="0" smtClean="0"/>
          </a:p>
          <a:p>
            <a:pPr marL="450850" indent="-450850">
              <a:defRPr/>
            </a:pPr>
            <a:endParaRPr lang="de-DE" dirty="0"/>
          </a:p>
          <a:p>
            <a:pPr marL="450850" indent="-450850">
              <a:defRPr/>
            </a:pPr>
            <a:endParaRPr lang="de-DE" dirty="0" smtClean="0"/>
          </a:p>
          <a:p>
            <a:pPr marL="450850" indent="-450850">
              <a:defRPr/>
            </a:pPr>
            <a:endParaRPr lang="de-DE" dirty="0"/>
          </a:p>
          <a:p>
            <a:pPr marL="450850" indent="-450850">
              <a:defRPr/>
            </a:pPr>
            <a:r>
              <a:rPr lang="de-DE" dirty="0" smtClean="0"/>
              <a:t>Bezug zur Bindungstheorie 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334505379"/>
              </p:ext>
            </p:extLst>
          </p:nvPr>
        </p:nvGraphicFramePr>
        <p:xfrm>
          <a:off x="0" y="3356992"/>
          <a:ext cx="9144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14" y="1188579"/>
            <a:ext cx="3040682" cy="152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717032"/>
            <a:ext cx="7774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81" y="980728"/>
            <a:ext cx="3816424" cy="2545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freue mich,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Ihnen zu </a:t>
            </a:r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hören / zu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491090" y="5548039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980728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Ihr/e  Ansprechpartner*in</a:t>
            </a:r>
            <a:r>
              <a:rPr lang="de-DE" sz="16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 und Kontakt Trainer*in)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92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498991" y="2996952"/>
            <a:ext cx="5638800" cy="13668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800" dirty="0" smtClean="0"/>
              <a:t>Reflexion: </a:t>
            </a:r>
          </a:p>
          <a:p>
            <a:r>
              <a:rPr lang="de-DE" sz="2000" dirty="0" smtClean="0"/>
              <a:t>Bindung &amp; </a:t>
            </a:r>
            <a:r>
              <a:rPr lang="de-DE" sz="2000" dirty="0" smtClean="0"/>
              <a:t>Eingewöhnung</a:t>
            </a:r>
            <a:endParaRPr lang="de-DE" sz="2000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2</a:t>
            </a:fld>
            <a:endParaRPr lang="de-DE" sz="1200" dirty="0"/>
          </a:p>
        </p:txBody>
      </p:sp>
      <p:pic>
        <p:nvPicPr>
          <p:cNvPr id="8" name="Grafik 7" descr="pexels-photo-2361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3396280" cy="226539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58596" y="4525089"/>
            <a:ext cx="19533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1"/>
                </a:solidFill>
              </a:rPr>
              <a:t>www.pexels.com </a:t>
            </a:r>
            <a:r>
              <a:rPr lang="de-DE" sz="700" dirty="0" smtClean="0"/>
              <a:t>(lizenzfrei)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8834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556792"/>
            <a:ext cx="4896544" cy="650897"/>
          </a:xfrm>
        </p:spPr>
        <p:txBody>
          <a:bodyPr>
            <a:normAutofit fontScale="90000"/>
          </a:bodyPr>
          <a:lstStyle/>
          <a:p>
            <a:r>
              <a:rPr lang="de-DE" sz="2200" dirty="0" smtClean="0"/>
              <a:t>Überblick Bindung &amp; Eingewöhnung</a:t>
            </a:r>
            <a:endParaRPr lang="en-US" sz="2200" dirty="0"/>
          </a:p>
        </p:txBody>
      </p:sp>
      <p:pic>
        <p:nvPicPr>
          <p:cNvPr id="10" name="Picture 2" descr="O:\Bilder\3_3bis6\2_wichtige_allgemeine_Bilder\111123_Fotoshooting_KiGa_Stadtbergen_Eisele_96dpi_jpg\KiGa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536104" cy="30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4643608" y="2420888"/>
            <a:ext cx="4032079" cy="338558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de-DE" dirty="0"/>
              <a:t>Welche Erkenntnisse aus der Bindungsforschung gibt </a:t>
            </a:r>
            <a:r>
              <a:rPr lang="de-DE" dirty="0" smtClean="0"/>
              <a:t>es?</a:t>
            </a:r>
          </a:p>
          <a:p>
            <a:pPr lvl="0">
              <a:lnSpc>
                <a:spcPct val="120000"/>
              </a:lnSpc>
            </a:pPr>
            <a:endParaRPr lang="de-DE" dirty="0"/>
          </a:p>
          <a:p>
            <a:pPr lvl="0">
              <a:lnSpc>
                <a:spcPct val="120000"/>
              </a:lnSpc>
            </a:pPr>
            <a:r>
              <a:rPr lang="de-DE" dirty="0" smtClean="0"/>
              <a:t>Welche Eingewöhnungs-modelle </a:t>
            </a:r>
            <a:r>
              <a:rPr lang="de-DE" dirty="0"/>
              <a:t>gibt es?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Welchen </a:t>
            </a:r>
            <a:r>
              <a:rPr lang="de-DE" dirty="0"/>
              <a:t>Bezug haben diese zur Bindungstheorie &amp; Bindungsforschung?</a:t>
            </a:r>
          </a:p>
        </p:txBody>
      </p:sp>
    </p:spTree>
    <p:extLst>
      <p:ext uri="{BB962C8B-B14F-4D97-AF65-F5344CB8AC3E}">
        <p14:creationId xmlns:p14="http://schemas.microsoft.com/office/powerpoint/2010/main" val="984893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Bindung &amp; Eingewöhnung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defRPr/>
            </a:pPr>
            <a:r>
              <a:rPr lang="de-DE" dirty="0" smtClean="0"/>
              <a:t>Kinder brauchen auch in der Kita eine </a:t>
            </a:r>
            <a:r>
              <a:rPr lang="de-DE" b="1" dirty="0" smtClean="0"/>
              <a:t>sichere Basis </a:t>
            </a:r>
            <a:br>
              <a:rPr lang="de-DE" b="1" dirty="0" smtClean="0"/>
            </a:br>
            <a:r>
              <a:rPr lang="de-DE" b="1" dirty="0" smtClean="0"/>
              <a:t>(d.h. eine feste Bindungsperson), von der aus sie explorieren </a:t>
            </a:r>
            <a:r>
              <a:rPr lang="de-DE" dirty="0" smtClean="0"/>
              <a:t>können</a:t>
            </a:r>
          </a:p>
          <a:p>
            <a:pPr marL="450850" indent="-450850">
              <a:defRPr/>
            </a:pPr>
            <a:endParaRPr lang="de-DE" dirty="0" smtClean="0"/>
          </a:p>
          <a:p>
            <a:pPr marL="450850" indent="-450850">
              <a:defRPr/>
            </a:pPr>
            <a:r>
              <a:rPr lang="de-DE" dirty="0" smtClean="0"/>
              <a:t>Zentral ist dabei eine </a:t>
            </a:r>
            <a:r>
              <a:rPr lang="de-DE" b="1" dirty="0" smtClean="0"/>
              <a:t>behutsame Eingewöhnung, die sich an den Bedürfnissen des jeweiligen Kindes orientiert und gemeinsam mit den Eltern geplant </a:t>
            </a:r>
            <a:r>
              <a:rPr lang="de-DE" dirty="0" smtClean="0"/>
              <a:t>und durchgeführt wird.</a:t>
            </a:r>
          </a:p>
        </p:txBody>
      </p:sp>
    </p:spTree>
    <p:extLst>
      <p:ext uri="{BB962C8B-B14F-4D97-AF65-F5344CB8AC3E}">
        <p14:creationId xmlns:p14="http://schemas.microsoft.com/office/powerpoint/2010/main" val="36180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51520" y="488760"/>
            <a:ext cx="4824536" cy="360920"/>
          </a:xfrm>
        </p:spPr>
        <p:txBody>
          <a:bodyPr/>
          <a:lstStyle/>
          <a:p>
            <a:r>
              <a:rPr lang="de-DE" dirty="0" smtClean="0"/>
              <a:t>Exkurs: Studie von Ahnert et al. (2004)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1520" y="60587"/>
            <a:ext cx="4104456" cy="456250"/>
          </a:xfrm>
        </p:spPr>
        <p:txBody>
          <a:bodyPr/>
          <a:lstStyle/>
          <a:p>
            <a:r>
              <a:rPr lang="en-US" dirty="0" err="1" smtClean="0"/>
              <a:t>Bindung</a:t>
            </a:r>
            <a:r>
              <a:rPr lang="en-US" dirty="0" smtClean="0"/>
              <a:t> &amp; </a:t>
            </a:r>
            <a:r>
              <a:rPr lang="en-US" dirty="0" err="1" smtClean="0"/>
              <a:t>Eingewöhnung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Untersucht wurden 70 Kinder zwischen 11 und 20 Monaten im Übergang in die Kita</a:t>
            </a:r>
          </a:p>
          <a:p>
            <a:pPr marL="233363" indent="-233363">
              <a:buNone/>
            </a:pPr>
            <a:endParaRPr lang="de-DE" dirty="0" smtClean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959280411"/>
              </p:ext>
            </p:extLst>
          </p:nvPr>
        </p:nvGraphicFramePr>
        <p:xfrm>
          <a:off x="1331640" y="1844824"/>
          <a:ext cx="6096000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403648" y="501317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itchFamily="34" charset="0"/>
                <a:cs typeface="Arial" pitchFamily="34" charset="0"/>
              </a:rPr>
              <a:t>Vor der Eingewöhnung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635896" y="501317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itchFamily="34" charset="0"/>
                <a:cs typeface="Arial" pitchFamily="34" charset="0"/>
              </a:rPr>
              <a:t>In den ersten Wochen in der Kita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96136" y="501317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itchFamily="34" charset="0"/>
                <a:cs typeface="Arial" pitchFamily="34" charset="0"/>
              </a:rPr>
              <a:t>5 Monate nach Beginn der Eingewöhnung 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835696" y="6350550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000" dirty="0" smtClean="0">
                <a:latin typeface="Arial" pitchFamily="34" charset="0"/>
                <a:cs typeface="Arial" pitchFamily="34" charset="0"/>
              </a:rPr>
              <a:t>Quelle: Ahnert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, L., Gunnar, M., Lamb, M. E., &amp; Barthel, M. (2004). Transition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child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care: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Associations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infant-mother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attachment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infant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negative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emotion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cortisol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1000" dirty="0" err="1">
                <a:latin typeface="Arial" pitchFamily="34" charset="0"/>
                <a:cs typeface="Arial" pitchFamily="34" charset="0"/>
              </a:rPr>
              <a:t>elevations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de-DE" altLang="de-DE" sz="1000" i="1" dirty="0">
                <a:latin typeface="Arial" pitchFamily="34" charset="0"/>
                <a:cs typeface="Arial" pitchFamily="34" charset="0"/>
              </a:rPr>
              <a:t>Child Development, 75, </a:t>
            </a:r>
            <a:r>
              <a:rPr lang="de-DE" altLang="de-DE" sz="1000" dirty="0">
                <a:latin typeface="Arial" pitchFamily="34" charset="0"/>
                <a:cs typeface="Arial" pitchFamily="34" charset="0"/>
              </a:rPr>
              <a:t>639–650. </a:t>
            </a:r>
          </a:p>
        </p:txBody>
      </p:sp>
    </p:spTree>
    <p:extLst>
      <p:ext uri="{BB962C8B-B14F-4D97-AF65-F5344CB8AC3E}">
        <p14:creationId xmlns:p14="http://schemas.microsoft.com/office/powerpoint/2010/main" val="33842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Alle Kinder reagieren auf die Eingewöhnung mit einer Stressreaktion</a:t>
            </a:r>
          </a:p>
          <a:p>
            <a:pPr marL="233363" indent="-233363">
              <a:buNone/>
            </a:pPr>
            <a:endParaRPr lang="de-DE" dirty="0" smtClean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671638"/>
            <a:ext cx="6202362" cy="3513137"/>
          </a:xfrm>
          <a:prstGeom prst="rect">
            <a:avLst/>
          </a:prstGeom>
          <a:noFill/>
          <a:ln/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39552" y="5517232"/>
            <a:ext cx="77771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spcBef>
                <a:spcPct val="50000"/>
              </a:spcBef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Aber: Stressreaktion nicht mehr sichtbar nach 5 Monaten </a:t>
            </a:r>
            <a:endParaRPr lang="de-DE" b="1" dirty="0">
              <a:latin typeface="Arial" pitchFamily="34" charset="0"/>
              <a:cs typeface="Arial" pitchFamily="34" charset="0"/>
            </a:endParaRPr>
          </a:p>
          <a:p>
            <a:pPr marL="233363" indent="-233363">
              <a:spcBef>
                <a:spcPct val="50000"/>
              </a:spcBef>
            </a:pPr>
            <a:r>
              <a:rPr lang="de-DE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Pfeil nach rechts 3"/>
          <p:cNvSpPr/>
          <p:nvPr/>
        </p:nvSpPr>
        <p:spPr>
          <a:xfrm rot="18683512">
            <a:off x="5505919" y="4450433"/>
            <a:ext cx="805397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1520" y="44624"/>
            <a:ext cx="4104456" cy="444136"/>
          </a:xfrm>
        </p:spPr>
        <p:txBody>
          <a:bodyPr/>
          <a:lstStyle/>
          <a:p>
            <a:r>
              <a:rPr lang="en-US" dirty="0" err="1" smtClean="0"/>
              <a:t>Bindung</a:t>
            </a:r>
            <a:r>
              <a:rPr lang="en-US" dirty="0" smtClean="0"/>
              <a:t> &amp; </a:t>
            </a:r>
            <a:r>
              <a:rPr lang="en-US" dirty="0" err="1" smtClean="0"/>
              <a:t>Eingewöhnung</a:t>
            </a:r>
            <a:endParaRPr lang="en-US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51520" y="488760"/>
            <a:ext cx="4896544" cy="332457"/>
          </a:xfrm>
        </p:spPr>
        <p:txBody>
          <a:bodyPr/>
          <a:lstStyle/>
          <a:p>
            <a:r>
              <a:rPr lang="de-DE" dirty="0" smtClean="0"/>
              <a:t>Exkurs: Studie von Ahnert et al. (2004)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4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Die Reaktion auf die Eingewöhnung wird durch die Bindungssicherheit </a:t>
            </a:r>
            <a:r>
              <a:rPr lang="de-DE" dirty="0" smtClean="0"/>
              <a:t>beeinflusst.</a:t>
            </a:r>
            <a:endParaRPr lang="de-DE" dirty="0" smtClean="0"/>
          </a:p>
          <a:p>
            <a:pPr marL="233363" indent="-233363">
              <a:buNone/>
            </a:pPr>
            <a:endParaRPr lang="de-DE" dirty="0" smtClean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628800"/>
            <a:ext cx="4945743" cy="4011340"/>
          </a:xfrm>
          <a:prstGeom prst="rect">
            <a:avLst/>
          </a:prstGeom>
          <a:noFill/>
          <a:ln/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83568" y="5592762"/>
            <a:ext cx="777716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Sicher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gebundene Kinder reagieren stärker im beobachtbaren Verhalten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auf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Trennung</a:t>
            </a:r>
          </a:p>
          <a:p>
            <a:pPr marL="233363" indent="-233363">
              <a:spcBef>
                <a:spcPct val="50000"/>
              </a:spcBef>
            </a:pPr>
            <a:r>
              <a:rPr lang="de-DE" sz="2200" dirty="0" smtClean="0">
                <a:solidFill>
                  <a:schemeClr val="accent1"/>
                </a:solidFill>
              </a:rPr>
              <a:t> </a:t>
            </a:r>
            <a:endParaRPr lang="de-DE" sz="2200" dirty="0">
              <a:solidFill>
                <a:schemeClr val="accent1"/>
              </a:solidFill>
            </a:endParaRP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251520" y="488760"/>
            <a:ext cx="5040560" cy="420530"/>
          </a:xfrm>
        </p:spPr>
        <p:txBody>
          <a:bodyPr/>
          <a:lstStyle/>
          <a:p>
            <a:r>
              <a:rPr lang="de-DE" dirty="0" smtClean="0"/>
              <a:t>Exkurs: Studie von Ahnert et al. (2004)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1520" y="44624"/>
            <a:ext cx="4752528" cy="444136"/>
          </a:xfrm>
        </p:spPr>
        <p:txBody>
          <a:bodyPr/>
          <a:lstStyle/>
          <a:p>
            <a:r>
              <a:rPr lang="en-US" dirty="0" err="1" smtClean="0"/>
              <a:t>Bindung</a:t>
            </a:r>
            <a:r>
              <a:rPr lang="en-US" dirty="0" smtClean="0"/>
              <a:t> &amp; </a:t>
            </a:r>
            <a:r>
              <a:rPr lang="en-US" dirty="0" err="1" smtClean="0"/>
              <a:t>Eingewöhnung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Die Reaktion auf die Eingewöhnung wird durch die Bindungssicherheit beeinflusst</a:t>
            </a:r>
          </a:p>
          <a:p>
            <a:pPr marL="233363" indent="-233363">
              <a:buNone/>
            </a:pPr>
            <a:endParaRPr lang="de-DE" dirty="0" smtClean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652121" y="2060848"/>
            <a:ext cx="2736304" cy="33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de-DE" sz="1700" dirty="0" smtClean="0">
                <a:latin typeface="Arial" pitchFamily="34" charset="0"/>
                <a:cs typeface="Arial" pitchFamily="34" charset="0"/>
              </a:rPr>
              <a:t>Sicher gebundene Kinder können die Bindungsperson zunächst noch zur Regulation nutzen und reagieren erst bei der Trennung von der Bindungsperson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de-DE" sz="1700" dirty="0" smtClean="0">
                <a:latin typeface="Arial" pitchFamily="34" charset="0"/>
                <a:cs typeface="Arial" pitchFamily="34" charset="0"/>
              </a:rPr>
              <a:t>Das Absinken des Stressniveaus dauert</a:t>
            </a:r>
          </a:p>
          <a:p>
            <a:pPr marL="233363" indent="-233363">
              <a:spcBef>
                <a:spcPct val="50000"/>
              </a:spcBef>
            </a:pPr>
            <a:r>
              <a:rPr lang="de-DE" sz="2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916832"/>
            <a:ext cx="4905375" cy="3402012"/>
          </a:xfrm>
          <a:prstGeom prst="rect">
            <a:avLst/>
          </a:prstGeom>
          <a:noFill/>
          <a:ln/>
        </p:spPr>
      </p:pic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51520" y="44624"/>
            <a:ext cx="4104456" cy="444136"/>
          </a:xfrm>
        </p:spPr>
        <p:txBody>
          <a:bodyPr/>
          <a:lstStyle/>
          <a:p>
            <a:r>
              <a:rPr lang="en-US" dirty="0" err="1"/>
              <a:t>Bindung</a:t>
            </a:r>
            <a:r>
              <a:rPr lang="en-US" dirty="0"/>
              <a:t> &amp; </a:t>
            </a:r>
            <a:r>
              <a:rPr lang="en-US" dirty="0" err="1"/>
              <a:t>Eingewöhnung</a:t>
            </a:r>
            <a:endParaRPr lang="en-US" dirty="0"/>
          </a:p>
          <a:p>
            <a:endParaRPr lang="de-DE" dirty="0"/>
          </a:p>
        </p:txBody>
      </p:sp>
      <p:sp>
        <p:nvSpPr>
          <p:cNvPr id="11" name="Textplatzhalter 6"/>
          <p:cNvSpPr txBox="1">
            <a:spLocks/>
          </p:cNvSpPr>
          <p:nvPr/>
        </p:nvSpPr>
        <p:spPr>
          <a:xfrm>
            <a:off x="251520" y="501231"/>
            <a:ext cx="4896544" cy="332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0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Exkurs: Studie von Ahnert et al. (2004)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7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1520" y="44624"/>
            <a:ext cx="4032448" cy="444136"/>
          </a:xfrm>
        </p:spPr>
        <p:txBody>
          <a:bodyPr/>
          <a:lstStyle/>
          <a:p>
            <a:r>
              <a:rPr lang="en-US" dirty="0" err="1"/>
              <a:t>Bindung</a:t>
            </a:r>
            <a:r>
              <a:rPr lang="en-US" dirty="0"/>
              <a:t> &amp; </a:t>
            </a:r>
            <a:r>
              <a:rPr lang="en-US" dirty="0" err="1"/>
              <a:t>Eingewöhnung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dirty="0" smtClean="0"/>
              <a:t>Eine langsame und an den Bedürfnissen des Kindes orientierte Eingewöhnung ist wichtig</a:t>
            </a:r>
          </a:p>
        </p:txBody>
      </p:sp>
      <p:sp>
        <p:nvSpPr>
          <p:cNvPr id="6" name="Rechteck 5"/>
          <p:cNvSpPr/>
          <p:nvPr/>
        </p:nvSpPr>
        <p:spPr>
          <a:xfrm>
            <a:off x="2123728" y="2276872"/>
            <a:ext cx="648072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Eingewöhnungsphase flexibel handhaben und auf die Bedürfnisse des jeweiligen Kindes eingehen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30188" indent="-230188"/>
            <a:r>
              <a:rPr lang="de-DE" sz="3600" dirty="0" smtClean="0">
                <a:latin typeface="Arial" pitchFamily="34" charset="0"/>
                <a:cs typeface="Arial" pitchFamily="34" charset="0"/>
                <a:sym typeface="Wingdings"/>
              </a:rPr>
              <a:t>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Kein Wechsel der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Bezugsfachkraft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30188" indent="-230188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30188" indent="-230188"/>
            <a:r>
              <a:rPr lang="de-DE" sz="3600" dirty="0" smtClean="0">
                <a:latin typeface="Arial" pitchFamily="34" charset="0"/>
                <a:cs typeface="Arial" pitchFamily="34" charset="0"/>
                <a:sym typeface="Wingdings"/>
              </a:rPr>
              <a:t>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Bei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Bindungsverhalten der Kinder „sicherer Hafen“ sein</a:t>
            </a:r>
          </a:p>
          <a:p>
            <a:pPr marL="230188" indent="-230188"/>
            <a:endParaRPr lang="de-DE" dirty="0">
              <a:latin typeface="Arial" pitchFamily="34" charset="0"/>
              <a:cs typeface="Arial" pitchFamily="34" charset="0"/>
            </a:endParaRPr>
          </a:p>
          <a:p>
            <a:pPr marL="230188" indent="-230188"/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Die Eltern aktiv einbeziehen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In der Eingewöhnungsphase zuhause möglichst wenige Dinge neu beginnen, Abläufe umstellen usw.</a:t>
            </a:r>
          </a:p>
        </p:txBody>
      </p:sp>
      <p:pic>
        <p:nvPicPr>
          <p:cNvPr id="9" name="Picture 5" descr="Glühbirne zeich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870044" cy="919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9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452</Words>
  <Application>Microsoft Office PowerPoint</Application>
  <PresentationFormat>Bildschirmpräsentation (4:3)</PresentationFormat>
  <Paragraphs>121</Paragraphs>
  <Slides>13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130516_Papilio_Master_ch_mg</vt:lpstr>
      <vt:lpstr>PowerPoint-Präsentation</vt:lpstr>
      <vt:lpstr>PowerPoint-Präsentation</vt:lpstr>
      <vt:lpstr>Überblick Bindung &amp; Eingewöhnung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Eingewöhnungsmodelle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lastModifiedBy>Charlotte Peter</cp:lastModifiedBy>
  <cp:revision>529</cp:revision>
  <cp:lastPrinted>2020-07-27T10:24:12Z</cp:lastPrinted>
  <dcterms:created xsi:type="dcterms:W3CDTF">2013-05-16T10:47:13Z</dcterms:created>
  <dcterms:modified xsi:type="dcterms:W3CDTF">2021-06-07T12:15:03Z</dcterms:modified>
</cp:coreProperties>
</file>