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79" r:id="rId2"/>
    <p:sldId id="471" r:id="rId3"/>
    <p:sldId id="480" r:id="rId4"/>
    <p:sldId id="427" r:id="rId5"/>
    <p:sldId id="434" r:id="rId6"/>
    <p:sldId id="429" r:id="rId7"/>
    <p:sldId id="432" r:id="rId8"/>
    <p:sldId id="442" r:id="rId9"/>
    <p:sldId id="433" r:id="rId10"/>
    <p:sldId id="447" r:id="rId11"/>
    <p:sldId id="473" r:id="rId12"/>
    <p:sldId id="481" r:id="rId13"/>
    <p:sldId id="449" r:id="rId14"/>
    <p:sldId id="450" r:id="rId15"/>
    <p:sldId id="451" r:id="rId16"/>
    <p:sldId id="453" r:id="rId17"/>
    <p:sldId id="452" r:id="rId18"/>
    <p:sldId id="475" r:id="rId19"/>
    <p:sldId id="482" r:id="rId20"/>
    <p:sldId id="431" r:id="rId21"/>
    <p:sldId id="439" r:id="rId22"/>
    <p:sldId id="446" r:id="rId23"/>
    <p:sldId id="466" r:id="rId24"/>
    <p:sldId id="467" r:id="rId25"/>
    <p:sldId id="445" r:id="rId26"/>
    <p:sldId id="477" r:id="rId27"/>
    <p:sldId id="455" r:id="rId28"/>
    <p:sldId id="456" r:id="rId29"/>
    <p:sldId id="483" r:id="rId3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  <p:cmAuthor id="3" name="Bovenschen, Ina" initials="BI" lastIdx="5" clrIdx="3">
    <p:extLst/>
  </p:cmAuthor>
  <p:cmAuthor id="4" name="Gerlach, Jennifer" initials="GJ" lastIdx="1" clrIdx="4">
    <p:extLst/>
  </p:cmAuthor>
  <p:cmAuthor id="5" name="Bovenschen Dr. Ina" initials="BDI" lastIdx="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EDF5FD"/>
    <a:srgbClr val="024089"/>
    <a:srgbClr val="FFCD1C"/>
    <a:srgbClr val="FFCC66"/>
    <a:srgbClr val="9860A4"/>
    <a:srgbClr val="FFDDDD"/>
    <a:srgbClr val="C8D400"/>
    <a:srgbClr val="FFCCFF"/>
    <a:srgbClr val="9E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9" autoAdjust="0"/>
    <p:restoredTop sz="89605" autoAdjust="0"/>
  </p:normalViewPr>
  <p:slideViewPr>
    <p:cSldViewPr>
      <p:cViewPr>
        <p:scale>
          <a:sx n="60" d="100"/>
          <a:sy n="60" d="100"/>
        </p:scale>
        <p:origin x="15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31F9B-1CF2-4584-A66A-45962CD84BDF}" type="doc">
      <dgm:prSet loTypeId="urn:microsoft.com/office/officeart/2005/8/layout/arrow6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de-DE"/>
        </a:p>
      </dgm:t>
    </dgm:pt>
    <dgm:pt modelId="{64250305-6CC2-4C74-92A7-502C3F6AC5F9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Bei Belastung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81256AE8-F1E0-4E3D-AC2C-FB20DA65E968}" type="parTrans" cxnId="{07349E9D-2A6C-4EB9-873C-9AA9CBAF005E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21409257-25A6-4801-8DE8-15BA98776089}" type="sibTrans" cxnId="{07349E9D-2A6C-4EB9-873C-9AA9CBAF005E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F6DF6601-1C4E-4C06-B503-CF4E268238E0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Im Spiel 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E9A592A1-4D56-4A7B-8304-767020979022}" type="parTrans" cxnId="{E57897A1-7D12-4EB1-9C42-234AAF6DF2E9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497B2F91-12ED-46EC-BCCC-21FD7598CD40}" type="sibTrans" cxnId="{E57897A1-7D12-4EB1-9C42-234AAF6DF2E9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14AB446D-9833-459D-9E05-95331A07E517}" type="pres">
      <dgm:prSet presAssocID="{D4A31F9B-1CF2-4584-A66A-45962CD84B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0304D75-8C84-430D-A53B-D7453FC1B89D}" type="pres">
      <dgm:prSet presAssocID="{D4A31F9B-1CF2-4584-A66A-45962CD84BDF}" presName="ribbon" presStyleLbl="node1" presStyleIdx="0" presStyleCnt="1" custLinFactNeighborX="-1370"/>
      <dgm:spPr/>
      <dgm:t>
        <a:bodyPr/>
        <a:lstStyle/>
        <a:p>
          <a:endParaRPr lang="de-DE"/>
        </a:p>
      </dgm:t>
    </dgm:pt>
    <dgm:pt modelId="{08A670B8-4E49-4649-8053-37F7A95B0E5C}" type="pres">
      <dgm:prSet presAssocID="{D4A31F9B-1CF2-4584-A66A-45962CD84B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50818F-42FD-4103-84F8-D76AB00265AA}" type="pres">
      <dgm:prSet presAssocID="{D4A31F9B-1CF2-4584-A66A-45962CD84B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57897A1-7D12-4EB1-9C42-234AAF6DF2E9}" srcId="{D4A31F9B-1CF2-4584-A66A-45962CD84BDF}" destId="{F6DF6601-1C4E-4C06-B503-CF4E268238E0}" srcOrd="1" destOrd="0" parTransId="{E9A592A1-4D56-4A7B-8304-767020979022}" sibTransId="{497B2F91-12ED-46EC-BCCC-21FD7598CD40}"/>
    <dgm:cxn modelId="{3FA9206F-CB65-4263-A5C4-27B09AC695E5}" type="presOf" srcId="{64250305-6CC2-4C74-92A7-502C3F6AC5F9}" destId="{08A670B8-4E49-4649-8053-37F7A95B0E5C}" srcOrd="0" destOrd="0" presId="urn:microsoft.com/office/officeart/2005/8/layout/arrow6"/>
    <dgm:cxn modelId="{07349E9D-2A6C-4EB9-873C-9AA9CBAF005E}" srcId="{D4A31F9B-1CF2-4584-A66A-45962CD84BDF}" destId="{64250305-6CC2-4C74-92A7-502C3F6AC5F9}" srcOrd="0" destOrd="0" parTransId="{81256AE8-F1E0-4E3D-AC2C-FB20DA65E968}" sibTransId="{21409257-25A6-4801-8DE8-15BA98776089}"/>
    <dgm:cxn modelId="{1F7E69B8-9821-4A1F-A58B-338EDB916F75}" type="presOf" srcId="{F6DF6601-1C4E-4C06-B503-CF4E268238E0}" destId="{2F50818F-42FD-4103-84F8-D76AB00265AA}" srcOrd="0" destOrd="0" presId="urn:microsoft.com/office/officeart/2005/8/layout/arrow6"/>
    <dgm:cxn modelId="{F8367B1A-7C7C-4B7C-B0A5-AD9803221DB6}" type="presOf" srcId="{D4A31F9B-1CF2-4584-A66A-45962CD84BDF}" destId="{14AB446D-9833-459D-9E05-95331A07E517}" srcOrd="0" destOrd="0" presId="urn:microsoft.com/office/officeart/2005/8/layout/arrow6"/>
    <dgm:cxn modelId="{D62F4389-CD13-497F-89FD-F01F5AD67078}" type="presParOf" srcId="{14AB446D-9833-459D-9E05-95331A07E517}" destId="{A0304D75-8C84-430D-A53B-D7453FC1B89D}" srcOrd="0" destOrd="0" presId="urn:microsoft.com/office/officeart/2005/8/layout/arrow6"/>
    <dgm:cxn modelId="{2F969EC0-C30B-4859-8A55-FA665B02C484}" type="presParOf" srcId="{14AB446D-9833-459D-9E05-95331A07E517}" destId="{08A670B8-4E49-4649-8053-37F7A95B0E5C}" srcOrd="1" destOrd="0" presId="urn:microsoft.com/office/officeart/2005/8/layout/arrow6"/>
    <dgm:cxn modelId="{25595A86-CF92-41FC-9987-619A172A13E6}" type="presParOf" srcId="{14AB446D-9833-459D-9E05-95331A07E517}" destId="{2F50818F-42FD-4103-84F8-D76AB00265A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5D7A6-5DE4-43C6-B1DD-40E1CEE9AAED}" type="doc">
      <dgm:prSet loTypeId="urn:microsoft.com/office/officeart/2005/8/layout/arrow4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1FED8191-35CE-4B2F-A09A-958DC46BBCA6}">
      <dgm:prSet phldrT="[Text]"/>
      <dgm:spPr/>
      <dgm:t>
        <a:bodyPr/>
        <a:lstStyle/>
        <a:p>
          <a:r>
            <a:rPr lang="de-DE" b="1" dirty="0" smtClean="0">
              <a:latin typeface="Arial" pitchFamily="34" charset="0"/>
              <a:cs typeface="Arial" pitchFamily="34" charset="0"/>
            </a:rPr>
            <a:t>Intrusives Verhalten, </a:t>
          </a:r>
          <a:r>
            <a:rPr lang="de-DE" b="0" dirty="0" smtClean="0">
              <a:latin typeface="Arial" pitchFamily="34" charset="0"/>
              <a:cs typeface="Arial" pitchFamily="34" charset="0"/>
            </a:rPr>
            <a:t>z.B. Ignorieren kindlicher </a:t>
          </a:r>
          <a:r>
            <a:rPr lang="de-DE" dirty="0" smtClean="0">
              <a:latin typeface="Arial" pitchFamily="34" charset="0"/>
              <a:cs typeface="Arial" pitchFamily="34" charset="0"/>
            </a:rPr>
            <a:t>Bedürfnisse, Dinge selbst tun, dem Kind Anweisungen geben, eine Aufgabe selbst erledigen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74669FD6-25C0-416B-B8E0-38D539D15D20}" type="parTrans" cxnId="{F3F0D326-6E7B-4CBA-9F5C-C9BC8C6609A6}">
      <dgm:prSet/>
      <dgm:spPr/>
      <dgm:t>
        <a:bodyPr/>
        <a:lstStyle/>
        <a:p>
          <a:endParaRPr lang="de-DE"/>
        </a:p>
      </dgm:t>
    </dgm:pt>
    <dgm:pt modelId="{6A0003FE-BD75-4989-B56A-869743AA0689}" type="sibTrans" cxnId="{F3F0D326-6E7B-4CBA-9F5C-C9BC8C6609A6}">
      <dgm:prSet/>
      <dgm:spPr/>
      <dgm:t>
        <a:bodyPr/>
        <a:lstStyle/>
        <a:p>
          <a:endParaRPr lang="de-DE"/>
        </a:p>
      </dgm:t>
    </dgm:pt>
    <dgm:pt modelId="{565C2063-6B7C-431F-895E-FBBFFC20D293}">
      <dgm:prSet phldrT="[Text]"/>
      <dgm:spPr/>
      <dgm:t>
        <a:bodyPr/>
        <a:lstStyle/>
        <a:p>
          <a:r>
            <a:rPr lang="de-DE" b="1" dirty="0" smtClean="0">
              <a:latin typeface="Arial" pitchFamily="34" charset="0"/>
              <a:cs typeface="Arial" pitchFamily="34" charset="0"/>
            </a:rPr>
            <a:t>Passives Verhalten</a:t>
          </a:r>
          <a:r>
            <a:rPr lang="de-DE" dirty="0" smtClean="0">
              <a:latin typeface="Arial" pitchFamily="34" charset="0"/>
              <a:cs typeface="Arial" pitchFamily="34" charset="0"/>
            </a:rPr>
            <a:t>, z.B. Beobachten des Kindes ohne Reaktionen bzw. durch „lustlose“ Kommentare 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BB1F8FF2-2145-43E8-9AE2-EA28F38E257B}" type="parTrans" cxnId="{7AECD9EB-C6CC-448F-9A28-6C0FD76C2B82}">
      <dgm:prSet/>
      <dgm:spPr/>
      <dgm:t>
        <a:bodyPr/>
        <a:lstStyle/>
        <a:p>
          <a:endParaRPr lang="de-DE"/>
        </a:p>
      </dgm:t>
    </dgm:pt>
    <dgm:pt modelId="{FD559275-DF1C-4F1A-B098-E7045AD2EE9F}" type="sibTrans" cxnId="{7AECD9EB-C6CC-448F-9A28-6C0FD76C2B82}">
      <dgm:prSet/>
      <dgm:spPr/>
      <dgm:t>
        <a:bodyPr/>
        <a:lstStyle/>
        <a:p>
          <a:endParaRPr lang="de-DE"/>
        </a:p>
      </dgm:t>
    </dgm:pt>
    <dgm:pt modelId="{01D79797-0A07-4DB1-9142-B713D473EC1C}" type="pres">
      <dgm:prSet presAssocID="{4EB5D7A6-5DE4-43C6-B1DD-40E1CEE9AA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6C4D2F4-AAE3-4CD9-B16B-D4FF7B8828BC}" type="pres">
      <dgm:prSet presAssocID="{1FED8191-35CE-4B2F-A09A-958DC46BBCA6}" presName="upArrow" presStyleLbl="node1" presStyleIdx="0" presStyleCnt="2" custLinFactNeighborX="-167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D8528B50-2968-48B3-8059-785F92E6C133}" type="pres">
      <dgm:prSet presAssocID="{1FED8191-35CE-4B2F-A09A-958DC46BBCA6}" presName="upArrowText" presStyleLbl="revTx" presStyleIdx="0" presStyleCnt="2" custLinFactNeighborX="513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791B92-9F2C-4A19-A59B-D2C944347CE1}" type="pres">
      <dgm:prSet presAssocID="{565C2063-6B7C-431F-895E-FBBFFC20D293}" presName="downArrow" presStyleLbl="node1" presStyleIdx="1" presStyleCnt="2" custLinFactNeighborX="-36033"/>
      <dgm:spPr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/>
        </a:p>
      </dgm:t>
    </dgm:pt>
    <dgm:pt modelId="{1610DC43-38BC-463C-94D5-F3E46E893695}" type="pres">
      <dgm:prSet presAssocID="{565C2063-6B7C-431F-895E-FBBFFC20D293}" presName="downArrowText" presStyleLbl="revTx" presStyleIdx="1" presStyleCnt="2" custLinFactNeighborX="-933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F63E56F-9E2C-4C79-827C-8E4D02AEE16E}" type="presOf" srcId="{1FED8191-35CE-4B2F-A09A-958DC46BBCA6}" destId="{D8528B50-2968-48B3-8059-785F92E6C133}" srcOrd="0" destOrd="0" presId="urn:microsoft.com/office/officeart/2005/8/layout/arrow4"/>
    <dgm:cxn modelId="{B1AF40F0-9507-4B34-95FE-D79F372DE13C}" type="presOf" srcId="{565C2063-6B7C-431F-895E-FBBFFC20D293}" destId="{1610DC43-38BC-463C-94D5-F3E46E893695}" srcOrd="0" destOrd="0" presId="urn:microsoft.com/office/officeart/2005/8/layout/arrow4"/>
    <dgm:cxn modelId="{F3F0D326-6E7B-4CBA-9F5C-C9BC8C6609A6}" srcId="{4EB5D7A6-5DE4-43C6-B1DD-40E1CEE9AAED}" destId="{1FED8191-35CE-4B2F-A09A-958DC46BBCA6}" srcOrd="0" destOrd="0" parTransId="{74669FD6-25C0-416B-B8E0-38D539D15D20}" sibTransId="{6A0003FE-BD75-4989-B56A-869743AA0689}"/>
    <dgm:cxn modelId="{55CB47A5-B7F4-4117-804B-1413D9E58F06}" type="presOf" srcId="{4EB5D7A6-5DE4-43C6-B1DD-40E1CEE9AAED}" destId="{01D79797-0A07-4DB1-9142-B713D473EC1C}" srcOrd="0" destOrd="0" presId="urn:microsoft.com/office/officeart/2005/8/layout/arrow4"/>
    <dgm:cxn modelId="{7AECD9EB-C6CC-448F-9A28-6C0FD76C2B82}" srcId="{4EB5D7A6-5DE4-43C6-B1DD-40E1CEE9AAED}" destId="{565C2063-6B7C-431F-895E-FBBFFC20D293}" srcOrd="1" destOrd="0" parTransId="{BB1F8FF2-2145-43E8-9AE2-EA28F38E257B}" sibTransId="{FD559275-DF1C-4F1A-B098-E7045AD2EE9F}"/>
    <dgm:cxn modelId="{065438DD-C959-4EDE-95D4-F0B6E1812ADF}" type="presParOf" srcId="{01D79797-0A07-4DB1-9142-B713D473EC1C}" destId="{B6C4D2F4-AAE3-4CD9-B16B-D4FF7B8828BC}" srcOrd="0" destOrd="0" presId="urn:microsoft.com/office/officeart/2005/8/layout/arrow4"/>
    <dgm:cxn modelId="{3D3C326D-A64B-45B3-AAC9-1003EBC69D1E}" type="presParOf" srcId="{01D79797-0A07-4DB1-9142-B713D473EC1C}" destId="{D8528B50-2968-48B3-8059-785F92E6C133}" srcOrd="1" destOrd="0" presId="urn:microsoft.com/office/officeart/2005/8/layout/arrow4"/>
    <dgm:cxn modelId="{498E3981-CB90-44DB-BBBE-C269F2CC65BA}" type="presParOf" srcId="{01D79797-0A07-4DB1-9142-B713D473EC1C}" destId="{82791B92-9F2C-4A19-A59B-D2C944347CE1}" srcOrd="2" destOrd="0" presId="urn:microsoft.com/office/officeart/2005/8/layout/arrow4"/>
    <dgm:cxn modelId="{14351B8C-54BE-4546-B2C8-8AD72435BBED}" type="presParOf" srcId="{01D79797-0A07-4DB1-9142-B713D473EC1C}" destId="{1610DC43-38BC-463C-94D5-F3E46E89369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270F1-B285-4B46-91FA-84F84393DAED}" type="doc">
      <dgm:prSet loTypeId="urn:microsoft.com/office/officeart/2005/8/layout/arrow6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de-DE"/>
        </a:p>
      </dgm:t>
    </dgm:pt>
    <dgm:pt modelId="{8534F750-73A4-4058-8420-69D963FB1F57}">
      <dgm:prSet phldrT="[Text]" custT="1"/>
      <dgm:spPr/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Differenziertes und konkretes Lob 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FA5DBE03-9313-4E2F-946B-EA8C1F43D39E}" type="parTrans" cxnId="{1146BC42-B09B-470B-BB99-2DD34705ABF4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8F19DD91-9643-46A7-818D-294DB8B9F1E5}" type="sibTrans" cxnId="{1146BC42-B09B-470B-BB99-2DD34705ABF4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CA24F183-6F3F-4199-A6C1-DD36C93F1F76}">
      <dgm:prSet phldrT="[Text]" custT="1"/>
      <dgm:spPr/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Ignorieren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ED9E9E99-7C23-479F-AB84-007D570499C9}" type="parTrans" cxnId="{967EC617-E26A-4417-8CE0-E742F80F9D16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79EBC327-9E24-4CC4-9EB0-03616E128626}" type="sibTrans" cxnId="{967EC617-E26A-4417-8CE0-E742F80F9D16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3BF108E8-553B-4A80-9678-4759C48C0C6B}" type="pres">
      <dgm:prSet presAssocID="{097270F1-B285-4B46-91FA-84F84393DA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C93B88-88EF-4D27-A0DC-63ECDCB82A2A}" type="pres">
      <dgm:prSet presAssocID="{097270F1-B285-4B46-91FA-84F84393DAED}" presName="ribbon" presStyleLbl="node1" presStyleIdx="0" presStyleCnt="1"/>
      <dgm:spPr/>
      <dgm:t>
        <a:bodyPr/>
        <a:lstStyle/>
        <a:p>
          <a:endParaRPr lang="de-DE"/>
        </a:p>
      </dgm:t>
    </dgm:pt>
    <dgm:pt modelId="{DCFB2463-D9D7-4BF7-8CE2-E25384874BCD}" type="pres">
      <dgm:prSet presAssocID="{097270F1-B285-4B46-91FA-84F84393DAE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B250A8-A318-48A9-BF91-9B54206EAF84}" type="pres">
      <dgm:prSet presAssocID="{097270F1-B285-4B46-91FA-84F84393DAE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125716-0EBD-4C06-AA14-73657C47F16A}" type="presOf" srcId="{097270F1-B285-4B46-91FA-84F84393DAED}" destId="{3BF108E8-553B-4A80-9678-4759C48C0C6B}" srcOrd="0" destOrd="0" presId="urn:microsoft.com/office/officeart/2005/8/layout/arrow6"/>
    <dgm:cxn modelId="{1146BC42-B09B-470B-BB99-2DD34705ABF4}" srcId="{097270F1-B285-4B46-91FA-84F84393DAED}" destId="{8534F750-73A4-4058-8420-69D963FB1F57}" srcOrd="0" destOrd="0" parTransId="{FA5DBE03-9313-4E2F-946B-EA8C1F43D39E}" sibTransId="{8F19DD91-9643-46A7-818D-294DB8B9F1E5}"/>
    <dgm:cxn modelId="{D74FB301-4B2D-419A-BBC9-AE928ACBF685}" type="presOf" srcId="{CA24F183-6F3F-4199-A6C1-DD36C93F1F76}" destId="{66B250A8-A318-48A9-BF91-9B54206EAF84}" srcOrd="0" destOrd="0" presId="urn:microsoft.com/office/officeart/2005/8/layout/arrow6"/>
    <dgm:cxn modelId="{967EC617-E26A-4417-8CE0-E742F80F9D16}" srcId="{097270F1-B285-4B46-91FA-84F84393DAED}" destId="{CA24F183-6F3F-4199-A6C1-DD36C93F1F76}" srcOrd="1" destOrd="0" parTransId="{ED9E9E99-7C23-479F-AB84-007D570499C9}" sibTransId="{79EBC327-9E24-4CC4-9EB0-03616E128626}"/>
    <dgm:cxn modelId="{8514AB42-E90C-430A-9EC4-71C621A5EA36}" type="presOf" srcId="{8534F750-73A4-4058-8420-69D963FB1F57}" destId="{DCFB2463-D9D7-4BF7-8CE2-E25384874BCD}" srcOrd="0" destOrd="0" presId="urn:microsoft.com/office/officeart/2005/8/layout/arrow6"/>
    <dgm:cxn modelId="{6E9364B8-D53A-42E8-99CB-EDBB852561B4}" type="presParOf" srcId="{3BF108E8-553B-4A80-9678-4759C48C0C6B}" destId="{41C93B88-88EF-4D27-A0DC-63ECDCB82A2A}" srcOrd="0" destOrd="0" presId="urn:microsoft.com/office/officeart/2005/8/layout/arrow6"/>
    <dgm:cxn modelId="{0A1CD42D-7342-47C3-B472-22CB57130C60}" type="presParOf" srcId="{3BF108E8-553B-4A80-9678-4759C48C0C6B}" destId="{DCFB2463-D9D7-4BF7-8CE2-E25384874BCD}" srcOrd="1" destOrd="0" presId="urn:microsoft.com/office/officeart/2005/8/layout/arrow6"/>
    <dgm:cxn modelId="{71DB4BFB-FFE3-45B7-B4B0-37B67B37C8FF}" type="presParOf" srcId="{3BF108E8-553B-4A80-9678-4759C48C0C6B}" destId="{66B250A8-A318-48A9-BF91-9B54206EAF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46906-2EB2-4619-B1F2-F6238C6218B7}" type="doc">
      <dgm:prSet loTypeId="urn:microsoft.com/office/officeart/2005/8/layout/arrow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E645A6E7-070C-48FF-AAB0-BACC8F81EC09}">
      <dgm:prSet phldrT="[Text]"/>
      <dgm:spPr>
        <a:solidFill>
          <a:srgbClr val="9860A4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>
            <a:lnSpc>
              <a:spcPct val="110000"/>
            </a:lnSpc>
          </a:pPr>
          <a:r>
            <a:rPr lang="de-DE" dirty="0" smtClean="0">
              <a:latin typeface="Arial" pitchFamily="34" charset="0"/>
              <a:cs typeface="Arial" pitchFamily="34" charset="0"/>
            </a:rPr>
            <a:t>Dyadische Feinfühligkeit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418086E3-46E0-4897-B958-7E442849AB2B}" type="parTrans" cxnId="{97ECF159-3313-483A-B5C1-27D2D058321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3BF7EF8-1AE5-4AA4-A86C-8BB5E6B90007}" type="sibTrans" cxnId="{97ECF159-3313-483A-B5C1-27D2D058321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6AF5A54-1ED6-46BF-8502-587B27C0D6C3}">
      <dgm:prSet phldrT="[Text]"/>
      <dgm:spPr>
        <a:solidFill>
          <a:srgbClr val="FFCD1C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>
            <a:lnSpc>
              <a:spcPct val="110000"/>
            </a:lnSpc>
          </a:pPr>
          <a:r>
            <a:rPr lang="de-DE" dirty="0" smtClean="0">
              <a:solidFill>
                <a:srgbClr val="024089"/>
              </a:solidFill>
              <a:latin typeface="Arial" pitchFamily="34" charset="0"/>
              <a:cs typeface="Arial" pitchFamily="34" charset="0"/>
            </a:rPr>
            <a:t>Gruppenorientierte Feinfühligkeit</a:t>
          </a:r>
          <a:endParaRPr lang="de-DE" dirty="0">
            <a:solidFill>
              <a:srgbClr val="024089"/>
            </a:solidFill>
            <a:latin typeface="Arial" pitchFamily="34" charset="0"/>
            <a:cs typeface="Arial" pitchFamily="34" charset="0"/>
          </a:endParaRPr>
        </a:p>
      </dgm:t>
    </dgm:pt>
    <dgm:pt modelId="{0BC9CC03-A89F-40B4-BAD1-BAB586B8A1AA}" type="parTrans" cxnId="{AA4EFA17-222D-45C3-9392-9082FEA709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53C32133-DE4D-4573-A276-45C3C3008579}" type="sibTrans" cxnId="{AA4EFA17-222D-45C3-9392-9082FEA709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F1EC8E5-4EB3-4227-A3F3-1A16F94D7E68}" type="pres">
      <dgm:prSet presAssocID="{5F246906-2EB2-4619-B1F2-F6238C6218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1983712-F106-48FE-A4FF-74E3014AAEA8}" type="pres">
      <dgm:prSet presAssocID="{E645A6E7-070C-48FF-AAB0-BACC8F81EC09}" presName="arrow" presStyleLbl="node1" presStyleIdx="0" presStyleCnt="2" custScaleX="90909" custScaleY="90909" custRadScaleRad="90342" custRadScaleInc="-3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441D53-E82B-4245-B278-1EDD9BF210DD}" type="pres">
      <dgm:prSet presAssocID="{E6AF5A54-1ED6-46BF-8502-587B27C0D6C3}" presName="arrow" presStyleLbl="node1" presStyleIdx="1" presStyleCnt="2" custScaleX="90909" custScaleY="90909" custRadScaleRad="72953" custRadScaleInc="4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7ECF159-3313-483A-B5C1-27D2D0583210}" srcId="{5F246906-2EB2-4619-B1F2-F6238C6218B7}" destId="{E645A6E7-070C-48FF-AAB0-BACC8F81EC09}" srcOrd="0" destOrd="0" parTransId="{418086E3-46E0-4897-B958-7E442849AB2B}" sibTransId="{83BF7EF8-1AE5-4AA4-A86C-8BB5E6B90007}"/>
    <dgm:cxn modelId="{D9294526-6BCB-4C58-82AE-D69C207090AB}" type="presOf" srcId="{E645A6E7-070C-48FF-AAB0-BACC8F81EC09}" destId="{71983712-F106-48FE-A4FF-74E3014AAEA8}" srcOrd="0" destOrd="0" presId="urn:microsoft.com/office/officeart/2005/8/layout/arrow5"/>
    <dgm:cxn modelId="{FFCBB918-2A96-44C2-9C3F-AADB40966A62}" type="presOf" srcId="{5F246906-2EB2-4619-B1F2-F6238C6218B7}" destId="{AF1EC8E5-4EB3-4227-A3F3-1A16F94D7E68}" srcOrd="0" destOrd="0" presId="urn:microsoft.com/office/officeart/2005/8/layout/arrow5"/>
    <dgm:cxn modelId="{4475D855-5EAE-4A51-B779-2B253E28D5C1}" type="presOf" srcId="{E6AF5A54-1ED6-46BF-8502-587B27C0D6C3}" destId="{57441D53-E82B-4245-B278-1EDD9BF210DD}" srcOrd="0" destOrd="0" presId="urn:microsoft.com/office/officeart/2005/8/layout/arrow5"/>
    <dgm:cxn modelId="{AA4EFA17-222D-45C3-9392-9082FEA709CB}" srcId="{5F246906-2EB2-4619-B1F2-F6238C6218B7}" destId="{E6AF5A54-1ED6-46BF-8502-587B27C0D6C3}" srcOrd="1" destOrd="0" parTransId="{0BC9CC03-A89F-40B4-BAD1-BAB586B8A1AA}" sibTransId="{53C32133-DE4D-4573-A276-45C3C3008579}"/>
    <dgm:cxn modelId="{011D290C-9916-46FB-81C4-592578B4605E}" type="presParOf" srcId="{AF1EC8E5-4EB3-4227-A3F3-1A16F94D7E68}" destId="{71983712-F106-48FE-A4FF-74E3014AAEA8}" srcOrd="0" destOrd="0" presId="urn:microsoft.com/office/officeart/2005/8/layout/arrow5"/>
    <dgm:cxn modelId="{D3CC32C8-4180-4A8D-ABC1-382B14974FB6}" type="presParOf" srcId="{AF1EC8E5-4EB3-4227-A3F3-1A16F94D7E68}" destId="{57441D53-E82B-4245-B278-1EDD9BF210D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4C6D4-EDE7-4B6B-AE1B-737CC06AC98F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</dgm:pt>
    <dgm:pt modelId="{EA878C7A-E65A-44F6-BA68-1DCB6062C9FD}">
      <dgm:prSet phldrT="[Text]" custT="1"/>
      <dgm:spPr>
        <a:ln>
          <a:noFill/>
        </a:ln>
      </dgm:spPr>
      <dgm:t>
        <a:bodyPr/>
        <a:lstStyle/>
        <a:p>
          <a:r>
            <a:rPr lang="de-DE" sz="1600" b="1" dirty="0" smtClean="0">
              <a:latin typeface="Arial" pitchFamily="34" charset="0"/>
              <a:cs typeface="Arial" pitchFamily="34" charset="0"/>
            </a:rPr>
            <a:t>Wärme der Interaktion</a:t>
          </a:r>
          <a:endParaRPr lang="de-DE" sz="1600" b="1" dirty="0">
            <a:latin typeface="Arial" pitchFamily="34" charset="0"/>
            <a:cs typeface="Arial" pitchFamily="34" charset="0"/>
          </a:endParaRPr>
        </a:p>
      </dgm:t>
    </dgm:pt>
    <dgm:pt modelId="{CC366C4F-A66A-44F1-BCB9-642030FE5CCE}" type="parTrans" cxnId="{728A085F-8B67-4F97-BA9C-A381CB523B3B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E3EF8506-9224-4AC1-B663-2F34B9162F38}" type="sibTrans" cxnId="{728A085F-8B67-4F97-BA9C-A381CB523B3B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B10F7623-F864-44B7-A10C-AF90EBDBF573}">
      <dgm:prSet phldrT="[Text]" custT="1"/>
      <dgm:spPr>
        <a:ln>
          <a:noFill/>
        </a:ln>
      </dgm:spPr>
      <dgm:t>
        <a:bodyPr/>
        <a:lstStyle/>
        <a:p>
          <a:r>
            <a:rPr lang="de-DE" sz="1600" b="1" dirty="0" smtClean="0">
              <a:latin typeface="Arial" pitchFamily="34" charset="0"/>
              <a:cs typeface="Arial" pitchFamily="34" charset="0"/>
            </a:rPr>
            <a:t>Kind-gerechte Kommunikation</a:t>
          </a:r>
          <a:endParaRPr lang="de-DE" sz="1600" b="1" dirty="0">
            <a:latin typeface="Arial" pitchFamily="34" charset="0"/>
            <a:cs typeface="Arial" pitchFamily="34" charset="0"/>
          </a:endParaRPr>
        </a:p>
      </dgm:t>
    </dgm:pt>
    <dgm:pt modelId="{ADCF9BAD-925F-403B-B4CA-12873D535309}" type="parTrans" cxnId="{1092F4BE-BCAD-44D0-9E40-2FB57AC1E9E8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FE58F8C3-B567-4151-B5EE-F996E296184A}" type="sibTrans" cxnId="{1092F4BE-BCAD-44D0-9E40-2FB57AC1E9E8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5484CDCD-8745-4873-A0B5-633027D0209C}">
      <dgm:prSet phldrT="[Text]" custT="1"/>
      <dgm:spPr>
        <a:ln>
          <a:noFill/>
        </a:ln>
      </dgm:spPr>
      <dgm:t>
        <a:bodyPr/>
        <a:lstStyle/>
        <a:p>
          <a:r>
            <a:rPr lang="de-DE" sz="1600" b="1" dirty="0" smtClean="0">
              <a:latin typeface="Arial" pitchFamily="34" charset="0"/>
              <a:cs typeface="Arial" pitchFamily="34" charset="0"/>
            </a:rPr>
            <a:t>Freude und Spaß</a:t>
          </a:r>
          <a:endParaRPr lang="de-DE" sz="1600" b="1" dirty="0">
            <a:latin typeface="Arial" pitchFamily="34" charset="0"/>
            <a:cs typeface="Arial" pitchFamily="34" charset="0"/>
          </a:endParaRPr>
        </a:p>
      </dgm:t>
    </dgm:pt>
    <dgm:pt modelId="{FBA62E82-79E6-4957-8D28-9F13681C8307}" type="parTrans" cxnId="{A277DAB9-E73E-4ED8-8159-5B7F0B3ECCA0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C042DD9C-6E80-46C7-8A2B-8070951C7966}" type="sibTrans" cxnId="{A277DAB9-E73E-4ED8-8159-5B7F0B3ECCA0}">
      <dgm:prSet/>
      <dgm:spPr/>
      <dgm:t>
        <a:bodyPr/>
        <a:lstStyle/>
        <a:p>
          <a:endParaRPr lang="de-DE" sz="2000" b="1">
            <a:latin typeface="Arial" pitchFamily="34" charset="0"/>
            <a:cs typeface="Arial" pitchFamily="34" charset="0"/>
          </a:endParaRPr>
        </a:p>
      </dgm:t>
    </dgm:pt>
    <dgm:pt modelId="{5F4373E6-4AE4-443C-942A-10410B8E83B4}">
      <dgm:prSet custT="1"/>
      <dgm:spPr>
        <a:ln>
          <a:noFill/>
        </a:ln>
      </dgm:spPr>
      <dgm:t>
        <a:bodyPr/>
        <a:lstStyle/>
        <a:p>
          <a:r>
            <a:rPr lang="de-DE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Interesse &amp; Nähe</a:t>
          </a:r>
          <a:endParaRPr lang="de-D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94A50-65E6-4654-A80C-17937C1CC22B}" type="parTrans" cxnId="{78D48C1C-ACBF-4B22-97DF-3C4120934742}">
      <dgm:prSet/>
      <dgm:spPr/>
      <dgm:t>
        <a:bodyPr/>
        <a:lstStyle/>
        <a:p>
          <a:endParaRPr lang="de-DE"/>
        </a:p>
      </dgm:t>
    </dgm:pt>
    <dgm:pt modelId="{C20FFE49-5050-418C-88B0-3DA3A0F39548}" type="sibTrans" cxnId="{78D48C1C-ACBF-4B22-97DF-3C4120934742}">
      <dgm:prSet/>
      <dgm:spPr/>
      <dgm:t>
        <a:bodyPr/>
        <a:lstStyle/>
        <a:p>
          <a:endParaRPr lang="de-DE"/>
        </a:p>
      </dgm:t>
    </dgm:pt>
    <dgm:pt modelId="{214EFFE0-2A9B-4364-B121-13637A043BBE}" type="pres">
      <dgm:prSet presAssocID="{D334C6D4-EDE7-4B6B-AE1B-737CC06AC98F}" presName="compositeShape" presStyleCnt="0">
        <dgm:presLayoutVars>
          <dgm:chMax val="7"/>
          <dgm:dir/>
          <dgm:resizeHandles val="exact"/>
        </dgm:presLayoutVars>
      </dgm:prSet>
      <dgm:spPr/>
    </dgm:pt>
    <dgm:pt modelId="{A5EE2C7C-D598-4885-887E-CF9831727D74}" type="pres">
      <dgm:prSet presAssocID="{EA878C7A-E65A-44F6-BA68-1DCB6062C9FD}" presName="circ1" presStyleLbl="vennNode1" presStyleIdx="0" presStyleCnt="4" custLinFactNeighborY="-5105"/>
      <dgm:spPr/>
      <dgm:t>
        <a:bodyPr/>
        <a:lstStyle/>
        <a:p>
          <a:endParaRPr lang="de-DE"/>
        </a:p>
      </dgm:t>
    </dgm:pt>
    <dgm:pt modelId="{F080FB77-A2D9-4214-B1E5-0766C9DA9E5E}" type="pres">
      <dgm:prSet presAssocID="{EA878C7A-E65A-44F6-BA68-1DCB6062C9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080047-A22C-47C5-83B5-824BD6C96A1D}" type="pres">
      <dgm:prSet presAssocID="{B10F7623-F864-44B7-A10C-AF90EBDBF573}" presName="circ2" presStyleLbl="vennNode1" presStyleIdx="1" presStyleCnt="4" custLinFactNeighborX="-595" custLinFactNeighborY="-7971"/>
      <dgm:spPr/>
      <dgm:t>
        <a:bodyPr/>
        <a:lstStyle/>
        <a:p>
          <a:endParaRPr lang="de-DE"/>
        </a:p>
      </dgm:t>
    </dgm:pt>
    <dgm:pt modelId="{ACA2D854-5178-442C-A525-C6C92DC57CA1}" type="pres">
      <dgm:prSet presAssocID="{B10F7623-F864-44B7-A10C-AF90EBDBF5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6C7082-0053-4F3B-9E4D-B94C0301A969}" type="pres">
      <dgm:prSet presAssocID="{5F4373E6-4AE4-443C-942A-10410B8E83B4}" presName="circ3" presStyleLbl="vennNode1" presStyleIdx="2" presStyleCnt="4" custLinFactNeighborY="-14019"/>
      <dgm:spPr/>
      <dgm:t>
        <a:bodyPr/>
        <a:lstStyle/>
        <a:p>
          <a:endParaRPr lang="de-DE"/>
        </a:p>
      </dgm:t>
    </dgm:pt>
    <dgm:pt modelId="{ECBA3929-78A7-42DA-AFEE-BC63212E1788}" type="pres">
      <dgm:prSet presAssocID="{5F4373E6-4AE4-443C-942A-10410B8E83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BBD262-1AEB-4DA2-BC0B-5CB5B87FDC25}" type="pres">
      <dgm:prSet presAssocID="{5484CDCD-8745-4873-A0B5-633027D0209C}" presName="circ4" presStyleLbl="vennNode1" presStyleIdx="3" presStyleCnt="4" custLinFactNeighborX="595" custLinFactNeighborY="-7971"/>
      <dgm:spPr/>
      <dgm:t>
        <a:bodyPr/>
        <a:lstStyle/>
        <a:p>
          <a:endParaRPr lang="de-DE"/>
        </a:p>
      </dgm:t>
    </dgm:pt>
    <dgm:pt modelId="{45C792E1-893A-4D6C-A308-DFBA46E00B3A}" type="pres">
      <dgm:prSet presAssocID="{5484CDCD-8745-4873-A0B5-633027D0209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AC4F12-D114-4377-A612-13DB2EAEE06C}" type="presOf" srcId="{B10F7623-F864-44B7-A10C-AF90EBDBF573}" destId="{F9080047-A22C-47C5-83B5-824BD6C96A1D}" srcOrd="0" destOrd="0" presId="urn:microsoft.com/office/officeart/2005/8/layout/venn1"/>
    <dgm:cxn modelId="{CC6DC3AA-5A49-46FB-BE8F-77BE1A9644F3}" type="presOf" srcId="{5F4373E6-4AE4-443C-942A-10410B8E83B4}" destId="{ECBA3929-78A7-42DA-AFEE-BC63212E1788}" srcOrd="1" destOrd="0" presId="urn:microsoft.com/office/officeart/2005/8/layout/venn1"/>
    <dgm:cxn modelId="{A277DAB9-E73E-4ED8-8159-5B7F0B3ECCA0}" srcId="{D334C6D4-EDE7-4B6B-AE1B-737CC06AC98F}" destId="{5484CDCD-8745-4873-A0B5-633027D0209C}" srcOrd="3" destOrd="0" parTransId="{FBA62E82-79E6-4957-8D28-9F13681C8307}" sibTransId="{C042DD9C-6E80-46C7-8A2B-8070951C7966}"/>
    <dgm:cxn modelId="{F247D262-2E71-41FA-917F-A4F589B6DEC8}" type="presOf" srcId="{5F4373E6-4AE4-443C-942A-10410B8E83B4}" destId="{7C6C7082-0053-4F3B-9E4D-B94C0301A969}" srcOrd="0" destOrd="0" presId="urn:microsoft.com/office/officeart/2005/8/layout/venn1"/>
    <dgm:cxn modelId="{C63B1DFD-96E6-47DD-9B3E-2D2155458CB1}" type="presOf" srcId="{B10F7623-F864-44B7-A10C-AF90EBDBF573}" destId="{ACA2D854-5178-442C-A525-C6C92DC57CA1}" srcOrd="1" destOrd="0" presId="urn:microsoft.com/office/officeart/2005/8/layout/venn1"/>
    <dgm:cxn modelId="{66F374D8-6FCE-4448-B3F5-911A83F7FECD}" type="presOf" srcId="{D334C6D4-EDE7-4B6B-AE1B-737CC06AC98F}" destId="{214EFFE0-2A9B-4364-B121-13637A043BBE}" srcOrd="0" destOrd="0" presId="urn:microsoft.com/office/officeart/2005/8/layout/venn1"/>
    <dgm:cxn modelId="{728A085F-8B67-4F97-BA9C-A381CB523B3B}" srcId="{D334C6D4-EDE7-4B6B-AE1B-737CC06AC98F}" destId="{EA878C7A-E65A-44F6-BA68-1DCB6062C9FD}" srcOrd="0" destOrd="0" parTransId="{CC366C4F-A66A-44F1-BCB9-642030FE5CCE}" sibTransId="{E3EF8506-9224-4AC1-B663-2F34B9162F38}"/>
    <dgm:cxn modelId="{ED13E1B8-B48B-4A1E-8585-639F16FDF851}" type="presOf" srcId="{EA878C7A-E65A-44F6-BA68-1DCB6062C9FD}" destId="{A5EE2C7C-D598-4885-887E-CF9831727D74}" srcOrd="0" destOrd="0" presId="urn:microsoft.com/office/officeart/2005/8/layout/venn1"/>
    <dgm:cxn modelId="{C87EE114-B478-4B44-A200-CE49D3DA876B}" type="presOf" srcId="{5484CDCD-8745-4873-A0B5-633027D0209C}" destId="{1BBBD262-1AEB-4DA2-BC0B-5CB5B87FDC25}" srcOrd="0" destOrd="0" presId="urn:microsoft.com/office/officeart/2005/8/layout/venn1"/>
    <dgm:cxn modelId="{78D48C1C-ACBF-4B22-97DF-3C4120934742}" srcId="{D334C6D4-EDE7-4B6B-AE1B-737CC06AC98F}" destId="{5F4373E6-4AE4-443C-942A-10410B8E83B4}" srcOrd="2" destOrd="0" parTransId="{E7194A50-65E6-4654-A80C-17937C1CC22B}" sibTransId="{C20FFE49-5050-418C-88B0-3DA3A0F39548}"/>
    <dgm:cxn modelId="{C953BB29-A035-4467-B800-0909766CF749}" type="presOf" srcId="{EA878C7A-E65A-44F6-BA68-1DCB6062C9FD}" destId="{F080FB77-A2D9-4214-B1E5-0766C9DA9E5E}" srcOrd="1" destOrd="0" presId="urn:microsoft.com/office/officeart/2005/8/layout/venn1"/>
    <dgm:cxn modelId="{1092F4BE-BCAD-44D0-9E40-2FB57AC1E9E8}" srcId="{D334C6D4-EDE7-4B6B-AE1B-737CC06AC98F}" destId="{B10F7623-F864-44B7-A10C-AF90EBDBF573}" srcOrd="1" destOrd="0" parTransId="{ADCF9BAD-925F-403B-B4CA-12873D535309}" sibTransId="{FE58F8C3-B567-4151-B5EE-F996E296184A}"/>
    <dgm:cxn modelId="{F588DC27-4D39-4942-A289-9F2182AB4899}" type="presOf" srcId="{5484CDCD-8745-4873-A0B5-633027D0209C}" destId="{45C792E1-893A-4D6C-A308-DFBA46E00B3A}" srcOrd="1" destOrd="0" presId="urn:microsoft.com/office/officeart/2005/8/layout/venn1"/>
    <dgm:cxn modelId="{9816485E-8517-49B8-9E9C-B4D4CFFC2F88}" type="presParOf" srcId="{214EFFE0-2A9B-4364-B121-13637A043BBE}" destId="{A5EE2C7C-D598-4885-887E-CF9831727D74}" srcOrd="0" destOrd="0" presId="urn:microsoft.com/office/officeart/2005/8/layout/venn1"/>
    <dgm:cxn modelId="{A8FE750E-EB25-49F2-9262-0DE9B7AC852E}" type="presParOf" srcId="{214EFFE0-2A9B-4364-B121-13637A043BBE}" destId="{F080FB77-A2D9-4214-B1E5-0766C9DA9E5E}" srcOrd="1" destOrd="0" presId="urn:microsoft.com/office/officeart/2005/8/layout/venn1"/>
    <dgm:cxn modelId="{F5BB2805-6729-4000-B031-70573517E5AC}" type="presParOf" srcId="{214EFFE0-2A9B-4364-B121-13637A043BBE}" destId="{F9080047-A22C-47C5-83B5-824BD6C96A1D}" srcOrd="2" destOrd="0" presId="urn:microsoft.com/office/officeart/2005/8/layout/venn1"/>
    <dgm:cxn modelId="{AA9990A3-3931-4D27-BA22-4FE8E0C56645}" type="presParOf" srcId="{214EFFE0-2A9B-4364-B121-13637A043BBE}" destId="{ACA2D854-5178-442C-A525-C6C92DC57CA1}" srcOrd="3" destOrd="0" presId="urn:microsoft.com/office/officeart/2005/8/layout/venn1"/>
    <dgm:cxn modelId="{DB8F9683-4106-4753-AE01-5427E0C21FFE}" type="presParOf" srcId="{214EFFE0-2A9B-4364-B121-13637A043BBE}" destId="{7C6C7082-0053-4F3B-9E4D-B94C0301A969}" srcOrd="4" destOrd="0" presId="urn:microsoft.com/office/officeart/2005/8/layout/venn1"/>
    <dgm:cxn modelId="{D98E0B87-1D1E-42E3-B976-AFBB9C417814}" type="presParOf" srcId="{214EFFE0-2A9B-4364-B121-13637A043BBE}" destId="{ECBA3929-78A7-42DA-AFEE-BC63212E1788}" srcOrd="5" destOrd="0" presId="urn:microsoft.com/office/officeart/2005/8/layout/venn1"/>
    <dgm:cxn modelId="{A1C48CE2-7C4B-47A8-B058-CFBC87644B56}" type="presParOf" srcId="{214EFFE0-2A9B-4364-B121-13637A043BBE}" destId="{1BBBD262-1AEB-4DA2-BC0B-5CB5B87FDC25}" srcOrd="6" destOrd="0" presId="urn:microsoft.com/office/officeart/2005/8/layout/venn1"/>
    <dgm:cxn modelId="{A61F13A6-3702-44B3-B6F7-3CBB073331A0}" type="presParOf" srcId="{214EFFE0-2A9B-4364-B121-13637A043BBE}" destId="{45C792E1-893A-4D6C-A308-DFBA46E00B3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04D75-8C84-430D-A53B-D7453FC1B89D}">
      <dsp:nvSpPr>
        <dsp:cNvPr id="0" name=""/>
        <dsp:cNvSpPr/>
      </dsp:nvSpPr>
      <dsp:spPr>
        <a:xfrm>
          <a:off x="0" y="598331"/>
          <a:ext cx="5256583" cy="2102633"/>
        </a:xfrm>
        <a:prstGeom prst="leftRightRibb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670B8-4E49-4649-8053-37F7A95B0E5C}">
      <dsp:nvSpPr>
        <dsp:cNvPr id="0" name=""/>
        <dsp:cNvSpPr/>
      </dsp:nvSpPr>
      <dsp:spPr>
        <a:xfrm>
          <a:off x="630790" y="966292"/>
          <a:ext cx="1734672" cy="10302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Bei Belastung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630790" y="966292"/>
        <a:ext cx="1734672" cy="1030290"/>
      </dsp:txXfrm>
    </dsp:sp>
    <dsp:sp modelId="{2F50818F-42FD-4103-84F8-D76AB00265AA}">
      <dsp:nvSpPr>
        <dsp:cNvPr id="0" name=""/>
        <dsp:cNvSpPr/>
      </dsp:nvSpPr>
      <dsp:spPr>
        <a:xfrm>
          <a:off x="2628291" y="1302713"/>
          <a:ext cx="2050067" cy="10302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Im Spiel 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2628291" y="1302713"/>
        <a:ext cx="2050067" cy="1030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4D2F4-AAE3-4CD9-B16B-D4FF7B8828BC}">
      <dsp:nvSpPr>
        <dsp:cNvPr id="0" name=""/>
        <dsp:cNvSpPr/>
      </dsp:nvSpPr>
      <dsp:spPr>
        <a:xfrm>
          <a:off x="0" y="0"/>
          <a:ext cx="1227512" cy="1777900"/>
        </a:xfrm>
        <a:prstGeom prst="upArrow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528B50-2968-48B3-8059-785F92E6C133}">
      <dsp:nvSpPr>
        <dsp:cNvPr id="0" name=""/>
        <dsp:cNvSpPr/>
      </dsp:nvSpPr>
      <dsp:spPr>
        <a:xfrm>
          <a:off x="1373328" y="0"/>
          <a:ext cx="2083052" cy="177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>
              <a:latin typeface="Arial" pitchFamily="34" charset="0"/>
              <a:cs typeface="Arial" pitchFamily="34" charset="0"/>
            </a:rPr>
            <a:t>Intrusives Verhalten, </a:t>
          </a:r>
          <a:r>
            <a:rPr lang="de-DE" sz="1500" b="0" kern="1200" dirty="0" smtClean="0">
              <a:latin typeface="Arial" pitchFamily="34" charset="0"/>
              <a:cs typeface="Arial" pitchFamily="34" charset="0"/>
            </a:rPr>
            <a:t>z.B. Ignorieren kindlicher </a:t>
          </a:r>
          <a:r>
            <a:rPr lang="de-DE" sz="1500" kern="1200" dirty="0" smtClean="0">
              <a:latin typeface="Arial" pitchFamily="34" charset="0"/>
              <a:cs typeface="Arial" pitchFamily="34" charset="0"/>
            </a:rPr>
            <a:t>Bedürfnisse, Dinge selbst tun, dem Kind Anweisungen geben, eine Aufgabe selbst erledigen</a:t>
          </a:r>
          <a:endParaRPr lang="de-DE" sz="1500" kern="1200" dirty="0">
            <a:latin typeface="Arial" pitchFamily="34" charset="0"/>
            <a:cs typeface="Arial" pitchFamily="34" charset="0"/>
          </a:endParaRPr>
        </a:p>
      </dsp:txBody>
      <dsp:txXfrm>
        <a:off x="1373328" y="0"/>
        <a:ext cx="2083052" cy="1777900"/>
      </dsp:txXfrm>
    </dsp:sp>
    <dsp:sp modelId="{82791B92-9F2C-4A19-A59B-D2C944347CE1}">
      <dsp:nvSpPr>
        <dsp:cNvPr id="0" name=""/>
        <dsp:cNvSpPr/>
      </dsp:nvSpPr>
      <dsp:spPr>
        <a:xfrm>
          <a:off x="0" y="1926059"/>
          <a:ext cx="1227512" cy="177790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10DC43-38BC-463C-94D5-F3E46E893695}">
      <dsp:nvSpPr>
        <dsp:cNvPr id="0" name=""/>
        <dsp:cNvSpPr/>
      </dsp:nvSpPr>
      <dsp:spPr>
        <a:xfrm>
          <a:off x="1440164" y="1926059"/>
          <a:ext cx="2083052" cy="177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>
              <a:latin typeface="Arial" pitchFamily="34" charset="0"/>
              <a:cs typeface="Arial" pitchFamily="34" charset="0"/>
            </a:rPr>
            <a:t>Passives Verhalten</a:t>
          </a:r>
          <a:r>
            <a:rPr lang="de-DE" sz="1500" kern="1200" dirty="0" smtClean="0">
              <a:latin typeface="Arial" pitchFamily="34" charset="0"/>
              <a:cs typeface="Arial" pitchFamily="34" charset="0"/>
            </a:rPr>
            <a:t>, z.B. Beobachten des Kindes ohne Reaktionen bzw. durch „lustlose“ Kommentare </a:t>
          </a:r>
          <a:endParaRPr lang="de-DE" sz="1500" kern="1200" dirty="0">
            <a:latin typeface="Arial" pitchFamily="34" charset="0"/>
            <a:cs typeface="Arial" pitchFamily="34" charset="0"/>
          </a:endParaRPr>
        </a:p>
      </dsp:txBody>
      <dsp:txXfrm>
        <a:off x="1440164" y="1926059"/>
        <a:ext cx="2083052" cy="177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3B88-88EF-4D27-A0DC-63ECDCB82A2A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B2463-D9D7-4BF7-8CE2-E25384874BCD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Differenziertes und konkretes Lob 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731520" y="1239519"/>
        <a:ext cx="2011680" cy="1194816"/>
      </dsp:txXfrm>
    </dsp:sp>
    <dsp:sp modelId="{66B250A8-A318-48A9-BF91-9B54206EAF84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Ignorieren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3048000" y="1629663"/>
        <a:ext cx="2377440" cy="119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83712-F106-48FE-A4FF-74E3014AAEA8}">
      <dsp:nvSpPr>
        <dsp:cNvPr id="0" name=""/>
        <dsp:cNvSpPr/>
      </dsp:nvSpPr>
      <dsp:spPr>
        <a:xfrm rot="16200000">
          <a:off x="288034" y="144005"/>
          <a:ext cx="2492192" cy="2492192"/>
        </a:xfrm>
        <a:prstGeom prst="downArrow">
          <a:avLst>
            <a:gd name="adj1" fmla="val 50000"/>
            <a:gd name="adj2" fmla="val 35000"/>
          </a:avLst>
        </a:prstGeom>
        <a:solidFill>
          <a:srgbClr val="9860A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latin typeface="Arial" pitchFamily="34" charset="0"/>
              <a:cs typeface="Arial" pitchFamily="34" charset="0"/>
            </a:rPr>
            <a:t>Dyadische Feinfühligkeit</a:t>
          </a:r>
          <a:endParaRPr lang="de-DE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288034" y="767053"/>
        <a:ext cx="2056058" cy="1246096"/>
      </dsp:txXfrm>
    </dsp:sp>
    <dsp:sp modelId="{57441D53-E82B-4245-B278-1EDD9BF210DD}">
      <dsp:nvSpPr>
        <dsp:cNvPr id="0" name=""/>
        <dsp:cNvSpPr/>
      </dsp:nvSpPr>
      <dsp:spPr>
        <a:xfrm rot="5400000">
          <a:off x="3024335" y="144015"/>
          <a:ext cx="2492192" cy="2492192"/>
        </a:xfrm>
        <a:prstGeom prst="downArrow">
          <a:avLst>
            <a:gd name="adj1" fmla="val 50000"/>
            <a:gd name="adj2" fmla="val 35000"/>
          </a:avLst>
        </a:prstGeom>
        <a:solidFill>
          <a:srgbClr val="FFCD1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024089"/>
              </a:solidFill>
              <a:latin typeface="Arial" pitchFamily="34" charset="0"/>
              <a:cs typeface="Arial" pitchFamily="34" charset="0"/>
            </a:rPr>
            <a:t>Gruppenorientierte Feinfühligkeit</a:t>
          </a:r>
          <a:endParaRPr lang="de-DE" sz="1700" kern="1200" dirty="0">
            <a:solidFill>
              <a:srgbClr val="024089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460469" y="767063"/>
        <a:ext cx="2056058" cy="1246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E2C7C-D598-4885-887E-CF9831727D74}">
      <dsp:nvSpPr>
        <dsp:cNvPr id="0" name=""/>
        <dsp:cNvSpPr/>
      </dsp:nvSpPr>
      <dsp:spPr>
        <a:xfrm>
          <a:off x="1895248" y="0"/>
          <a:ext cx="2330182" cy="23301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Wärme der Interaktion</a:t>
          </a:r>
          <a:endParaRPr lang="de-DE" sz="1600" b="1" kern="1200" dirty="0">
            <a:latin typeface="Arial" pitchFamily="34" charset="0"/>
            <a:cs typeface="Arial" pitchFamily="34" charset="0"/>
          </a:endParaRPr>
        </a:p>
      </dsp:txBody>
      <dsp:txXfrm>
        <a:off x="2164115" y="313678"/>
        <a:ext cx="1792448" cy="739384"/>
      </dsp:txXfrm>
    </dsp:sp>
    <dsp:sp modelId="{F9080047-A22C-47C5-83B5-824BD6C96A1D}">
      <dsp:nvSpPr>
        <dsp:cNvPr id="0" name=""/>
        <dsp:cNvSpPr/>
      </dsp:nvSpPr>
      <dsp:spPr>
        <a:xfrm>
          <a:off x="2912041" y="889730"/>
          <a:ext cx="2330182" cy="23301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Kind-gerechte Kommunikation</a:t>
          </a:r>
          <a:endParaRPr lang="de-DE" sz="1600" b="1" kern="1200" dirty="0">
            <a:latin typeface="Arial" pitchFamily="34" charset="0"/>
            <a:cs typeface="Arial" pitchFamily="34" charset="0"/>
          </a:endParaRPr>
        </a:p>
      </dsp:txBody>
      <dsp:txXfrm>
        <a:off x="4166755" y="1158597"/>
        <a:ext cx="896224" cy="1792448"/>
      </dsp:txXfrm>
    </dsp:sp>
    <dsp:sp modelId="{7C6C7082-0053-4F3B-9E4D-B94C0301A969}">
      <dsp:nvSpPr>
        <dsp:cNvPr id="0" name=""/>
        <dsp:cNvSpPr/>
      </dsp:nvSpPr>
      <dsp:spPr>
        <a:xfrm>
          <a:off x="1895248" y="1779458"/>
          <a:ext cx="2330182" cy="23301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Interesse &amp; Nähe</a:t>
          </a:r>
          <a:endParaRPr lang="de-D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4115" y="3056578"/>
        <a:ext cx="1792448" cy="739384"/>
      </dsp:txXfrm>
    </dsp:sp>
    <dsp:sp modelId="{1BBBD262-1AEB-4DA2-BC0B-5CB5B87FDC25}">
      <dsp:nvSpPr>
        <dsp:cNvPr id="0" name=""/>
        <dsp:cNvSpPr/>
      </dsp:nvSpPr>
      <dsp:spPr>
        <a:xfrm>
          <a:off x="878455" y="889730"/>
          <a:ext cx="2330182" cy="23301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Freude und Spaß</a:t>
          </a:r>
          <a:endParaRPr lang="de-DE" sz="1600" b="1" kern="1200" dirty="0">
            <a:latin typeface="Arial" pitchFamily="34" charset="0"/>
            <a:cs typeface="Arial" pitchFamily="34" charset="0"/>
          </a:endParaRPr>
        </a:p>
      </dsp:txBody>
      <dsp:txXfrm>
        <a:off x="1057700" y="1158597"/>
        <a:ext cx="896224" cy="179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8145" y="334371"/>
            <a:ext cx="2974975" cy="5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6091" rIns="92183" bIns="4609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100" dirty="0" smtClean="0">
                <a:solidFill>
                  <a:srgbClr val="000099"/>
                </a:solidFill>
                <a:latin typeface="Arial" charset="0"/>
              </a:rPr>
              <a:t>Papilio-U3 - Modul 5</a:t>
            </a:r>
            <a:endParaRPr lang="de-DE" altLang="de-DE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8144" y="672706"/>
            <a:ext cx="600075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221" tIns="44111" rIns="88221" bIns="4411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7" y="216273"/>
            <a:ext cx="974725" cy="4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16.06.2021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4F14-8142-4495-9327-5FF529E377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8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26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7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16.06.2021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77975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36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69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76230"/>
            <a:ext cx="5861707" cy="384786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8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24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25839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  <a:endParaRPr lang="de-DE" sz="1800" b="1" dirty="0" smtClean="0"/>
          </a:p>
          <a:p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24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13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3" r:id="rId2"/>
    <p:sldLayoutId id="2147483684" r:id="rId3"/>
    <p:sldLayoutId id="2147483685" r:id="rId4"/>
    <p:sldLayoutId id="2147483650" r:id="rId5"/>
    <p:sldLayoutId id="2147483680" r:id="rId6"/>
    <p:sldLayoutId id="2147483661" r:id="rId7"/>
    <p:sldLayoutId id="2147483655" r:id="rId8"/>
    <p:sldLayoutId id="2147483679" r:id="rId9"/>
    <p:sldLayoutId id="2147483686" r:id="rId10"/>
    <p:sldLayoutId id="2147483687" r:id="rId11"/>
    <p:sldLayoutId id="2147483681" r:id="rId12"/>
    <p:sldLayoutId id="214748368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283A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Papilio-U3 Fortbildung für pädagogische Fachkräfte</a:t>
            </a:r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de-DE" altLang="de-DE" sz="2000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altLang="de-DE" sz="2000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46633" y="5582627"/>
            <a:ext cx="8473839" cy="12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84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Besonderheiten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175242"/>
            <a:ext cx="4558925" cy="324321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Feinfühligkeit in der Kita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 Ahnert (2007) unterscheidet sich die Mutter-Kind-Bindung von der </a:t>
            </a:r>
            <a:r>
              <a:rPr lang="de-DE" dirty="0" err="1" smtClean="0"/>
              <a:t>ErzieherIn</a:t>
            </a:r>
            <a:r>
              <a:rPr lang="de-DE" dirty="0" smtClean="0"/>
              <a:t>-Kind-Bindung in den Merkmalen:  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2858135"/>
            <a:ext cx="3384376" cy="83099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Schwerpunkt liegt auf der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Schutzfunktion (Zuwendung, Sicherheit und Stressreduktion)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1680" y="4697849"/>
            <a:ext cx="3255962" cy="83099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Schwerpunkt liegt auf der </a:t>
            </a:r>
            <a:r>
              <a:rPr lang="de-DE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der Exploration </a:t>
            </a:r>
            <a:r>
              <a:rPr lang="de-DE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</a:t>
            </a:r>
            <a:r>
              <a:rPr lang="de-DE" sz="1600" b="1" dirty="0" smtClean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„Spielfeinfühligkeit“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3491880" y="2132856"/>
            <a:ext cx="1583140" cy="156949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4427984" y="2276872"/>
            <a:ext cx="2935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Mutter-Kind-Bindung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716016" y="4005064"/>
            <a:ext cx="1583140" cy="156949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9"/>
          <p:cNvSpPr txBox="1">
            <a:spLocks noChangeArrowheads="1"/>
          </p:cNvSpPr>
          <p:nvPr/>
        </p:nvSpPr>
        <p:spPr bwMode="auto">
          <a:xfrm>
            <a:off x="5580112" y="4149080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ErzieherIn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-Kind-Bindung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400" dirty="0"/>
              <a:t>Bindungssicherheit </a:t>
            </a:r>
            <a:r>
              <a:rPr lang="de-DE" sz="2400" dirty="0" smtClean="0"/>
              <a:t>fördern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/>
              <a:t>Feinfühligkeit im Kontext von Regeln und Grenzsetzung</a:t>
            </a:r>
            <a:endParaRPr lang="en-US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7826" name="Picture 2" descr="O:\Bilder\2_U3\2_wichtige_allgemeine_Bilder\181210_Kita_St_Elisabeth_Gersthofen\alle_kleinere Auflösung\181210_Papilio_U3_UHD_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4" y="2420888"/>
            <a:ext cx="350931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816424" cy="650897"/>
          </a:xfrm>
        </p:spPr>
        <p:txBody>
          <a:bodyPr/>
          <a:lstStyle/>
          <a:p>
            <a:r>
              <a:rPr lang="de-DE" sz="2200" dirty="0" smtClean="0"/>
              <a:t>Überblick</a:t>
            </a:r>
            <a:endParaRPr lang="en-US" sz="2200" dirty="0"/>
          </a:p>
        </p:txBody>
      </p:sp>
      <p:pic>
        <p:nvPicPr>
          <p:cNvPr id="10" name="Picture 2" descr="O:\Bilder\3_3bis6\2_wichtige_allgemeine_Bilder\111123_Fotoshooting_KiGa_Stadtbergen_Eisele_96dpi_jpg\KiGa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53610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4788024" y="2449129"/>
            <a:ext cx="4215606" cy="3356135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Positive Verstärkung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Grenzen erklären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Gefühle </a:t>
            </a:r>
            <a:r>
              <a:rPr lang="de-DE" dirty="0"/>
              <a:t>benennen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79512" y="116632"/>
            <a:ext cx="5861707" cy="832416"/>
          </a:xfrm>
        </p:spPr>
        <p:txBody>
          <a:bodyPr/>
          <a:lstStyle/>
          <a:p>
            <a:r>
              <a:rPr lang="de-DE" dirty="0">
                <a:solidFill>
                  <a:srgbClr val="024089"/>
                </a:solidFill>
              </a:rPr>
              <a:t>Feinfühligkeit im Kontext von Regeln und Grenzsetzung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Mit zunehmenden Alter der Kinder  werden Regeln und Grenzen immer wichtiger</a:t>
            </a:r>
          </a:p>
          <a:p>
            <a:pPr lvl="0"/>
            <a:r>
              <a:rPr lang="de-DE" dirty="0" smtClean="0"/>
              <a:t>Auch in Situationen, in denen Kinder Regeln nicht einhalten und in Situationen, in denen Erwachsene Grenzen setzen, ist Feinfühligkeit von großer Bedeutung</a:t>
            </a:r>
          </a:p>
          <a:p>
            <a:pPr lvl="0"/>
            <a:r>
              <a:rPr lang="de-DE" dirty="0" smtClean="0"/>
              <a:t>Zentrale Prinzipien sind dabei:</a:t>
            </a:r>
          </a:p>
          <a:p>
            <a:pPr lvl="1"/>
            <a:r>
              <a:rPr lang="de-DE" sz="2000" dirty="0" smtClean="0"/>
              <a:t>Positive Verstärkung</a:t>
            </a:r>
          </a:p>
          <a:p>
            <a:pPr lvl="1"/>
            <a:r>
              <a:rPr lang="de-DE" sz="2000" dirty="0" smtClean="0"/>
              <a:t>Grenzen erklären</a:t>
            </a:r>
          </a:p>
          <a:p>
            <a:pPr lvl="1"/>
            <a:r>
              <a:rPr lang="de-DE" sz="2000" dirty="0" smtClean="0"/>
              <a:t>Gefühle des Kindes in schwierigen Momenten benennen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79512" y="596058"/>
            <a:ext cx="3456384" cy="360610"/>
          </a:xfrm>
        </p:spPr>
        <p:txBody>
          <a:bodyPr/>
          <a:lstStyle/>
          <a:p>
            <a:r>
              <a:rPr lang="de-DE" sz="1600" b="0" dirty="0" smtClean="0"/>
              <a:t>Positive Verstärkung</a:t>
            </a:r>
            <a:endParaRPr lang="de-DE" sz="1600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-22861"/>
            <a:ext cx="6489170" cy="714242"/>
          </a:xfrm>
        </p:spPr>
        <p:txBody>
          <a:bodyPr/>
          <a:lstStyle/>
          <a:p>
            <a:r>
              <a:rPr lang="de-DE" sz="2000" dirty="0" smtClean="0">
                <a:solidFill>
                  <a:srgbClr val="024089"/>
                </a:solidFill>
              </a:rPr>
              <a:t>Feinfühligkeit im Kontext von Regeln und Grenzsetzung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 smtClean="0"/>
              <a:t>Zentrales Prinzip: „Mehr Loben als meckern“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75091461"/>
              </p:ext>
            </p:extLst>
          </p:nvPr>
        </p:nvGraphicFramePr>
        <p:xfrm>
          <a:off x="118762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43608" y="17728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Positive 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Verhaltensweisen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20608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latin typeface="Arial" pitchFamily="34" charset="0"/>
                <a:cs typeface="Arial" pitchFamily="34" charset="0"/>
              </a:rPr>
              <a:t>Negative Verhaltensweisen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47864" y="537321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Positive Verstärkung in den Vordergrund stellen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Glühbirne zeichn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085184"/>
            <a:ext cx="870044" cy="91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84348" y="620688"/>
            <a:ext cx="3136259" cy="374713"/>
          </a:xfrm>
        </p:spPr>
        <p:txBody>
          <a:bodyPr/>
          <a:lstStyle/>
          <a:p>
            <a:r>
              <a:rPr lang="de-DE" sz="1800" b="0" dirty="0" smtClean="0">
                <a:solidFill>
                  <a:srgbClr val="024089"/>
                </a:solidFill>
              </a:rPr>
              <a:t>Grenzen erklären</a:t>
            </a:r>
            <a:endParaRPr lang="de-DE" sz="1800" b="0" dirty="0">
              <a:solidFill>
                <a:srgbClr val="02408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Es ist wichtig, dem Kind Regeln zu </a:t>
            </a:r>
            <a:r>
              <a:rPr lang="de-DE" b="1" dirty="0" smtClean="0"/>
              <a:t>erklären</a:t>
            </a:r>
            <a:r>
              <a:rPr lang="de-DE" dirty="0" smtClean="0"/>
              <a:t>, d.h. ihm zu sagen, warum es etwas nicht tun soll  (Hoffman, 2000)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Wichtig ist dabei vor allem, das Kind aufmerksam für die Perspektive anderer Personen zu lenken, und v.a.  auf emotionale Konsequenzen hinzuweisen</a:t>
            </a:r>
          </a:p>
          <a:p>
            <a:pPr marL="457200" lvl="1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Förderung der Internalisierung von Regeln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-33575"/>
            <a:ext cx="6489170" cy="716591"/>
          </a:xfrm>
        </p:spPr>
        <p:txBody>
          <a:bodyPr/>
          <a:lstStyle/>
          <a:p>
            <a:r>
              <a:rPr lang="de-DE" sz="2000" dirty="0" smtClean="0">
                <a:solidFill>
                  <a:srgbClr val="024089"/>
                </a:solidFill>
              </a:rPr>
              <a:t>Feinfühligkeit im Kontext von Regeln und Grenzsetzung</a:t>
            </a:r>
            <a:endParaRPr lang="de-DE" sz="2000" dirty="0">
              <a:solidFill>
                <a:srgbClr val="0240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3"/>
          <p:cNvGrpSpPr/>
          <p:nvPr/>
        </p:nvGrpSpPr>
        <p:grpSpPr>
          <a:xfrm>
            <a:off x="1043608" y="1715323"/>
            <a:ext cx="6552728" cy="1200329"/>
            <a:chOff x="755576" y="3164775"/>
            <a:chExt cx="6552728" cy="1200329"/>
          </a:xfrm>
          <a:solidFill>
            <a:srgbClr val="C8D400"/>
          </a:solidFill>
        </p:grpSpPr>
        <p:sp>
          <p:nvSpPr>
            <p:cNvPr id="7" name="Rechteck 6"/>
            <p:cNvSpPr/>
            <p:nvPr/>
          </p:nvSpPr>
          <p:spPr>
            <a:xfrm>
              <a:off x="4572000" y="3164775"/>
              <a:ext cx="2736304" cy="12003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„Du darfst den Magnus nicht hauen, du tust ihm damit weh und dann hat er Schmerzen.” 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755576" y="3164775"/>
              <a:ext cx="2736304" cy="1200329"/>
            </a:xfrm>
            <a:prstGeom prst="rect">
              <a:avLst/>
            </a:prstGeom>
            <a:solidFill>
              <a:srgbClr val="FFDDDD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„Du darfst den Magnus nicht hauen!”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3635896" y="3524815"/>
              <a:ext cx="792088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ieren 14"/>
          <p:cNvGrpSpPr/>
          <p:nvPr/>
        </p:nvGrpSpPr>
        <p:grpSpPr>
          <a:xfrm>
            <a:off x="1043608" y="3443515"/>
            <a:ext cx="6552728" cy="1396321"/>
            <a:chOff x="755576" y="4892967"/>
            <a:chExt cx="6552728" cy="1396321"/>
          </a:xfrm>
        </p:grpSpPr>
        <p:sp>
          <p:nvSpPr>
            <p:cNvPr id="11" name="Rechteck 10"/>
            <p:cNvSpPr/>
            <p:nvPr/>
          </p:nvSpPr>
          <p:spPr>
            <a:xfrm>
              <a:off x="4572000" y="4892967"/>
              <a:ext cx="2736304" cy="1384995"/>
            </a:xfrm>
            <a:prstGeom prst="rect">
              <a:avLst/>
            </a:prstGeom>
            <a:solidFill>
              <a:srgbClr val="C8D400"/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„Ich möchte nicht, dass Du ein anderes Kind schubst. Schau, jetzt hat der Finn weinen müssen. Jetzt hat auch die </a:t>
              </a:r>
              <a:r>
                <a:rPr lang="de-DE" sz="14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anni weinen müssen. Beide haben ganz traurige Gesichter.” 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55576" y="4950460"/>
              <a:ext cx="2736304" cy="1338828"/>
            </a:xfrm>
            <a:prstGeom prst="rect">
              <a:avLst/>
            </a:prstGeom>
            <a:solidFill>
              <a:srgbClr val="FFDDDD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de-DE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„Du darfst den Finn und die Hanni nicht schubsen!” </a:t>
              </a:r>
            </a:p>
            <a:p>
              <a:endParaRPr lang="de-DE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3635896" y="5253007"/>
              <a:ext cx="792088" cy="432048"/>
            </a:xfrm>
            <a:prstGeom prst="rightArrow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-33575"/>
            <a:ext cx="6489170" cy="716591"/>
          </a:xfrm>
        </p:spPr>
        <p:txBody>
          <a:bodyPr/>
          <a:lstStyle/>
          <a:p>
            <a:r>
              <a:rPr lang="de-DE" sz="2000" dirty="0" smtClean="0">
                <a:solidFill>
                  <a:srgbClr val="024089"/>
                </a:solidFill>
              </a:rPr>
              <a:t>Feinfühligkeit im Kontext von Regeln und Grenzsetzung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79512" y="600980"/>
            <a:ext cx="3136259" cy="374713"/>
          </a:xfrm>
        </p:spPr>
        <p:txBody>
          <a:bodyPr/>
          <a:lstStyle/>
          <a:p>
            <a:r>
              <a:rPr lang="de-DE" sz="1800" b="0" dirty="0" smtClean="0">
                <a:solidFill>
                  <a:srgbClr val="024089"/>
                </a:solidFill>
              </a:rPr>
              <a:t>Grenzen erklären</a:t>
            </a:r>
            <a:endParaRPr lang="de-DE" sz="1800" b="0" dirty="0">
              <a:solidFill>
                <a:srgbClr val="0240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1520" y="584684"/>
            <a:ext cx="3456384" cy="360610"/>
          </a:xfrm>
        </p:spPr>
        <p:txBody>
          <a:bodyPr/>
          <a:lstStyle/>
          <a:p>
            <a:r>
              <a:rPr lang="de-DE" sz="1800" b="0" dirty="0" smtClean="0"/>
              <a:t>Gefühle benennen</a:t>
            </a:r>
            <a:endParaRPr lang="de-DE" sz="18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Kleine Kinder müssen Emotionen erst lernen </a:t>
            </a:r>
          </a:p>
          <a:p>
            <a:pPr lvl="1"/>
            <a:r>
              <a:rPr lang="de-DE" sz="2000" dirty="0" smtClean="0"/>
              <a:t>Wichtige Entwicklungsschritte in den ersten Lebensjahren (Aufbau eines differenzierten Emotionsrepertoires, Emotionsverständnis, Emotionsregulation) </a:t>
            </a:r>
            <a:r>
              <a:rPr lang="de-DE" sz="2000" dirty="0" smtClean="0">
                <a:sym typeface="Wingdings"/>
              </a:rPr>
              <a:t> vgl. Modul 1 </a:t>
            </a:r>
            <a:endParaRPr lang="de-DE" sz="2000" dirty="0" smtClean="0"/>
          </a:p>
          <a:p>
            <a:pPr lvl="1"/>
            <a:endParaRPr lang="de-DE" sz="2000" dirty="0" smtClean="0"/>
          </a:p>
          <a:p>
            <a:r>
              <a:rPr lang="de-DE" dirty="0" smtClean="0"/>
              <a:t>Erwachsene Bezugspersonen können Empathie fördern, indem sie Gefühle verbalisieren, wenn die Alltagssituationen auftreten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vgl. Übung zum „Emotion </a:t>
            </a:r>
            <a:r>
              <a:rPr lang="de-DE" dirty="0"/>
              <a:t>T</a:t>
            </a:r>
            <a:r>
              <a:rPr lang="de-DE" dirty="0" smtClean="0"/>
              <a:t>alk“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Auch in „schwierigen“ Momenten sollten Gefühle des Kindes (Wut, Traurigkeit) benannt werden, z.B. bei</a:t>
            </a:r>
          </a:p>
          <a:p>
            <a:pPr lvl="1"/>
            <a:r>
              <a:rPr lang="de-DE" sz="2000" dirty="0" smtClean="0"/>
              <a:t>Konfliktsituationen zwischen Kindern</a:t>
            </a:r>
          </a:p>
          <a:p>
            <a:pPr lvl="1"/>
            <a:r>
              <a:rPr lang="de-DE" sz="2000" dirty="0" smtClean="0"/>
              <a:t>Nicht-Einhalten von Regeln</a:t>
            </a:r>
          </a:p>
          <a:p>
            <a:pPr lvl="1"/>
            <a:r>
              <a:rPr lang="de-DE" sz="2000" dirty="0" smtClean="0"/>
              <a:t>…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9133" y="-39867"/>
            <a:ext cx="6489170" cy="716591"/>
          </a:xfrm>
        </p:spPr>
        <p:txBody>
          <a:bodyPr/>
          <a:lstStyle/>
          <a:p>
            <a:r>
              <a:rPr lang="de-DE" sz="2000" dirty="0" smtClean="0">
                <a:solidFill>
                  <a:srgbClr val="024089"/>
                </a:solidFill>
              </a:rPr>
              <a:t>Feinfühligkeit im Kontext von Regeln und Grenzsetzung</a:t>
            </a:r>
            <a:endParaRPr lang="de-DE" sz="2000" dirty="0">
              <a:solidFill>
                <a:srgbClr val="0240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400" dirty="0"/>
              <a:t>Bindungssicherheit </a:t>
            </a:r>
            <a:r>
              <a:rPr lang="de-DE" sz="2400" dirty="0" smtClean="0"/>
              <a:t>fördern</a:t>
            </a:r>
          </a:p>
          <a:p>
            <a:r>
              <a:rPr lang="de-DE" sz="2000" dirty="0"/>
              <a:t>Gruppenorientierte Feinfühligkeit</a:t>
            </a:r>
            <a:endParaRPr lang="en-US" sz="2000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18</a:t>
            </a:fld>
            <a:endParaRPr lang="de-DE" sz="1200" dirty="0"/>
          </a:p>
        </p:txBody>
      </p:sp>
      <p:pic>
        <p:nvPicPr>
          <p:cNvPr id="77826" name="Picture 2" descr="O:\Bilder\2_U3\2_wichtige_allgemeine_Bilder\181210_Kita_St_Elisabeth_Gersthofen\alle_kleinere Auflösung\181210_Papilio_U3_UHD_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4700587"/>
            <a:ext cx="3600000" cy="24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Bilder\2_U3\2_wichtige_allgemeine_Bilder\181210_Kita_St_Elisabeth_Gersthofen\alle_kleinere Auflösung\181210_Papilio_U3_UHD_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68699"/>
            <a:ext cx="3456000" cy="23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816424" cy="650897"/>
          </a:xfrm>
        </p:spPr>
        <p:txBody>
          <a:bodyPr/>
          <a:lstStyle/>
          <a:p>
            <a:r>
              <a:rPr lang="de-DE" sz="2200" dirty="0" smtClean="0"/>
              <a:t>Überblick</a:t>
            </a:r>
            <a:endParaRPr lang="en-US" sz="2200" dirty="0"/>
          </a:p>
        </p:txBody>
      </p:sp>
      <p:pic>
        <p:nvPicPr>
          <p:cNvPr id="10" name="Picture 2" descr="O:\Bilder\3_3bis6\2_wichtige_allgemeine_Bilder\111123_Fotoshooting_KiGa_Stadtbergen_Eisele_96dpi_jpg\KiGa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53610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4643608" y="2420888"/>
            <a:ext cx="4287366" cy="3744416"/>
          </a:xfrm>
        </p:spPr>
        <p:txBody>
          <a:bodyPr>
            <a:normAutofit/>
          </a:bodyPr>
          <a:lstStyle/>
          <a:p>
            <a:pPr marL="166688" lvl="0" indent="-166688"/>
            <a:endParaRPr lang="de-DE" dirty="0" smtClean="0"/>
          </a:p>
          <a:p>
            <a:pPr marL="166688" lvl="0" indent="-166688"/>
            <a:endParaRPr lang="de-DE" dirty="0"/>
          </a:p>
          <a:p>
            <a:pPr lvl="0"/>
            <a:r>
              <a:rPr lang="de-DE" dirty="0"/>
              <a:t>Dyadische vs. gruppenorientierte Feinfühligkeit</a:t>
            </a:r>
          </a:p>
          <a:p>
            <a:pPr lvl="0"/>
            <a:endParaRPr lang="de-DE" dirty="0"/>
          </a:p>
          <a:p>
            <a:r>
              <a:rPr lang="de-DE" dirty="0"/>
              <a:t>Merkmale gruppenorientierter Feinfühligkeit </a:t>
            </a:r>
          </a:p>
        </p:txBody>
      </p:sp>
    </p:spTree>
    <p:extLst>
      <p:ext uri="{BB962C8B-B14F-4D97-AF65-F5344CB8AC3E}">
        <p14:creationId xmlns:p14="http://schemas.microsoft.com/office/powerpoint/2010/main" val="102990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2</a:t>
            </a:fld>
            <a:endParaRPr lang="de-DE" sz="1200" dirty="0"/>
          </a:p>
        </p:txBody>
      </p:sp>
      <p:pic>
        <p:nvPicPr>
          <p:cNvPr id="6" name="Grafik 5" descr="pexels-photo-2361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45228"/>
            <a:ext cx="3509999" cy="234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58596" y="4525089"/>
            <a:ext cx="19533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(lizenzfrei)</a:t>
            </a:r>
            <a:endParaRPr lang="de-DE" sz="700" dirty="0">
              <a:solidFill>
                <a:schemeClr val="bg1"/>
              </a:solidFill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3563888" y="3221369"/>
            <a:ext cx="5638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4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Bindungssicherheit fördern</a:t>
            </a:r>
          </a:p>
          <a:p>
            <a:r>
              <a:rPr lang="de-DE" sz="2000" dirty="0" smtClean="0"/>
              <a:t>Dyadische Feinfühligkeit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324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Forschungsbefunde (Ahnert et al., 2006) zeigen: </a:t>
            </a:r>
            <a:br>
              <a:rPr lang="de-DE" dirty="0" smtClean="0"/>
            </a:br>
            <a:r>
              <a:rPr lang="de-DE" dirty="0" smtClean="0"/>
              <a:t>Die Basis der Beziehungen zwischen ErzieherIn und Kind ist vor allem das empathische und </a:t>
            </a:r>
            <a:r>
              <a:rPr lang="de-DE" b="1" dirty="0" smtClean="0"/>
              <a:t>gruppenbezogen</a:t>
            </a:r>
            <a:r>
              <a:rPr lang="de-DE" dirty="0" smtClean="0"/>
              <a:t> ausgerichtete ErzieherInnen-verhalten und weniger das dyadische Interaktionsverhalten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2582" y="5301208"/>
            <a:ext cx="25233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ln w="10541" cmpd="sng">
                  <a:noFill/>
                  <a:prstDash val="solid"/>
                </a:ln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Wie geht die Erzieherin mit dem einzelnen Kind um?</a:t>
            </a:r>
          </a:p>
        </p:txBody>
      </p:sp>
      <p:sp>
        <p:nvSpPr>
          <p:cNvPr id="9" name="Rechteck 8"/>
          <p:cNvSpPr/>
          <p:nvPr/>
        </p:nvSpPr>
        <p:spPr>
          <a:xfrm>
            <a:off x="4640934" y="5301208"/>
            <a:ext cx="25233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ln w="10541" cmpd="sng">
                  <a:noFill/>
                  <a:prstDash val="solid"/>
                </a:ln>
                <a:solidFill>
                  <a:srgbClr val="024089"/>
                </a:solidFill>
                <a:latin typeface="Arial" pitchFamily="34" charset="0"/>
                <a:cs typeface="Arial" pitchFamily="34" charset="0"/>
              </a:rPr>
              <a:t>Beachtet die Erzieherin die Bedürfnisse der Gruppe?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418691313"/>
              </p:ext>
            </p:extLst>
          </p:nvPr>
        </p:nvGraphicFramePr>
        <p:xfrm>
          <a:off x="1463826" y="2492896"/>
          <a:ext cx="6096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/>
          <p:cNvSpPr>
            <a:spLocks noGrp="1"/>
          </p:cNvSpPr>
          <p:nvPr>
            <p:ph type="body" sz="quarter" idx="11"/>
          </p:nvPr>
        </p:nvSpPr>
        <p:spPr>
          <a:xfrm>
            <a:off x="323528" y="85398"/>
            <a:ext cx="5861707" cy="710540"/>
          </a:xfrm>
        </p:spPr>
        <p:txBody>
          <a:bodyPr>
            <a:noAutofit/>
          </a:bodyPr>
          <a:lstStyle/>
          <a:p>
            <a:r>
              <a:rPr lang="en-US" dirty="0" err="1" smtClean="0"/>
              <a:t>Dyadische</a:t>
            </a:r>
            <a:r>
              <a:rPr lang="en-US" dirty="0" smtClean="0"/>
              <a:t> und </a:t>
            </a:r>
            <a:r>
              <a:rPr lang="en-US" dirty="0" err="1" smtClean="0"/>
              <a:t>gruppenbezogene</a:t>
            </a:r>
            <a:r>
              <a:rPr lang="en-US" dirty="0" smtClean="0"/>
              <a:t> </a:t>
            </a:r>
            <a:r>
              <a:rPr lang="en-US" dirty="0" err="1" smtClean="0"/>
              <a:t>Feinfühligkeit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71870" y="470550"/>
            <a:ext cx="4536504" cy="341835"/>
          </a:xfrm>
        </p:spPr>
        <p:txBody>
          <a:bodyPr/>
          <a:lstStyle/>
          <a:p>
            <a:r>
              <a:rPr lang="de-DE" dirty="0" smtClean="0"/>
              <a:t>Positive Interaktion &amp; </a:t>
            </a:r>
            <a:r>
              <a:rPr lang="de-DE" dirty="0" err="1" smtClean="0"/>
              <a:t>Involviertheit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71870" y="90570"/>
            <a:ext cx="6048672" cy="456139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Merkmale gruppenorientierter Feinfühligkeit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660232" y="1944524"/>
            <a:ext cx="2520280" cy="2448272"/>
          </a:xfrm>
        </p:spPr>
        <p:txBody>
          <a:bodyPr>
            <a:noAutofit/>
          </a:bodyPr>
          <a:lstStyle/>
          <a:p>
            <a:pPr marL="166688" indent="-166688"/>
            <a:r>
              <a:rPr lang="de-DE" sz="1500" dirty="0"/>
              <a:t>D</a:t>
            </a:r>
            <a:r>
              <a:rPr lang="de-DE" sz="1500" dirty="0" smtClean="0"/>
              <a:t>en Kindern altersangemessene Erklärungen geben</a:t>
            </a:r>
          </a:p>
          <a:p>
            <a:pPr marL="166688" indent="-166688"/>
            <a:r>
              <a:rPr lang="de-DE" sz="1500" dirty="0" smtClean="0"/>
              <a:t>Mit den Kindern auf Augenhöhe interagieren &amp; kommunizieren</a:t>
            </a:r>
          </a:p>
          <a:p>
            <a:pPr marL="166688" indent="-166688"/>
            <a:r>
              <a:rPr lang="de-DE" sz="1500" dirty="0" smtClean="0"/>
              <a:t>Den Kindern Regeln und die Gründe für die Regeln erklären</a:t>
            </a:r>
          </a:p>
          <a:p>
            <a:endParaRPr lang="de-DE" sz="1500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646811674"/>
              </p:ext>
            </p:extLst>
          </p:nvPr>
        </p:nvGraphicFramePr>
        <p:xfrm>
          <a:off x="1331640" y="1108119"/>
          <a:ext cx="6120680" cy="448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5"/>
          <p:cNvSpPr txBox="1">
            <a:spLocks/>
          </p:cNvSpPr>
          <p:nvPr/>
        </p:nvSpPr>
        <p:spPr>
          <a:xfrm>
            <a:off x="467544" y="2996952"/>
            <a:ext cx="2160240" cy="210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Sich über die Kinder freuen</a:t>
            </a:r>
            <a:endParaRPr lang="de-DE" sz="1500" dirty="0"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500" dirty="0" smtClean="0">
                <a:latin typeface="Arial" pitchFamily="34" charset="0"/>
                <a:cs typeface="Arial" pitchFamily="34" charset="0"/>
              </a:rPr>
              <a:t>Sich über die Aktivitäten und Fortschritte der Kinder freuen</a:t>
            </a: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539552" y="1036111"/>
            <a:ext cx="2992604" cy="161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warmem Tonfall mit den</a:t>
            </a:r>
            <a:r>
              <a:rPr kumimoji="0" lang="de-DE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Kindern sprechen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500" dirty="0" smtClean="0">
                <a:latin typeface="Arial" pitchFamily="34" charset="0"/>
                <a:cs typeface="Arial" pitchFamily="34" charset="0"/>
              </a:rPr>
              <a:t>Aufmerksam zuhören, wenn die Kinder mit ihr/ihm sprechen</a:t>
            </a: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5748" y="648307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ach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Arnett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(1989)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44058" y="5229200"/>
            <a:ext cx="49161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Interesse an den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Aktivitäten der Kinder zeigen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de-DE" sz="1500" dirty="0" smtClean="0">
                <a:latin typeface="Arial" pitchFamily="34" charset="0"/>
                <a:cs typeface="Arial" pitchFamily="34" charset="0"/>
              </a:rPr>
              <a:t>Für die Kinder verfügbar sein</a:t>
            </a:r>
            <a:endParaRPr lang="de-DE" sz="15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In den Spielsituationen aktiv dabei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sein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de-DE" sz="1500" dirty="0" smtClean="0">
                <a:latin typeface="Arial" pitchFamily="34" charset="0"/>
                <a:cs typeface="Arial" pitchFamily="34" charset="0"/>
              </a:rPr>
              <a:t>Eine positive Grundhaltung den Kindern gegenüber zeigen</a:t>
            </a:r>
            <a:endParaRPr lang="de-DE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528" y="116632"/>
            <a:ext cx="5861707" cy="794161"/>
          </a:xfrm>
        </p:spPr>
        <p:txBody>
          <a:bodyPr/>
          <a:lstStyle/>
          <a:p>
            <a:r>
              <a:rPr lang="de-DE" dirty="0" smtClean="0"/>
              <a:t>Merkmale gruppenorientierter Feinfühligkeit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Rahmenbedingungen für Gruppenaktivitäten schaffen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Initiierung einer gemeinsamen Aktivität </a:t>
            </a:r>
          </a:p>
          <a:p>
            <a:r>
              <a:rPr lang="de-DE" dirty="0" smtClean="0"/>
              <a:t>Räumliche Bedingungen (z.B. Sitzordnung) so gestalten, dass alle sich beteiligen können</a:t>
            </a:r>
          </a:p>
          <a:p>
            <a:r>
              <a:rPr lang="de-DE" dirty="0" smtClean="0"/>
              <a:t>Ansprechen der Kinder als Gruppe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Beispiele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/>
              <a:t>„W</a:t>
            </a:r>
            <a:r>
              <a:rPr lang="de-DE" i="1" dirty="0" smtClean="0"/>
              <a:t>ollen wir gemeinsam ein Puzzle machen?”</a:t>
            </a:r>
            <a:r>
              <a:rPr lang="de-DE" dirty="0" smtClean="0"/>
              <a:t> </a:t>
            </a:r>
          </a:p>
          <a:p>
            <a:pPr indent="0">
              <a:buNone/>
            </a:pPr>
            <a:r>
              <a:rPr lang="de-DE" i="1" dirty="0"/>
              <a:t>„Wir </a:t>
            </a:r>
            <a:r>
              <a:rPr lang="de-DE" i="1" dirty="0" smtClean="0"/>
              <a:t>machen alle mit, dann kann jeder jedem ein bisschen helfen.”</a:t>
            </a: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1772816"/>
            <a:ext cx="7773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266700" indent="-266700">
              <a:buFont typeface="Arial" pitchFamily="34" charset="0"/>
              <a:buChar char="•"/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an Schaik et al. (2017)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Feinfühlige Reaktion auf die Gruppe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Erzeugen eines Gefühls des Miteinanders</a:t>
            </a:r>
          </a:p>
          <a:p>
            <a:r>
              <a:rPr lang="de-DE" dirty="0" smtClean="0"/>
              <a:t>Feinfühligkeit für das Geschehen in der Gruppe</a:t>
            </a:r>
          </a:p>
          <a:p>
            <a:r>
              <a:rPr lang="de-DE" dirty="0" smtClean="0"/>
              <a:t>Bewusstsein für alle Kinder, indem alle Kinder als Teil einer Gruppe angesprochen werden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Beispiel: </a:t>
            </a:r>
            <a:r>
              <a:rPr lang="de-DE" dirty="0" smtClean="0"/>
              <a:t>Wenn ein Kind sich nicht am gemeinsamen Spiel (z.B. Morgenkreis) beteiligt, fördert die Erzieherin die Integration in der Gruppe: 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/>
              <a:t>„</a:t>
            </a:r>
            <a:r>
              <a:rPr lang="de-DE" i="1" dirty="0" smtClean="0"/>
              <a:t>Jasmin hat noch kein Kissen. Wir sollten ihr auch ein Kissen holen, oder? Wer kann Jasmin ein Kissen holen, damit sie mit machen kann</a:t>
            </a:r>
            <a:r>
              <a:rPr lang="en-US" i="1" dirty="0" smtClean="0"/>
              <a:t>?”</a:t>
            </a:r>
            <a:r>
              <a:rPr lang="en-US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1772816"/>
            <a:ext cx="7773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266700" indent="-266700">
              <a:buFont typeface="Arial" pitchFamily="34" charset="0"/>
              <a:buChar char="•"/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an Schaik et al. (2017)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528" y="116632"/>
            <a:ext cx="5861707" cy="794161"/>
          </a:xfrm>
        </p:spPr>
        <p:txBody>
          <a:bodyPr/>
          <a:lstStyle/>
          <a:p>
            <a:r>
              <a:rPr lang="de-DE" dirty="0" smtClean="0"/>
              <a:t>Merkmale gruppenorientierter Feinfühligkeit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Soziales Miteinander der Kinder fördern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b="1" dirty="0" smtClean="0"/>
              <a:t>Gemeinsame</a:t>
            </a:r>
            <a:r>
              <a:rPr lang="de-DE" dirty="0" smtClean="0"/>
              <a:t> Spielaktivitäten von Kindern fördern und regulieren</a:t>
            </a:r>
          </a:p>
          <a:p>
            <a:r>
              <a:rPr lang="de-DE" dirty="0" smtClean="0"/>
              <a:t>Aufmerksamkeit füreinander und Rücksicht aufeinander bei den Kindern fördern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Beispiele: </a:t>
            </a:r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„Schaut mal, Anna bastelt einen schönen Schmetterling. Wer von Euch möchte auch einen Schmetterling basteln?”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>
              <a:solidFill>
                <a:srgbClr val="024089"/>
              </a:solidFill>
            </a:endParaRPr>
          </a:p>
          <a:p>
            <a:pPr marL="0" indent="0">
              <a:buNone/>
            </a:pPr>
            <a:r>
              <a:rPr lang="de-DE" dirty="0" smtClean="0"/>
              <a:t>Ein Kind versucht, einen Zug zu bauen, schafft es aber nicht. Die Erzieherin wendet sich an alle Kinder und sagt: </a:t>
            </a:r>
            <a:r>
              <a:rPr lang="de-DE" i="1" dirty="0" smtClean="0"/>
              <a:t>„Wer weiß, wie es geht? Wer kann uns helfen?”</a:t>
            </a:r>
            <a:endParaRPr lang="de-DE" i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1772816"/>
            <a:ext cx="7773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266700" indent="-266700">
              <a:buFont typeface="Arial" pitchFamily="34" charset="0"/>
              <a:buChar char="•"/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an Schaik et al. (2017)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528" y="116632"/>
            <a:ext cx="5861707" cy="794161"/>
          </a:xfrm>
        </p:spPr>
        <p:txBody>
          <a:bodyPr/>
          <a:lstStyle/>
          <a:p>
            <a:r>
              <a:rPr lang="de-DE" dirty="0" smtClean="0"/>
              <a:t>Merkmale gruppenorientierter Feinfühligkeit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8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Besonderheiten in der Kita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51520" y="95370"/>
            <a:ext cx="5904656" cy="393390"/>
          </a:xfrm>
        </p:spPr>
        <p:txBody>
          <a:bodyPr/>
          <a:lstStyle/>
          <a:p>
            <a:r>
              <a:rPr lang="de-DE" dirty="0" smtClean="0"/>
              <a:t>Bindungssicherheit &amp; Feinfühligkeit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Ob sich in der Kita (sichere) Bindungen entwickeln, hängt nicht nur vom Verhalten der ErzieherInnen ab, auch der Betreuungskontext spielt eine wichtige Rolle</a:t>
            </a:r>
          </a:p>
          <a:p>
            <a:pPr>
              <a:buNone/>
            </a:pPr>
            <a:endParaRPr lang="de-DE" dirty="0" smtClean="0"/>
          </a:p>
          <a:p>
            <a:pPr lvl="1"/>
            <a:r>
              <a:rPr lang="de-DE" sz="2000" dirty="0" smtClean="0"/>
              <a:t>Räumlichkeiten</a:t>
            </a:r>
          </a:p>
          <a:p>
            <a:pPr lvl="1"/>
            <a:r>
              <a:rPr lang="de-DE" sz="2000" dirty="0" smtClean="0"/>
              <a:t>Ausmaß an Strukturierung</a:t>
            </a:r>
          </a:p>
          <a:p>
            <a:pPr lvl="1"/>
            <a:r>
              <a:rPr lang="de-DE" sz="2000" dirty="0" smtClean="0"/>
              <a:t>Betreuungsschlüssel </a:t>
            </a:r>
          </a:p>
          <a:p>
            <a:pPr lvl="1"/>
            <a:r>
              <a:rPr lang="de-DE" sz="2000" dirty="0" smtClean="0"/>
              <a:t>Gruppenkonzepte (offene vs. geschlossene Gruppen)</a:t>
            </a:r>
          </a:p>
          <a:p>
            <a:pPr lvl="1"/>
            <a:endParaRPr lang="de-DE" dirty="0" smtClean="0"/>
          </a:p>
          <a:p>
            <a:pPr algn="r">
              <a:buNone/>
            </a:pPr>
            <a:endParaRPr lang="de-DE" sz="1400" dirty="0" smtClean="0"/>
          </a:p>
          <a:p>
            <a:pPr algn="r">
              <a:buNone/>
            </a:pPr>
            <a:endParaRPr lang="de-DE" sz="1400" dirty="0"/>
          </a:p>
          <a:p>
            <a:pPr algn="r">
              <a:buNone/>
            </a:pPr>
            <a:endParaRPr lang="de-DE" sz="1400" dirty="0" smtClean="0"/>
          </a:p>
          <a:p>
            <a:pPr algn="r">
              <a:buNone/>
            </a:pPr>
            <a:endParaRPr lang="de-DE" sz="1400" dirty="0"/>
          </a:p>
          <a:p>
            <a:pPr algn="r">
              <a:buNone/>
            </a:pPr>
            <a:endParaRPr lang="de-DE" sz="1400" dirty="0" smtClean="0"/>
          </a:p>
          <a:p>
            <a:pPr algn="r">
              <a:buNone/>
            </a:pPr>
            <a:endParaRPr lang="de-DE" sz="1400" dirty="0" smtClean="0"/>
          </a:p>
          <a:p>
            <a:pPr>
              <a:buNone/>
            </a:pPr>
            <a:r>
              <a:rPr lang="de-DE" sz="1400" dirty="0" smtClean="0"/>
              <a:t>Quelle z.B. </a:t>
            </a:r>
            <a:r>
              <a:rPr lang="de-DE" sz="1400" dirty="0" err="1" smtClean="0"/>
              <a:t>Glüer</a:t>
            </a:r>
            <a:r>
              <a:rPr lang="de-DE" sz="1400" dirty="0" smtClean="0"/>
              <a:t> (2017)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400" dirty="0" smtClean="0"/>
              <a:t>Zusammenfassung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de-DE" dirty="0"/>
              <a:t>Bindungserfahrungen &amp; </a:t>
            </a:r>
            <a:r>
              <a:rPr lang="de-DE" dirty="0" smtClean="0"/>
              <a:t>Verhalten</a:t>
            </a:r>
            <a:endParaRPr lang="de-DE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26</a:t>
            </a:fld>
            <a:endParaRPr lang="de-DE" sz="1200" dirty="0"/>
          </a:p>
        </p:txBody>
      </p:sp>
      <p:pic>
        <p:nvPicPr>
          <p:cNvPr id="77826" name="Picture 2" descr="O:\Bilder\2_U3\2_wichtige_allgemeine_Bilder\181210_Kita_St_Elisabeth_Gersthofen\alle_kleinere Auflösung\181210_Papilio_U3_UHD_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4700587"/>
            <a:ext cx="3600000" cy="24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" y="2044016"/>
            <a:ext cx="4061446" cy="26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427984" y="1700808"/>
            <a:ext cx="3944909" cy="3693319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Aufgrund unserer eigenen Erfahrungen mit unseren Bezugspersonen  entwickeln wir „innere Modelle“ über Bindungen und Beziehungen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Landkarten mit beziehungs-relevanten Informationen: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Umgang mit Gefühlen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Erleben von Nähe und Distanz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Erziehungsvorstellungen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Bindungserfahrungen &amp; Verhalten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544" y="465313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Orban &amp; Wiegel (2013)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48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- Beispiel -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341" y="1124653"/>
            <a:ext cx="6863799" cy="2492620"/>
            <a:chOff x="841" y="771"/>
            <a:chExt cx="4835" cy="174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41" y="771"/>
              <a:ext cx="3054" cy="1747"/>
              <a:chOff x="721" y="735"/>
              <a:chExt cx="4205" cy="2495"/>
            </a:xfrm>
          </p:grpSpPr>
          <p:sp>
            <p:nvSpPr>
              <p:cNvPr id="31759" name="Oval 5"/>
              <p:cNvSpPr>
                <a:spLocks noChangeArrowheads="1"/>
              </p:cNvSpPr>
              <p:nvPr/>
            </p:nvSpPr>
            <p:spPr bwMode="auto">
              <a:xfrm>
                <a:off x="721" y="735"/>
                <a:ext cx="4205" cy="24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rgbClr val="BCBCBC">
                    <a:alpha val="40000"/>
                  </a:srgb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61" name="Oval 7"/>
              <p:cNvSpPr>
                <a:spLocks noChangeArrowheads="1"/>
              </p:cNvSpPr>
              <p:nvPr/>
            </p:nvSpPr>
            <p:spPr bwMode="auto">
              <a:xfrm>
                <a:off x="3107" y="1036"/>
                <a:ext cx="1451" cy="139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de-DE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„Meine</a:t>
                </a:r>
              </a:p>
              <a:p>
                <a:pPr algn="ctr"/>
                <a:r>
                  <a:rPr lang="de-DE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Eltern sind</a:t>
                </a:r>
                <a:b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liebevoll  </a:t>
                </a:r>
                <a:r>
                  <a:rPr lang="de-DE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 </a:t>
                </a:r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zuverlässig</a:t>
                </a:r>
                <a:r>
                  <a:rPr lang="de-DE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.“</a:t>
                </a:r>
              </a:p>
            </p:txBody>
          </p:sp>
          <p:sp>
            <p:nvSpPr>
              <p:cNvPr id="31762" name="Text Box 8"/>
              <p:cNvSpPr txBox="1">
                <a:spLocks noChangeArrowheads="1"/>
              </p:cNvSpPr>
              <p:nvPr/>
            </p:nvSpPr>
            <p:spPr bwMode="auto">
              <a:xfrm>
                <a:off x="1151" y="2425"/>
                <a:ext cx="1665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„Modell des Selbst“</a:t>
                </a:r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2901" y="2425"/>
                <a:ext cx="187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„Modell </a:t>
                </a:r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anderen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05" y="982"/>
              <a:ext cx="1371" cy="1536"/>
              <a:chOff x="4133" y="1002"/>
              <a:chExt cx="1371" cy="1536"/>
            </a:xfrm>
          </p:grpSpPr>
          <p:sp>
            <p:nvSpPr>
              <p:cNvPr id="31757" name="Oval 11"/>
              <p:cNvSpPr>
                <a:spLocks noChangeArrowheads="1"/>
              </p:cNvSpPr>
              <p:nvPr/>
            </p:nvSpPr>
            <p:spPr bwMode="auto">
              <a:xfrm>
                <a:off x="4133" y="1002"/>
                <a:ext cx="1371" cy="15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1758" name="Object 12"/>
              <p:cNvGraphicFramePr>
                <a:graphicFrameLocks noChangeAspect="1"/>
              </p:cNvGraphicFramePr>
              <p:nvPr/>
            </p:nvGraphicFramePr>
            <p:xfrm>
              <a:off x="4181" y="1212"/>
              <a:ext cx="902" cy="1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051" name="Photo Editor-Foto" r:id="rId3" imgW="4001058" imgH="5380952" progId="">
                      <p:embed/>
                    </p:oleObj>
                  </mc:Choice>
                  <mc:Fallback>
                    <p:oleObj name="Photo Editor-Foto" r:id="rId3" imgW="4001058" imgH="5380952" progId="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1" y="1212"/>
                            <a:ext cx="902" cy="1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976748" y="3645024"/>
            <a:ext cx="1770501" cy="2248348"/>
            <a:chOff x="3908" y="2709"/>
            <a:chExt cx="1440" cy="1522"/>
          </a:xfrm>
        </p:grpSpPr>
        <p:sp>
          <p:nvSpPr>
            <p:cNvPr id="31752" name="Oval 14"/>
            <p:cNvSpPr>
              <a:spLocks noChangeArrowheads="1"/>
            </p:cNvSpPr>
            <p:nvPr/>
          </p:nvSpPr>
          <p:spPr bwMode="auto">
            <a:xfrm>
              <a:off x="3908" y="2709"/>
              <a:ext cx="1440" cy="1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175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113779"/>
                </p:ext>
              </p:extLst>
            </p:nvPr>
          </p:nvGraphicFramePr>
          <p:xfrm>
            <a:off x="4507" y="2996"/>
            <a:ext cx="414" cy="1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2" name="Bitmap" r:id="rId5" imgW="1619476" imgH="2828571" progId="PBrush">
                    <p:embed/>
                  </p:oleObj>
                </mc:Choice>
                <mc:Fallback>
                  <p:oleObj name="Bitmap" r:id="rId5" imgW="1619476" imgH="2828571" progId="PBrush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" y="2996"/>
                          <a:ext cx="414" cy="1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123084"/>
                </p:ext>
              </p:extLst>
            </p:nvPr>
          </p:nvGraphicFramePr>
          <p:xfrm>
            <a:off x="3949" y="2909"/>
            <a:ext cx="498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3" name="Photo Editor-Foto" r:id="rId7" imgW="790476" imgH="1876190" progId="">
                    <p:embed/>
                  </p:oleObj>
                </mc:Choice>
                <mc:Fallback>
                  <p:oleObj name="Photo Editor-Foto" r:id="rId7" imgW="790476" imgH="1876190" progId="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" y="2909"/>
                          <a:ext cx="498" cy="1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750" name="Picture 18" descr="Unbenannt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08" y="4005064"/>
            <a:ext cx="436576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91" name="Text Box 19"/>
          <p:cNvSpPr txBox="1">
            <a:spLocks noChangeArrowheads="1"/>
          </p:cNvSpPr>
          <p:nvPr/>
        </p:nvSpPr>
        <p:spPr bwMode="auto">
          <a:xfrm>
            <a:off x="1475656" y="6396979"/>
            <a:ext cx="2982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et al. (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1992)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525004" y="1425708"/>
            <a:ext cx="1496024" cy="139461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bin </a:t>
            </a:r>
            <a:b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liebenswert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51519" y="44624"/>
            <a:ext cx="4896521" cy="444136"/>
          </a:xfrm>
        </p:spPr>
        <p:txBody>
          <a:bodyPr/>
          <a:lstStyle/>
          <a:p>
            <a:r>
              <a:rPr lang="de-DE" dirty="0"/>
              <a:t>Bindungserfahrungen &amp; Verhalten</a:t>
            </a:r>
          </a:p>
        </p:txBody>
      </p:sp>
    </p:spTree>
    <p:extLst>
      <p:ext uri="{BB962C8B-B14F-4D97-AF65-F5344CB8AC3E}">
        <p14:creationId xmlns:p14="http://schemas.microsoft.com/office/powerpoint/2010/main" val="35088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2123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816424" cy="650897"/>
          </a:xfrm>
        </p:spPr>
        <p:txBody>
          <a:bodyPr/>
          <a:lstStyle/>
          <a:p>
            <a:r>
              <a:rPr lang="de-DE" sz="2200" dirty="0" smtClean="0"/>
              <a:t>Überblick</a:t>
            </a:r>
            <a:endParaRPr lang="en-US" sz="2200" dirty="0"/>
          </a:p>
        </p:txBody>
      </p:sp>
      <p:pic>
        <p:nvPicPr>
          <p:cNvPr id="10" name="Picture 2" descr="O:\Bilder\3_3bis6\2_wichtige_allgemeine_Bilder\111123_Fotoshooting_KiGa_Stadtbergen_Eisele_96dpi_jpg\KiGa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53610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07689"/>
            <a:ext cx="4157832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79512" y="320283"/>
            <a:ext cx="5861707" cy="384786"/>
          </a:xfrm>
        </p:spPr>
        <p:txBody>
          <a:bodyPr/>
          <a:lstStyle/>
          <a:p>
            <a:r>
              <a:rPr lang="de-DE" dirty="0" smtClean="0"/>
              <a:t>Förderung sicherer Bindungsbeziehungen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</a:pPr>
            <a:r>
              <a:rPr lang="de-DE" dirty="0" smtClean="0"/>
              <a:t>Forschungsbefunde zeigen, dass die Entwicklung sicherer Bindungen primär vom Verhalten der Bezugsperson, v.a. der </a:t>
            </a:r>
            <a:r>
              <a:rPr lang="de-DE" b="1" dirty="0" smtClean="0"/>
              <a:t>Feinfühligkeit</a:t>
            </a:r>
            <a:r>
              <a:rPr lang="de-DE" dirty="0" smtClean="0"/>
              <a:t> der Bezugsperson, abhängt</a:t>
            </a:r>
            <a:endParaRPr lang="de-DE" sz="2400" dirty="0" smtClean="0"/>
          </a:p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11560" y="2348880"/>
            <a:ext cx="7992888" cy="2246769"/>
          </a:xfrm>
          <a:prstGeom prst="rect">
            <a:avLst/>
          </a:prstGeom>
          <a:solidFill>
            <a:srgbClr val="FFCD1C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ct val="90000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Feinfühliges Verhalten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der Bindungsperson heißt, dass die Bindungsperson die Befindlichkeit, Signale und Bedürfnisse des Kindes …</a:t>
            </a:r>
          </a:p>
          <a:p>
            <a:pPr marL="1168400" lvl="1" indent="-342900">
              <a:buSzPct val="115000"/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wahrnimmt</a:t>
            </a:r>
          </a:p>
          <a:p>
            <a:pPr marL="1168400" lvl="1" indent="-342900">
              <a:buSzPct val="115000"/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richtig interpretiert und </a:t>
            </a:r>
          </a:p>
          <a:p>
            <a:pPr marL="1168400" lvl="1" indent="-342900">
              <a:buSzPct val="115000"/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prompt und </a:t>
            </a:r>
          </a:p>
          <a:p>
            <a:pPr marL="1168400" lvl="1" indent="-342900">
              <a:buSzPct val="115000"/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angemessen reagiert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39752" y="486916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90000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Zur Erinnerung: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Die Bindung basiert auf den Erfahrungen des Kindes mit der Bindungsperson, d.h. Bindungen sind beziehungsspezifisch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Glühbirne zeich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869160"/>
            <a:ext cx="870044" cy="91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Was bedeutet Feinfühligkeit?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Eine feinfühlige Bindungsperson …</a:t>
            </a:r>
          </a:p>
          <a:p>
            <a:r>
              <a:rPr lang="de-DE" dirty="0" smtClean="0"/>
              <a:t>ist </a:t>
            </a:r>
            <a:r>
              <a:rPr lang="de-DE" dirty="0"/>
              <a:t>sich der Bedürfnisse, Stimmungen, Interessen und Fähigkeiten des Kindes bewusst und richtet die Interaktion </a:t>
            </a:r>
            <a:r>
              <a:rPr lang="de-DE" dirty="0" smtClean="0"/>
              <a:t>danach.</a:t>
            </a:r>
            <a:endParaRPr lang="de-DE" dirty="0"/>
          </a:p>
          <a:p>
            <a:r>
              <a:rPr lang="de-DE" dirty="0" smtClean="0"/>
              <a:t>begleitet  </a:t>
            </a:r>
            <a:r>
              <a:rPr lang="de-DE" dirty="0"/>
              <a:t>das Kind mit zeitlich abgestimmten </a:t>
            </a:r>
            <a:r>
              <a:rPr lang="de-DE" dirty="0" err="1"/>
              <a:t>Vokalisationen</a:t>
            </a:r>
            <a:r>
              <a:rPr lang="de-DE" dirty="0"/>
              <a:t> bzw. Kommentaren und bestätigt die kindlichen Interessen, Anstrengungen, Affekte und Leistungen.</a:t>
            </a:r>
            <a:endParaRPr lang="de-DE" dirty="0" smtClean="0"/>
          </a:p>
          <a:p>
            <a:r>
              <a:rPr lang="de-DE" dirty="0" smtClean="0"/>
              <a:t>bietet dem Kind in Herausforderungssituationen emotionale und instrumentelle Unterstützung</a:t>
            </a:r>
          </a:p>
          <a:p>
            <a:endParaRPr lang="de-DE" dirty="0"/>
          </a:p>
          <a:p>
            <a:endParaRPr lang="de-DE" dirty="0" smtClean="0"/>
          </a:p>
          <a:p>
            <a:pPr marL="360363" indent="-360363">
              <a:buSzPct val="90000"/>
              <a:buFont typeface="Wingdings" pitchFamily="2" charset="2"/>
              <a:buChar char="§"/>
            </a:pPr>
            <a:endParaRPr lang="de-DE" sz="2400" dirty="0" smtClean="0"/>
          </a:p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55776" y="4645585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Synchrone Interaktionen: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Eine feinfühlige Interaktion ist auch im Tempo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auf die kindlichen Reaktionen abgestimmt.</a:t>
            </a:r>
          </a:p>
        </p:txBody>
      </p:sp>
      <p:pic>
        <p:nvPicPr>
          <p:cNvPr id="58373" name="Picture 5" descr="Glühbirne zeich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870044" cy="91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145435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de-DE" sz="1800" dirty="0" smtClean="0"/>
              <a:t>Kinder brauchen Zuwendung und Körperkontakt ihrer Bezugsperson, wenn es ihnen nicht gut geht – bis sie bereit sind, wieder zum Spiel zurückzukehren.</a:t>
            </a:r>
            <a:endParaRPr lang="de-DE" sz="1800" b="1" dirty="0" smtClean="0"/>
          </a:p>
          <a:p>
            <a:pPr marL="360363" indent="-360363">
              <a:buSzPct val="90000"/>
              <a:buNone/>
            </a:pPr>
            <a:endParaRPr lang="en-US" sz="1800" dirty="0" smtClean="0"/>
          </a:p>
          <a:p>
            <a:pPr marL="360363" indent="-360363">
              <a:buSzPct val="90000"/>
              <a:buFont typeface="Wingdings" pitchFamily="2" charset="2"/>
              <a:buChar char="§"/>
            </a:pPr>
            <a:endParaRPr lang="de-DE" dirty="0" smtClean="0"/>
          </a:p>
          <a:p>
            <a:endParaRPr lang="en-US" sz="18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907212" y="4307281"/>
            <a:ext cx="396044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SzPct val="90000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Kinder brauchen auch in Spiel-situationen die Zuwendung der Bezugsperson, indem sie Freude mit dem Kind teilt, kindliche Handlungen kommentiert, das Kind bei schwierigen Aufgaben unterstützt.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209557489"/>
              </p:ext>
            </p:extLst>
          </p:nvPr>
        </p:nvGraphicFramePr>
        <p:xfrm>
          <a:off x="1835696" y="1353840"/>
          <a:ext cx="5256584" cy="329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3528" y="276230"/>
            <a:ext cx="5861707" cy="384786"/>
          </a:xfrm>
        </p:spPr>
        <p:txBody>
          <a:bodyPr/>
          <a:lstStyle/>
          <a:p>
            <a:r>
              <a:rPr lang="de-DE" dirty="0" smtClean="0"/>
              <a:t>Was bedeutet Feinfühligkeit?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5425" indent="-225425">
              <a:lnSpc>
                <a:spcPct val="120000"/>
              </a:lnSpc>
            </a:pPr>
            <a:r>
              <a:rPr lang="de-DE" dirty="0" smtClean="0"/>
              <a:t>Feinfühligkeit bedeutet auch, sich an den Fähigkeiten und Kompetenzen des Kindes zu orientieren.</a:t>
            </a:r>
          </a:p>
          <a:p>
            <a:pPr marL="225425" indent="-225425">
              <a:lnSpc>
                <a:spcPct val="120000"/>
              </a:lnSpc>
            </a:pPr>
            <a:r>
              <a:rPr lang="de-DE" dirty="0" smtClean="0"/>
              <a:t>Wie feinfühliges Verhalten aussieht, hängt also auch vom Entwicklungsstand des Kindes ab.</a:t>
            </a:r>
          </a:p>
          <a:p>
            <a:endParaRPr lang="de-DE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96" y="2791109"/>
            <a:ext cx="8579858" cy="3479070"/>
          </a:xfrm>
          <a:prstGeom prst="rect">
            <a:avLst/>
          </a:prstGeom>
          <a:noFill/>
        </p:spPr>
      </p:pic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3528" y="276230"/>
            <a:ext cx="5861707" cy="384786"/>
          </a:xfrm>
        </p:spPr>
        <p:txBody>
          <a:bodyPr/>
          <a:lstStyle/>
          <a:p>
            <a:r>
              <a:rPr lang="de-DE" dirty="0" smtClean="0"/>
              <a:t>Was bedeutet Feinfühligkeit?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4356" y="531038"/>
            <a:ext cx="5688632" cy="413686"/>
          </a:xfrm>
        </p:spPr>
        <p:txBody>
          <a:bodyPr/>
          <a:lstStyle/>
          <a:p>
            <a:r>
              <a:rPr lang="de-DE" sz="1600" dirty="0" smtClean="0"/>
              <a:t>Abgrenzung zu passivem und intrusivem Verhalten</a:t>
            </a:r>
            <a:endParaRPr lang="de-DE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3550" y="90600"/>
            <a:ext cx="3456384" cy="440438"/>
          </a:xfrm>
        </p:spPr>
        <p:txBody>
          <a:bodyPr/>
          <a:lstStyle/>
          <a:p>
            <a:r>
              <a:rPr lang="en-US" dirty="0" err="1" smtClean="0">
                <a:solidFill>
                  <a:srgbClr val="024089"/>
                </a:solidFill>
              </a:rPr>
              <a:t>Feinfühligkeit</a:t>
            </a:r>
            <a:endParaRPr lang="en-US" dirty="0">
              <a:solidFill>
                <a:srgbClr val="02408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581659961"/>
              </p:ext>
            </p:extLst>
          </p:nvPr>
        </p:nvGraphicFramePr>
        <p:xfrm>
          <a:off x="4283968" y="1772816"/>
          <a:ext cx="371973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bgerundetes Rechteck 7"/>
          <p:cNvSpPr/>
          <p:nvPr/>
        </p:nvSpPr>
        <p:spPr>
          <a:xfrm>
            <a:off x="611560" y="2780928"/>
            <a:ext cx="3528392" cy="1584176"/>
          </a:xfrm>
          <a:prstGeom prst="roundRect">
            <a:avLst/>
          </a:prstGeom>
          <a:solidFill>
            <a:srgbClr val="9860A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Feinfühligkeit orientiert sich stets an den Bedürfnissen, Interessen, Stimmungen und Fähigkeiten der Kinder </a:t>
            </a:r>
          </a:p>
        </p:txBody>
      </p:sp>
    </p:spTree>
    <p:extLst>
      <p:ext uri="{BB962C8B-B14F-4D97-AF65-F5344CB8AC3E}">
        <p14:creationId xmlns:p14="http://schemas.microsoft.com/office/powerpoint/2010/main" val="133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97663" y="138388"/>
            <a:ext cx="5861707" cy="737365"/>
          </a:xfrm>
        </p:spPr>
        <p:txBody>
          <a:bodyPr/>
          <a:lstStyle/>
          <a:p>
            <a:r>
              <a:rPr lang="de-DE" dirty="0">
                <a:solidFill>
                  <a:srgbClr val="024089"/>
                </a:solidFill>
              </a:rPr>
              <a:t>Welche Konsequenzen hat feinfühliges Verhalten für die Entwicklung der Kinder?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517775" algn="l"/>
              </a:tabLst>
            </a:pPr>
            <a:r>
              <a:rPr lang="de-DE" dirty="0"/>
              <a:t>Forschungsbefunde haben gezeigt, dass es wichtig ist, dem </a:t>
            </a:r>
            <a:r>
              <a:rPr lang="de-DE" dirty="0" smtClean="0"/>
              <a:t>Kind </a:t>
            </a:r>
            <a:r>
              <a:rPr lang="de-DE" dirty="0"/>
              <a:t>Nähe und Zuwendung zu </a:t>
            </a:r>
            <a:r>
              <a:rPr lang="de-DE" dirty="0" smtClean="0"/>
              <a:t>geben ...</a:t>
            </a:r>
          </a:p>
          <a:p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11560" y="4097104"/>
            <a:ext cx="7776864" cy="170816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rgbClr val="283A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… in Spielinteraktionen: </a:t>
            </a:r>
            <a:br>
              <a:rPr lang="de-DE" sz="2000" b="1" dirty="0" smtClean="0">
                <a:solidFill>
                  <a:srgbClr val="283A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de-DE" sz="17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Wenn man sich als </a:t>
            </a:r>
            <a:r>
              <a:rPr lang="de-DE" sz="17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Bindungsperson</a:t>
            </a:r>
            <a:r>
              <a:rPr lang="de-DE" sz="1600" dirty="0"/>
              <a:t> </a:t>
            </a:r>
            <a:r>
              <a:rPr lang="de-DE" sz="17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im Spiel an den Interessen und Bedürfnisses des Kindes orientiert,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entwickelt das Kind ein Gefühl dafür, wie es die Umwelt beeinflussen kann.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werden langfristig die Selbstwirksamkeit und die Selbstregulation des Kindes gefördert.</a:t>
            </a:r>
            <a:endParaRPr lang="de-DE" sz="17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1916832"/>
            <a:ext cx="7776864" cy="196977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… bei Belastung: </a:t>
            </a:r>
            <a:r>
              <a:rPr lang="de-DE" sz="17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de-DE" sz="17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de-DE" sz="17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Wenn die Bindungsperson dem Kind Trost und Nähe gibt, wenn es ihm nicht gut geht,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erfährt das Kind, dass es negative Gefühle ausdrücken kann.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lernt das Kind, wie es seine Gefühle regulieren kann.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de-DE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erfährt das Kind emotionale Sicherheit, um die Welt zu erkunden, und entwickelt ein positives Selbstwertgefühl.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31640" y="60212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latin typeface="Arial" pitchFamily="34" charset="0"/>
                <a:cs typeface="Arial" pitchFamily="34" charset="0"/>
              </a:rPr>
              <a:t>Befunde u.a. bei Spangler &amp; Zimmermann (1999),  Spangler &amp; Grossmann (1993); Bernard et al. (2012); Lind et al. (2017); Lewis-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Morrarty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et al., (2012) 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1251</Words>
  <Application>Microsoft Office PowerPoint</Application>
  <PresentationFormat>Bildschirmpräsentation (4:3)</PresentationFormat>
  <Paragraphs>239</Paragraphs>
  <Slides>29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Symbol</vt:lpstr>
      <vt:lpstr>Times New Roman</vt:lpstr>
      <vt:lpstr>Wingdings</vt:lpstr>
      <vt:lpstr>130516_Papilio_Master_ch_mg</vt:lpstr>
      <vt:lpstr>Photo Editor-Foto</vt:lpstr>
      <vt:lpstr>Bitmap</vt:lpstr>
      <vt:lpstr>PowerPoint-Präsentation</vt:lpstr>
      <vt:lpstr>PowerPoint-Präsentation</vt:lpstr>
      <vt:lpstr>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Charlotte Peter</cp:lastModifiedBy>
  <cp:revision>615</cp:revision>
  <cp:lastPrinted>2020-07-27T10:03:24Z</cp:lastPrinted>
  <dcterms:created xsi:type="dcterms:W3CDTF">2013-05-16T10:47:13Z</dcterms:created>
  <dcterms:modified xsi:type="dcterms:W3CDTF">2021-06-16T13:17:12Z</dcterms:modified>
</cp:coreProperties>
</file>