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52" r:id="rId2"/>
    <p:sldId id="454" r:id="rId3"/>
    <p:sldId id="394" r:id="rId4"/>
    <p:sldId id="395" r:id="rId5"/>
    <p:sldId id="453" r:id="rId6"/>
    <p:sldId id="460" r:id="rId7"/>
    <p:sldId id="455" r:id="rId8"/>
    <p:sldId id="420" r:id="rId9"/>
    <p:sldId id="400" r:id="rId10"/>
    <p:sldId id="401" r:id="rId11"/>
    <p:sldId id="403" r:id="rId12"/>
    <p:sldId id="404" r:id="rId13"/>
    <p:sldId id="405" r:id="rId14"/>
    <p:sldId id="406" r:id="rId15"/>
    <p:sldId id="407" r:id="rId16"/>
    <p:sldId id="421" r:id="rId17"/>
    <p:sldId id="457" r:id="rId18"/>
    <p:sldId id="456" r:id="rId19"/>
    <p:sldId id="449" r:id="rId20"/>
    <p:sldId id="450" r:id="rId21"/>
    <p:sldId id="410" r:id="rId22"/>
    <p:sldId id="412" r:id="rId23"/>
    <p:sldId id="414" r:id="rId24"/>
    <p:sldId id="416" r:id="rId25"/>
    <p:sldId id="418" r:id="rId26"/>
    <p:sldId id="461" r:id="rId27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5CB8CBF-DA60-4602-B00C-0807A3420AF9}">
          <p14:sldIdLst>
            <p14:sldId id="452"/>
            <p14:sldId id="454"/>
            <p14:sldId id="394"/>
            <p14:sldId id="395"/>
            <p14:sldId id="453"/>
            <p14:sldId id="460"/>
            <p14:sldId id="455"/>
            <p14:sldId id="420"/>
            <p14:sldId id="400"/>
            <p14:sldId id="401"/>
            <p14:sldId id="403"/>
            <p14:sldId id="404"/>
            <p14:sldId id="405"/>
            <p14:sldId id="406"/>
            <p14:sldId id="407"/>
            <p14:sldId id="421"/>
            <p14:sldId id="457"/>
            <p14:sldId id="456"/>
            <p14:sldId id="449"/>
            <p14:sldId id="450"/>
            <p14:sldId id="410"/>
            <p14:sldId id="412"/>
            <p14:sldId id="414"/>
            <p14:sldId id="416"/>
            <p14:sldId id="418"/>
          </p14:sldIdLst>
        </p14:section>
        <p14:section name="Abschnitt ohne Titel" id="{936B12D7-1D65-426D-B574-E2188D6860AE}">
          <p14:sldIdLst>
            <p14:sldId id="4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3" clrIdx="0"/>
  <p:cmAuthor id="1" name="Ruth Siemes-Frömmer" initials="RS" lastIdx="10" clrIdx="1"/>
  <p:cmAuthor id="2" name="Admin" initials="A" lastIdx="4" clrIdx="2"/>
  <p:cmAuthor id="3" name="Bovenschen, Ina" initials="BI" lastIdx="5" clrIdx="3">
    <p:extLst/>
  </p:cmAuthor>
  <p:cmAuthor id="4" name="Bovenschen Dr. Ina" initials="BDI" lastIdx="10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D1C"/>
    <a:srgbClr val="283A84"/>
    <a:srgbClr val="9856A4"/>
    <a:srgbClr val="024089"/>
    <a:srgbClr val="C8D400"/>
    <a:srgbClr val="FFFF99"/>
    <a:srgbClr val="2E427A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364" autoAdjust="0"/>
  </p:normalViewPr>
  <p:slideViewPr>
    <p:cSldViewPr>
      <p:cViewPr varScale="1">
        <p:scale>
          <a:sx n="83" d="100"/>
          <a:sy n="83" d="100"/>
        </p:scale>
        <p:origin x="143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BF9AE-991F-475C-9059-87301E486E90}" type="doc">
      <dgm:prSet loTypeId="urn:microsoft.com/office/officeart/2005/8/layout/arrow2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6DB3516B-704C-4B33-A9BE-93444522E1A4}">
      <dgm:prSet phldrT="[Text]" custT="1"/>
      <dgm:spPr/>
      <dgm:t>
        <a:bodyPr/>
        <a:lstStyle/>
        <a:p>
          <a:endParaRPr lang="de-DE" sz="1300" b="1" dirty="0" smtClean="0">
            <a:latin typeface="Arial" pitchFamily="34" charset="0"/>
            <a:cs typeface="Arial" pitchFamily="34" charset="0"/>
          </a:endParaRPr>
        </a:p>
        <a:p>
          <a:r>
            <a:rPr lang="de-DE" sz="1300" b="1" dirty="0" smtClean="0">
              <a:latin typeface="Arial" pitchFamily="34" charset="0"/>
              <a:cs typeface="Arial" pitchFamily="34" charset="0"/>
            </a:rPr>
            <a:t>0–3 Monate</a:t>
          </a:r>
        </a:p>
        <a:p>
          <a:r>
            <a:rPr lang="de-DE" altLang="de-DE" sz="1300" dirty="0" smtClean="0">
              <a:latin typeface="Arial" pitchFamily="34" charset="0"/>
              <a:cs typeface="Arial" pitchFamily="34" charset="0"/>
              <a:sym typeface="Wingdings" pitchFamily="2" charset="2"/>
            </a:rPr>
            <a:t>Baby </a:t>
          </a:r>
          <a:r>
            <a:rPr lang="de-DE" altLang="de-DE" sz="1300" dirty="0" err="1" smtClean="0">
              <a:latin typeface="Arial" pitchFamily="34" charset="0"/>
              <a:cs typeface="Arial" pitchFamily="34" charset="0"/>
              <a:sym typeface="Wingdings" pitchFamily="2" charset="2"/>
            </a:rPr>
            <a:t>unterschei-det</a:t>
          </a:r>
          <a:r>
            <a:rPr lang="de-DE" altLang="de-DE" sz="1300" dirty="0" smtClean="0">
              <a:latin typeface="Arial" pitchFamily="34" charset="0"/>
              <a:cs typeface="Arial" pitchFamily="34" charset="0"/>
              <a:sym typeface="Wingdings" pitchFamily="2" charset="2"/>
            </a:rPr>
            <a:t> in seinem Signalverhalten nicht zwischen verschiedenen Personen </a:t>
          </a:r>
          <a:endParaRPr lang="de-DE" sz="1300" dirty="0">
            <a:latin typeface="Arial" pitchFamily="34" charset="0"/>
            <a:cs typeface="Arial" pitchFamily="34" charset="0"/>
          </a:endParaRPr>
        </a:p>
      </dgm:t>
    </dgm:pt>
    <dgm:pt modelId="{B4A0DAA1-997C-472F-9F46-F5C56F43783E}" type="parTrans" cxnId="{B28E2B52-29F6-4C72-A88F-F5D3BAFBC670}">
      <dgm:prSet/>
      <dgm:spPr/>
      <dgm:t>
        <a:bodyPr/>
        <a:lstStyle/>
        <a:p>
          <a:endParaRPr lang="de-DE"/>
        </a:p>
      </dgm:t>
    </dgm:pt>
    <dgm:pt modelId="{0286B109-7E46-4FEE-8E49-982838DF3AFA}" type="sibTrans" cxnId="{B28E2B52-29F6-4C72-A88F-F5D3BAFBC670}">
      <dgm:prSet/>
      <dgm:spPr/>
      <dgm:t>
        <a:bodyPr/>
        <a:lstStyle/>
        <a:p>
          <a:endParaRPr lang="de-DE"/>
        </a:p>
      </dgm:t>
    </dgm:pt>
    <dgm:pt modelId="{66ADFBC8-26EC-4731-8CA7-7179E12F451F}">
      <dgm:prSet phldrT="[Text]" custT="1"/>
      <dgm:spPr/>
      <dgm:t>
        <a:bodyPr/>
        <a:lstStyle/>
        <a:p>
          <a:endParaRPr lang="de-DE" altLang="de-DE" sz="1300" b="1" dirty="0" smtClean="0">
            <a:latin typeface="Arial" pitchFamily="34" charset="0"/>
            <a:cs typeface="Arial" pitchFamily="34" charset="0"/>
            <a:sym typeface="Wingdings" pitchFamily="2" charset="2"/>
          </a:endParaRPr>
        </a:p>
        <a:p>
          <a:r>
            <a:rPr lang="de-DE" altLang="de-DE" sz="1300" b="1" dirty="0" smtClean="0">
              <a:latin typeface="Arial" pitchFamily="34" charset="0"/>
              <a:cs typeface="Arial" pitchFamily="34" charset="0"/>
              <a:sym typeface="Wingdings" pitchFamily="2" charset="2"/>
            </a:rPr>
            <a:t>3</a:t>
          </a:r>
          <a:r>
            <a:rPr lang="de-DE" sz="1300" b="1" dirty="0" smtClean="0">
              <a:latin typeface="Arial" pitchFamily="34" charset="0"/>
              <a:cs typeface="Arial" pitchFamily="34" charset="0"/>
            </a:rPr>
            <a:t>–</a:t>
          </a:r>
          <a:r>
            <a:rPr lang="de-DE" altLang="de-DE" sz="1300" b="1" dirty="0" smtClean="0">
              <a:latin typeface="Arial" pitchFamily="34" charset="0"/>
              <a:cs typeface="Arial" pitchFamily="34" charset="0"/>
              <a:sym typeface="Wingdings" pitchFamily="2" charset="2"/>
            </a:rPr>
            <a:t>6 Monate  </a:t>
          </a:r>
          <a:r>
            <a:rPr lang="de-DE" altLang="de-DE" sz="1300" dirty="0" smtClean="0">
              <a:latin typeface="Arial" pitchFamily="34" charset="0"/>
              <a:cs typeface="Arial" pitchFamily="34" charset="0"/>
              <a:sym typeface="Wingdings" pitchFamily="2" charset="2"/>
            </a:rPr>
            <a:t>Bindungsverhalten wird zunehmend selektiver ausgerichtet</a:t>
          </a:r>
        </a:p>
        <a:p>
          <a:r>
            <a:rPr lang="de-DE" altLang="de-DE" sz="1300" dirty="0" smtClean="0">
              <a:latin typeface="Arial" pitchFamily="34" charset="0"/>
              <a:cs typeface="Arial" pitchFamily="34" charset="0"/>
              <a:sym typeface="Wingdings" pitchFamily="2" charset="2"/>
            </a:rPr>
            <a:t> </a:t>
          </a:r>
          <a:r>
            <a:rPr lang="de-DE" altLang="de-DE" sz="1300" b="1" i="0" dirty="0" smtClean="0">
              <a:latin typeface="Arial" pitchFamily="34" charset="0"/>
              <a:cs typeface="Arial" pitchFamily="34" charset="0"/>
              <a:sym typeface="Wingdings" pitchFamily="2" charset="2"/>
            </a:rPr>
            <a:t>„Bindung in der Entstehung“</a:t>
          </a:r>
          <a:endParaRPr lang="de-DE" sz="1300" b="1" i="0" dirty="0">
            <a:latin typeface="Arial" pitchFamily="34" charset="0"/>
            <a:cs typeface="Arial" pitchFamily="34" charset="0"/>
          </a:endParaRPr>
        </a:p>
      </dgm:t>
    </dgm:pt>
    <dgm:pt modelId="{D3065F5D-07B2-42E6-91CF-1D6DF94BC3AC}" type="parTrans" cxnId="{B9F17D79-05FD-4998-903B-7A3FF3E06258}">
      <dgm:prSet/>
      <dgm:spPr/>
      <dgm:t>
        <a:bodyPr/>
        <a:lstStyle/>
        <a:p>
          <a:endParaRPr lang="de-DE"/>
        </a:p>
      </dgm:t>
    </dgm:pt>
    <dgm:pt modelId="{2471FD15-4E43-498C-A1CE-9684BA5400FE}" type="sibTrans" cxnId="{B9F17D79-05FD-4998-903B-7A3FF3E06258}">
      <dgm:prSet/>
      <dgm:spPr/>
      <dgm:t>
        <a:bodyPr/>
        <a:lstStyle/>
        <a:p>
          <a:endParaRPr lang="de-DE"/>
        </a:p>
      </dgm:t>
    </dgm:pt>
    <dgm:pt modelId="{AA5A7890-6C01-44F4-AA8B-D42363732C78}">
      <dgm:prSet phldrT="[Text]" custT="1"/>
      <dgm:spPr/>
      <dgm:t>
        <a:bodyPr/>
        <a:lstStyle/>
        <a:p>
          <a:endParaRPr lang="de-DE" sz="1300" b="1" dirty="0" smtClean="0">
            <a:latin typeface="Arial" pitchFamily="34" charset="0"/>
            <a:cs typeface="Arial" pitchFamily="34" charset="0"/>
          </a:endParaRPr>
        </a:p>
        <a:p>
          <a:r>
            <a:rPr lang="de-DE" sz="1300" b="1" dirty="0" smtClean="0">
              <a:latin typeface="Arial" pitchFamily="34" charset="0"/>
              <a:cs typeface="Arial" pitchFamily="34" charset="0"/>
            </a:rPr>
            <a:t>ab 6–9 Monate</a:t>
          </a:r>
          <a:br>
            <a:rPr lang="de-DE" sz="1300" b="1" dirty="0" smtClean="0">
              <a:latin typeface="Arial" pitchFamily="34" charset="0"/>
              <a:cs typeface="Arial" pitchFamily="34" charset="0"/>
            </a:rPr>
          </a:br>
          <a:r>
            <a:rPr lang="de-DE" altLang="de-DE" sz="1300" dirty="0" smtClean="0">
              <a:latin typeface="Arial" pitchFamily="34" charset="0"/>
              <a:cs typeface="Arial" pitchFamily="34" charset="0"/>
            </a:rPr>
            <a:t>Kind übernimmt aktive Rolle bei der </a:t>
          </a:r>
          <a:r>
            <a:rPr lang="de-DE" altLang="de-DE" sz="1300" dirty="0" err="1" smtClean="0">
              <a:latin typeface="Arial" pitchFamily="34" charset="0"/>
              <a:cs typeface="Arial" pitchFamily="34" charset="0"/>
            </a:rPr>
            <a:t>Herstel-lung</a:t>
          </a:r>
          <a:r>
            <a:rPr lang="de-DE" altLang="de-DE" sz="1300" dirty="0" smtClean="0">
              <a:latin typeface="Arial" pitchFamily="34" charset="0"/>
              <a:cs typeface="Arial" pitchFamily="34" charset="0"/>
            </a:rPr>
            <a:t> von Nähe und nutzt Bindungsperson als „sichere Basis“ für Exploration</a:t>
          </a:r>
        </a:p>
        <a:p>
          <a:r>
            <a:rPr lang="de-DE" altLang="de-DE" sz="1300" dirty="0" smtClean="0">
              <a:latin typeface="Arial" pitchFamily="34" charset="0"/>
              <a:cs typeface="Arial" pitchFamily="34" charset="0"/>
            </a:rPr>
            <a:t>Häufiges Merkmal: Fremdenangst</a:t>
          </a:r>
          <a:r>
            <a:rPr lang="de-DE" sz="1300" dirty="0" smtClean="0">
              <a:latin typeface="Arial" pitchFamily="34" charset="0"/>
              <a:cs typeface="Arial" pitchFamily="34" charset="0"/>
            </a:rPr>
            <a:t> </a:t>
          </a:r>
        </a:p>
        <a:p>
          <a:r>
            <a:rPr lang="de-DE" sz="1300" b="1" i="0" dirty="0" smtClean="0">
              <a:latin typeface="Arial" pitchFamily="34" charset="0"/>
              <a:cs typeface="Arial" pitchFamily="34" charset="0"/>
            </a:rPr>
            <a:t>„Tatsächliche Bindung“</a:t>
          </a:r>
          <a:endParaRPr lang="de-DE" sz="1300" b="1" i="0" dirty="0">
            <a:latin typeface="Arial" pitchFamily="34" charset="0"/>
            <a:cs typeface="Arial" pitchFamily="34" charset="0"/>
          </a:endParaRPr>
        </a:p>
      </dgm:t>
    </dgm:pt>
    <dgm:pt modelId="{2B4E9203-133E-4889-86A4-E956A1A34731}" type="parTrans" cxnId="{1D238193-FFA7-4E77-BD26-94DA489C32C7}">
      <dgm:prSet/>
      <dgm:spPr/>
      <dgm:t>
        <a:bodyPr/>
        <a:lstStyle/>
        <a:p>
          <a:endParaRPr lang="de-DE"/>
        </a:p>
      </dgm:t>
    </dgm:pt>
    <dgm:pt modelId="{E0790397-F0F3-43B4-8B8C-1EA28C74A825}" type="sibTrans" cxnId="{1D238193-FFA7-4E77-BD26-94DA489C32C7}">
      <dgm:prSet/>
      <dgm:spPr/>
      <dgm:t>
        <a:bodyPr/>
        <a:lstStyle/>
        <a:p>
          <a:endParaRPr lang="de-DE"/>
        </a:p>
      </dgm:t>
    </dgm:pt>
    <dgm:pt modelId="{EB7E376E-38B2-45D3-8390-771E868F5669}">
      <dgm:prSet/>
      <dgm:spPr/>
      <dgm:t>
        <a:bodyPr/>
        <a:lstStyle/>
        <a:p>
          <a:endParaRPr lang="de-DE"/>
        </a:p>
      </dgm:t>
    </dgm:pt>
    <dgm:pt modelId="{4CE2D933-174E-4884-B19C-1FC6C7D7337D}" type="parTrans" cxnId="{EDCA7C58-653C-46ED-B4F9-63E04F0A19E0}">
      <dgm:prSet/>
      <dgm:spPr/>
      <dgm:t>
        <a:bodyPr/>
        <a:lstStyle/>
        <a:p>
          <a:endParaRPr lang="de-DE"/>
        </a:p>
      </dgm:t>
    </dgm:pt>
    <dgm:pt modelId="{7B629F57-E8B0-4DEB-94F1-171B4AB68639}" type="sibTrans" cxnId="{EDCA7C58-653C-46ED-B4F9-63E04F0A19E0}">
      <dgm:prSet/>
      <dgm:spPr/>
      <dgm:t>
        <a:bodyPr/>
        <a:lstStyle/>
        <a:p>
          <a:endParaRPr lang="de-DE"/>
        </a:p>
      </dgm:t>
    </dgm:pt>
    <dgm:pt modelId="{9348D2BA-014E-4495-97AC-D4644FEB8C73}" type="pres">
      <dgm:prSet presAssocID="{B5CBF9AE-991F-475C-9059-87301E486E9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E4C21E-5AA2-4A80-93EA-137B689B833D}" type="pres">
      <dgm:prSet presAssocID="{B5CBF9AE-991F-475C-9059-87301E486E90}" presName="arrow" presStyleLbl="bgShp" presStyleIdx="0" presStyleCnt="1" custLinFactNeighborY="-1400"/>
      <dgm:spPr/>
      <dgm:t>
        <a:bodyPr/>
        <a:lstStyle/>
        <a:p>
          <a:endParaRPr lang="de-DE"/>
        </a:p>
      </dgm:t>
    </dgm:pt>
    <dgm:pt modelId="{41BAD74E-0D47-47CC-BC1F-92573E526507}" type="pres">
      <dgm:prSet presAssocID="{B5CBF9AE-991F-475C-9059-87301E486E90}" presName="arrowDiagram4" presStyleCnt="0"/>
      <dgm:spPr/>
      <dgm:t>
        <a:bodyPr/>
        <a:lstStyle/>
        <a:p>
          <a:endParaRPr lang="de-DE"/>
        </a:p>
      </dgm:t>
    </dgm:pt>
    <dgm:pt modelId="{0F0E7194-8412-4ED3-A8AA-3E02F9637917}" type="pres">
      <dgm:prSet presAssocID="{6DB3516B-704C-4B33-A9BE-93444522E1A4}" presName="bullet4a" presStyleLbl="node1" presStyleIdx="0" presStyleCnt="4"/>
      <dgm:spPr>
        <a:solidFill>
          <a:srgbClr val="9856A4"/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de-DE"/>
        </a:p>
      </dgm:t>
    </dgm:pt>
    <dgm:pt modelId="{6C4FCA4B-0863-4038-98D3-EE41F3EC11FE}" type="pres">
      <dgm:prSet presAssocID="{6DB3516B-704C-4B33-A9BE-93444522E1A4}" presName="textBox4a" presStyleLbl="revTx" presStyleIdx="0" presStyleCnt="4" custLinFactNeighborX="5294" custLinFactNeighborY="-277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FD5AA8-C3E2-4004-98CF-A7BD615B5068}" type="pres">
      <dgm:prSet presAssocID="{66ADFBC8-26EC-4731-8CA7-7179E12F451F}" presName="bullet4b" presStyleLbl="node1" presStyleIdx="1" presStyleCnt="4"/>
      <dgm:spPr>
        <a:solidFill>
          <a:srgbClr val="9856A4"/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de-DE"/>
        </a:p>
      </dgm:t>
    </dgm:pt>
    <dgm:pt modelId="{BA9FF524-D270-469E-A4EC-A5A33F59C11E}" type="pres">
      <dgm:prSet presAssocID="{66ADFBC8-26EC-4731-8CA7-7179E12F451F}" presName="textBox4b" presStyleLbl="revTx" presStyleIdx="1" presStyleCnt="4" custScaleY="60484" custLinFactNeighborX="-4020" custLinFactNeighborY="-192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5319A8-19C7-485D-AC4A-10FEEFC1F525}" type="pres">
      <dgm:prSet presAssocID="{AA5A7890-6C01-44F4-AA8B-D42363732C78}" presName="bullet4c" presStyleLbl="node1" presStyleIdx="2" presStyleCnt="4"/>
      <dgm:spPr>
        <a:solidFill>
          <a:srgbClr val="9856A4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de-DE"/>
        </a:p>
      </dgm:t>
    </dgm:pt>
    <dgm:pt modelId="{5162C477-9BF0-47C5-B11C-343D4C1A55D6}" type="pres">
      <dgm:prSet presAssocID="{AA5A7890-6C01-44F4-AA8B-D42363732C78}" presName="textBox4c" presStyleLbl="revTx" presStyleIdx="2" presStyleCnt="4" custScaleX="113028" custScaleY="63054" custLinFactNeighborX="-3608" custLinFactNeighborY="-126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14C5BC-B60A-49C6-9298-8543C13A42A6}" type="pres">
      <dgm:prSet presAssocID="{EB7E376E-38B2-45D3-8390-771E868F5669}" presName="bullet4d" presStyleLbl="node1" presStyleIdx="3" presStyleCnt="4" custLinFactNeighborX="70994" custLinFactNeighborY="-14320"/>
      <dgm:spPr>
        <a:solidFill>
          <a:srgbClr val="9856A4"/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de-DE"/>
        </a:p>
      </dgm:t>
    </dgm:pt>
    <dgm:pt modelId="{01C2A022-7F71-40FD-9202-26637F714F65}" type="pres">
      <dgm:prSet presAssocID="{EB7E376E-38B2-45D3-8390-771E868F5669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8E2B52-29F6-4C72-A88F-F5D3BAFBC670}" srcId="{B5CBF9AE-991F-475C-9059-87301E486E90}" destId="{6DB3516B-704C-4B33-A9BE-93444522E1A4}" srcOrd="0" destOrd="0" parTransId="{B4A0DAA1-997C-472F-9F46-F5C56F43783E}" sibTransId="{0286B109-7E46-4FEE-8E49-982838DF3AFA}"/>
    <dgm:cxn modelId="{B9F17D79-05FD-4998-903B-7A3FF3E06258}" srcId="{B5CBF9AE-991F-475C-9059-87301E486E90}" destId="{66ADFBC8-26EC-4731-8CA7-7179E12F451F}" srcOrd="1" destOrd="0" parTransId="{D3065F5D-07B2-42E6-91CF-1D6DF94BC3AC}" sibTransId="{2471FD15-4E43-498C-A1CE-9684BA5400FE}"/>
    <dgm:cxn modelId="{F0F87A3C-2EB7-4EFE-B53D-F4AC16F52C63}" type="presOf" srcId="{EB7E376E-38B2-45D3-8390-771E868F5669}" destId="{01C2A022-7F71-40FD-9202-26637F714F65}" srcOrd="0" destOrd="0" presId="urn:microsoft.com/office/officeart/2005/8/layout/arrow2"/>
    <dgm:cxn modelId="{1D238193-FFA7-4E77-BD26-94DA489C32C7}" srcId="{B5CBF9AE-991F-475C-9059-87301E486E90}" destId="{AA5A7890-6C01-44F4-AA8B-D42363732C78}" srcOrd="2" destOrd="0" parTransId="{2B4E9203-133E-4889-86A4-E956A1A34731}" sibTransId="{E0790397-F0F3-43B4-8B8C-1EA28C74A825}"/>
    <dgm:cxn modelId="{83512EBC-053F-4E7D-A46D-376998BB4E68}" type="presOf" srcId="{AA5A7890-6C01-44F4-AA8B-D42363732C78}" destId="{5162C477-9BF0-47C5-B11C-343D4C1A55D6}" srcOrd="0" destOrd="0" presId="urn:microsoft.com/office/officeart/2005/8/layout/arrow2"/>
    <dgm:cxn modelId="{EBE3CF54-10E2-46D2-A189-BA469BD887A4}" type="presOf" srcId="{66ADFBC8-26EC-4731-8CA7-7179E12F451F}" destId="{BA9FF524-D270-469E-A4EC-A5A33F59C11E}" srcOrd="0" destOrd="0" presId="urn:microsoft.com/office/officeart/2005/8/layout/arrow2"/>
    <dgm:cxn modelId="{53E7417A-BC6B-435B-914B-0835ED00EC28}" type="presOf" srcId="{6DB3516B-704C-4B33-A9BE-93444522E1A4}" destId="{6C4FCA4B-0863-4038-98D3-EE41F3EC11FE}" srcOrd="0" destOrd="0" presId="urn:microsoft.com/office/officeart/2005/8/layout/arrow2"/>
    <dgm:cxn modelId="{269A299B-BBDA-4CA1-8148-193388B0DB61}" type="presOf" srcId="{B5CBF9AE-991F-475C-9059-87301E486E90}" destId="{9348D2BA-014E-4495-97AC-D4644FEB8C73}" srcOrd="0" destOrd="0" presId="urn:microsoft.com/office/officeart/2005/8/layout/arrow2"/>
    <dgm:cxn modelId="{EDCA7C58-653C-46ED-B4F9-63E04F0A19E0}" srcId="{B5CBF9AE-991F-475C-9059-87301E486E90}" destId="{EB7E376E-38B2-45D3-8390-771E868F5669}" srcOrd="3" destOrd="0" parTransId="{4CE2D933-174E-4884-B19C-1FC6C7D7337D}" sibTransId="{7B629F57-E8B0-4DEB-94F1-171B4AB68639}"/>
    <dgm:cxn modelId="{0FE0689C-FC9F-41EE-9E9E-B2C9FE8B284C}" type="presParOf" srcId="{9348D2BA-014E-4495-97AC-D4644FEB8C73}" destId="{EFE4C21E-5AA2-4A80-93EA-137B689B833D}" srcOrd="0" destOrd="0" presId="urn:microsoft.com/office/officeart/2005/8/layout/arrow2"/>
    <dgm:cxn modelId="{D59208D2-27ED-4398-9398-FB7FEBE73659}" type="presParOf" srcId="{9348D2BA-014E-4495-97AC-D4644FEB8C73}" destId="{41BAD74E-0D47-47CC-BC1F-92573E526507}" srcOrd="1" destOrd="0" presId="urn:microsoft.com/office/officeart/2005/8/layout/arrow2"/>
    <dgm:cxn modelId="{17F1D810-DC2C-460C-AFA6-044D37C611D2}" type="presParOf" srcId="{41BAD74E-0D47-47CC-BC1F-92573E526507}" destId="{0F0E7194-8412-4ED3-A8AA-3E02F9637917}" srcOrd="0" destOrd="0" presId="urn:microsoft.com/office/officeart/2005/8/layout/arrow2"/>
    <dgm:cxn modelId="{35CD73EB-3936-4B52-B60A-8B4A39B040BC}" type="presParOf" srcId="{41BAD74E-0D47-47CC-BC1F-92573E526507}" destId="{6C4FCA4B-0863-4038-98D3-EE41F3EC11FE}" srcOrd="1" destOrd="0" presId="urn:microsoft.com/office/officeart/2005/8/layout/arrow2"/>
    <dgm:cxn modelId="{60720E5F-AF9C-45A8-B5AA-3B792B1347BE}" type="presParOf" srcId="{41BAD74E-0D47-47CC-BC1F-92573E526507}" destId="{04FD5AA8-C3E2-4004-98CF-A7BD615B5068}" srcOrd="2" destOrd="0" presId="urn:microsoft.com/office/officeart/2005/8/layout/arrow2"/>
    <dgm:cxn modelId="{8C4F30DC-5B85-405B-9A6F-9DA01DF0992F}" type="presParOf" srcId="{41BAD74E-0D47-47CC-BC1F-92573E526507}" destId="{BA9FF524-D270-469E-A4EC-A5A33F59C11E}" srcOrd="3" destOrd="0" presId="urn:microsoft.com/office/officeart/2005/8/layout/arrow2"/>
    <dgm:cxn modelId="{00BE29EE-5A31-4450-BB71-9F6AB99C6270}" type="presParOf" srcId="{41BAD74E-0D47-47CC-BC1F-92573E526507}" destId="{7E5319A8-19C7-485D-AC4A-10FEEFC1F525}" srcOrd="4" destOrd="0" presId="urn:microsoft.com/office/officeart/2005/8/layout/arrow2"/>
    <dgm:cxn modelId="{D0E46217-67DC-40EE-A89D-F29B231CCCA0}" type="presParOf" srcId="{41BAD74E-0D47-47CC-BC1F-92573E526507}" destId="{5162C477-9BF0-47C5-B11C-343D4C1A55D6}" srcOrd="5" destOrd="0" presId="urn:microsoft.com/office/officeart/2005/8/layout/arrow2"/>
    <dgm:cxn modelId="{A21F51A0-3F13-4174-9F8B-AB0EC3B5C4DD}" type="presParOf" srcId="{41BAD74E-0D47-47CC-BC1F-92573E526507}" destId="{F514C5BC-B60A-49C6-9298-8543C13A42A6}" srcOrd="6" destOrd="0" presId="urn:microsoft.com/office/officeart/2005/8/layout/arrow2"/>
    <dgm:cxn modelId="{E8DDC1A8-E0D1-4598-BD91-DAEDB5CC9BB7}" type="presParOf" srcId="{41BAD74E-0D47-47CC-BC1F-92573E526507}" destId="{01C2A022-7F71-40FD-9202-26637F714F6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4C21E-5AA2-4A80-93EA-137B689B833D}">
      <dsp:nvSpPr>
        <dsp:cNvPr id="0" name=""/>
        <dsp:cNvSpPr/>
      </dsp:nvSpPr>
      <dsp:spPr>
        <a:xfrm>
          <a:off x="276542" y="0"/>
          <a:ext cx="8232139" cy="514508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0E7194-8412-4ED3-A8AA-3E02F9637917}">
      <dsp:nvSpPr>
        <dsp:cNvPr id="0" name=""/>
        <dsp:cNvSpPr/>
      </dsp:nvSpPr>
      <dsp:spPr>
        <a:xfrm>
          <a:off x="1087408" y="3825886"/>
          <a:ext cx="189339" cy="189339"/>
        </a:xfrm>
        <a:prstGeom prst="ellipse">
          <a:avLst/>
        </a:prstGeom>
        <a:solidFill>
          <a:srgbClr val="9856A4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4FCA4B-0863-4038-98D3-EE41F3EC11FE}">
      <dsp:nvSpPr>
        <dsp:cNvPr id="0" name=""/>
        <dsp:cNvSpPr/>
      </dsp:nvSpPr>
      <dsp:spPr>
        <a:xfrm>
          <a:off x="1256601" y="3580651"/>
          <a:ext cx="1407695" cy="122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b="1" kern="1200" dirty="0" smtClean="0">
            <a:latin typeface="Arial" pitchFamily="34" charset="0"/>
            <a:cs typeface="Arial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>
              <a:latin typeface="Arial" pitchFamily="34" charset="0"/>
              <a:cs typeface="Arial" pitchFamily="34" charset="0"/>
            </a:rPr>
            <a:t>0–3 Monate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30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Baby </a:t>
          </a:r>
          <a:r>
            <a:rPr lang="de-DE" altLang="de-DE" sz="1300" kern="1200" dirty="0" err="1" smtClean="0">
              <a:latin typeface="Arial" pitchFamily="34" charset="0"/>
              <a:cs typeface="Arial" pitchFamily="34" charset="0"/>
              <a:sym typeface="Wingdings" pitchFamily="2" charset="2"/>
            </a:rPr>
            <a:t>unterschei-det</a:t>
          </a:r>
          <a:r>
            <a:rPr lang="de-DE" altLang="de-DE" sz="130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 in seinem Signalverhalten nicht zwischen verschiedenen Personen </a:t>
          </a:r>
          <a:endParaRPr lang="de-DE" sz="1300" kern="1200" dirty="0">
            <a:latin typeface="Arial" pitchFamily="34" charset="0"/>
            <a:cs typeface="Arial" pitchFamily="34" charset="0"/>
          </a:endParaRPr>
        </a:p>
      </dsp:txBody>
      <dsp:txXfrm>
        <a:off x="1256601" y="3580651"/>
        <a:ext cx="1407695" cy="1224530"/>
      </dsp:txXfrm>
    </dsp:sp>
    <dsp:sp modelId="{04FD5AA8-C3E2-4004-98CF-A7BD615B5068}">
      <dsp:nvSpPr>
        <dsp:cNvPr id="0" name=""/>
        <dsp:cNvSpPr/>
      </dsp:nvSpPr>
      <dsp:spPr>
        <a:xfrm>
          <a:off x="2425131" y="2629139"/>
          <a:ext cx="329285" cy="329285"/>
        </a:xfrm>
        <a:prstGeom prst="ellipse">
          <a:avLst/>
        </a:prstGeom>
        <a:solidFill>
          <a:srgbClr val="9856A4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FF524-D270-469E-A4EC-A5A33F59C11E}">
      <dsp:nvSpPr>
        <dsp:cNvPr id="0" name=""/>
        <dsp:cNvSpPr/>
      </dsp:nvSpPr>
      <dsp:spPr>
        <a:xfrm>
          <a:off x="2520278" y="2806573"/>
          <a:ext cx="1728749" cy="1422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82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altLang="de-DE" sz="1300" b="1" kern="1200" dirty="0" smtClean="0">
            <a:latin typeface="Arial" pitchFamily="34" charset="0"/>
            <a:cs typeface="Arial" pitchFamily="34" charset="0"/>
            <a:sym typeface="Wingdings" pitchFamily="2" charset="2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300" b="1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3</a:t>
          </a:r>
          <a:r>
            <a:rPr lang="de-DE" sz="1300" b="1" kern="1200" dirty="0" smtClean="0">
              <a:latin typeface="Arial" pitchFamily="34" charset="0"/>
              <a:cs typeface="Arial" pitchFamily="34" charset="0"/>
            </a:rPr>
            <a:t>–</a:t>
          </a:r>
          <a:r>
            <a:rPr lang="de-DE" altLang="de-DE" sz="1300" b="1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6 Monate  </a:t>
          </a:r>
          <a:r>
            <a:rPr lang="de-DE" altLang="de-DE" sz="130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Bindungsverhalten wird zunehmend selektiver ausgerichtet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30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 </a:t>
          </a:r>
          <a:r>
            <a:rPr lang="de-DE" altLang="de-DE" sz="1300" b="1" i="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„Bindung in der Entstehung“</a:t>
          </a:r>
          <a:endParaRPr lang="de-DE" sz="1300" b="1" i="0" kern="1200" dirty="0">
            <a:latin typeface="Arial" pitchFamily="34" charset="0"/>
            <a:cs typeface="Arial" pitchFamily="34" charset="0"/>
          </a:endParaRPr>
        </a:p>
      </dsp:txBody>
      <dsp:txXfrm>
        <a:off x="2520278" y="2806573"/>
        <a:ext cx="1728749" cy="1422163"/>
      </dsp:txXfrm>
    </dsp:sp>
    <dsp:sp modelId="{7E5319A8-19C7-485D-AC4A-10FEEFC1F525}">
      <dsp:nvSpPr>
        <dsp:cNvPr id="0" name=""/>
        <dsp:cNvSpPr/>
      </dsp:nvSpPr>
      <dsp:spPr>
        <a:xfrm>
          <a:off x="4133300" y="1747271"/>
          <a:ext cx="436303" cy="436303"/>
        </a:xfrm>
        <a:prstGeom prst="ellipse">
          <a:avLst/>
        </a:prstGeom>
        <a:solidFill>
          <a:srgbClr val="9856A4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62C477-9BF0-47C5-B11C-343D4C1A55D6}">
      <dsp:nvSpPr>
        <dsp:cNvPr id="0" name=""/>
        <dsp:cNvSpPr/>
      </dsp:nvSpPr>
      <dsp:spPr>
        <a:xfrm>
          <a:off x="4176467" y="2151815"/>
          <a:ext cx="1953970" cy="2004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188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b="1" kern="1200" dirty="0" smtClean="0">
            <a:latin typeface="Arial" pitchFamily="34" charset="0"/>
            <a:cs typeface="Arial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>
              <a:latin typeface="Arial" pitchFamily="34" charset="0"/>
              <a:cs typeface="Arial" pitchFamily="34" charset="0"/>
            </a:rPr>
            <a:t>ab 6–9 Monate</a:t>
          </a:r>
          <a:br>
            <a:rPr lang="de-DE" sz="1300" b="1" kern="1200" dirty="0" smtClean="0">
              <a:latin typeface="Arial" pitchFamily="34" charset="0"/>
              <a:cs typeface="Arial" pitchFamily="34" charset="0"/>
            </a:rPr>
          </a:br>
          <a:r>
            <a:rPr lang="de-DE" altLang="de-DE" sz="1300" kern="1200" dirty="0" smtClean="0">
              <a:latin typeface="Arial" pitchFamily="34" charset="0"/>
              <a:cs typeface="Arial" pitchFamily="34" charset="0"/>
            </a:rPr>
            <a:t>Kind übernimmt aktive Rolle bei der </a:t>
          </a:r>
          <a:r>
            <a:rPr lang="de-DE" altLang="de-DE" sz="1300" kern="1200" dirty="0" err="1" smtClean="0">
              <a:latin typeface="Arial" pitchFamily="34" charset="0"/>
              <a:cs typeface="Arial" pitchFamily="34" charset="0"/>
            </a:rPr>
            <a:t>Herstel-lung</a:t>
          </a:r>
          <a:r>
            <a:rPr lang="de-DE" altLang="de-DE" sz="1300" kern="1200" dirty="0" smtClean="0">
              <a:latin typeface="Arial" pitchFamily="34" charset="0"/>
              <a:cs typeface="Arial" pitchFamily="34" charset="0"/>
            </a:rPr>
            <a:t> von Nähe und nutzt Bindungsperson als „sichere Basis“ für Exploration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300" kern="1200" dirty="0" smtClean="0">
              <a:latin typeface="Arial" pitchFamily="34" charset="0"/>
              <a:cs typeface="Arial" pitchFamily="34" charset="0"/>
            </a:rPr>
            <a:t>Häufiges Merkmal: Fremdenangst</a:t>
          </a:r>
          <a:r>
            <a:rPr lang="de-DE" sz="13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i="0" kern="1200" dirty="0" smtClean="0">
              <a:latin typeface="Arial" pitchFamily="34" charset="0"/>
              <a:cs typeface="Arial" pitchFamily="34" charset="0"/>
            </a:rPr>
            <a:t>„Tatsächliche Bindung“</a:t>
          </a:r>
          <a:endParaRPr lang="de-DE" sz="1300" b="1" i="0" kern="1200" dirty="0">
            <a:latin typeface="Arial" pitchFamily="34" charset="0"/>
            <a:cs typeface="Arial" pitchFamily="34" charset="0"/>
          </a:endParaRPr>
        </a:p>
      </dsp:txBody>
      <dsp:txXfrm>
        <a:off x="4176467" y="2151815"/>
        <a:ext cx="1953970" cy="2004905"/>
      </dsp:txXfrm>
    </dsp:sp>
    <dsp:sp modelId="{F514C5BC-B60A-49C6-9298-8543C13A42A6}">
      <dsp:nvSpPr>
        <dsp:cNvPr id="0" name=""/>
        <dsp:cNvSpPr/>
      </dsp:nvSpPr>
      <dsp:spPr>
        <a:xfrm>
          <a:off x="6408710" y="1080120"/>
          <a:ext cx="584481" cy="584481"/>
        </a:xfrm>
        <a:prstGeom prst="ellipse">
          <a:avLst/>
        </a:prstGeom>
        <a:solidFill>
          <a:srgbClr val="9856A4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C2A022-7F71-40FD-9202-26637F714F65}">
      <dsp:nvSpPr>
        <dsp:cNvPr id="0" name=""/>
        <dsp:cNvSpPr/>
      </dsp:nvSpPr>
      <dsp:spPr>
        <a:xfrm>
          <a:off x="6286004" y="1456059"/>
          <a:ext cx="1728749" cy="3689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705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/>
        </a:p>
      </dsp:txBody>
      <dsp:txXfrm>
        <a:off x="6286004" y="1456059"/>
        <a:ext cx="1728749" cy="3689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2E28D-415A-4AB0-8C12-32C08A8D17F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8144" y="374080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6091" rIns="92183" bIns="4609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1100" dirty="0" smtClean="0">
                <a:solidFill>
                  <a:srgbClr val="000099"/>
                </a:solidFill>
                <a:latin typeface="Arial" charset="0"/>
              </a:rPr>
              <a:t>Papilio-U3 - Modul 4</a:t>
            </a:r>
            <a:endParaRPr lang="de-DE" altLang="de-DE" dirty="0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8144" y="710630"/>
            <a:ext cx="600075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221" tIns="44111" rIns="88221" bIns="4411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Picture 15" descr="PAP_RZ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6" y="256605"/>
            <a:ext cx="9747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04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B29D-FEB1-44B5-AC65-F0A8923BB4AB}" type="datetimeFigureOut">
              <a:rPr lang="de-DE" smtClean="0"/>
              <a:pPr/>
              <a:t>23.01.2022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4267-C670-42FD-A039-0760D7D065C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4F14-8142-4495-9327-5FF529E377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2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4F14-8142-4495-9327-5FF529E377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5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77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6463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6463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6463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6463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3AAFD37-CDDB-4F00-9BC5-AA3934ABA1A3}" type="slidenum">
              <a:rPr lang="en-US" alt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58825"/>
            <a:ext cx="4953000" cy="37147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699373"/>
            <a:ext cx="4953000" cy="44719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6463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6463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6463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6463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3AAFD37-CDDB-4F00-9BC5-AA3934ABA1A3}" type="slidenum">
              <a:rPr lang="en-US" alt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58825"/>
            <a:ext cx="4953000" cy="37147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699373"/>
            <a:ext cx="4953000" cy="44719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t>17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t>18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2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Untertitelformat durch klicken bearbeiten</a:t>
            </a:r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76526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538" y="2780928"/>
            <a:ext cx="4259262" cy="25193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5536" y="1064689"/>
            <a:ext cx="3888432" cy="1143000"/>
          </a:xfrm>
        </p:spPr>
        <p:txBody>
          <a:bodyPr/>
          <a:lstStyle>
            <a:lvl1pPr>
              <a:defRPr sz="22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395288" y="2492375"/>
            <a:ext cx="3889375" cy="3097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19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DCC7-7B30-42D3-8689-4531156A1310}" type="datetimeFigureOut">
              <a:rPr lang="de-DE" smtClean="0"/>
              <a:pPr/>
              <a:t>23.01.2022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prstClr val="black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prstClr val="black"/>
                </a:solidFill>
                <a:cs typeface="Arial" charset="0"/>
              </a:rPr>
              <a:t> gGmbH</a:t>
            </a:r>
            <a:endParaRPr lang="de-DE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99275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20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22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06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Art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276230"/>
            <a:ext cx="5861707" cy="384786"/>
          </a:xfrm>
        </p:spPr>
        <p:txBody>
          <a:bodyPr>
            <a:noAutofit/>
          </a:bodyPr>
          <a:lstStyle>
            <a:lvl1pPr marL="0" indent="0">
              <a:buNone/>
              <a:defRPr lang="de-DE" sz="22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28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Zwischenüberschrift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7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7"/>
            <a:ext cx="8229600" cy="893131"/>
          </a:xfrm>
        </p:spPr>
        <p:txBody>
          <a:bodyPr>
            <a:normAutofit/>
          </a:bodyPr>
          <a:lstStyle>
            <a:lvl1pPr algn="l">
              <a:defRPr sz="20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Überschrift, z.B. Inhalt / Agenda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8313" y="1989138"/>
            <a:ext cx="8280400" cy="4103687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65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0240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Zwischenüberschrift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100" dirty="0" smtClean="0">
                <a:solidFill>
                  <a:prstClr val="black"/>
                </a:solidFill>
                <a:cs typeface="Arial" charset="0"/>
              </a:rPr>
              <a:t>© Papilio</a:t>
            </a:r>
            <a:r>
              <a:rPr lang="de-DE" sz="1100" baseline="0" dirty="0" smtClean="0">
                <a:solidFill>
                  <a:prstClr val="black"/>
                </a:solidFill>
                <a:cs typeface="Arial" charset="0"/>
              </a:rPr>
              <a:t> gGmbH</a:t>
            </a:r>
            <a:endParaRPr lang="de-DE" sz="11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3233212" cy="1308929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1678438" y="2681625"/>
            <a:ext cx="5759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www.papilio.de/info_newsletter.php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www.facebook.com/PapilioeV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93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udibold72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 userDrawn="1"/>
        </p:nvSpPr>
        <p:spPr bwMode="auto">
          <a:xfrm>
            <a:off x="6538649" y="188640"/>
            <a:ext cx="2592288" cy="2160240"/>
          </a:xfrm>
          <a:prstGeom prst="wedgeEllipseCallout">
            <a:avLst>
              <a:gd name="adj1" fmla="val -72608"/>
              <a:gd name="adj2" fmla="val 34088"/>
            </a:avLst>
          </a:prstGeom>
          <a:solidFill>
            <a:srgbClr val="EFF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1800" b="1" dirty="0"/>
              <a:t>Vielen Dank </a:t>
            </a:r>
            <a:br>
              <a:rPr lang="de-DE" sz="1800" b="1" dirty="0"/>
            </a:br>
            <a:r>
              <a:rPr lang="de-DE" sz="1800" b="1" dirty="0"/>
              <a:t>für Ihre </a:t>
            </a:r>
            <a:br>
              <a:rPr lang="de-DE" sz="1800" b="1" dirty="0"/>
            </a:br>
            <a:r>
              <a:rPr lang="de-DE" sz="1800" b="1" dirty="0"/>
              <a:t>Aufmerksamkeit! </a:t>
            </a:r>
            <a:endParaRPr lang="de-DE" sz="1800" b="1" dirty="0" smtClean="0"/>
          </a:p>
          <a:p>
            <a:r>
              <a:rPr lang="de-DE" sz="1800" b="1" dirty="0"/>
              <a:t/>
            </a:r>
            <a:br>
              <a:rPr lang="de-DE" sz="1800" b="1" dirty="0"/>
            </a:br>
            <a:r>
              <a:rPr lang="de-DE" sz="1800" b="1" dirty="0"/>
              <a:t>Ihre Fragen?</a:t>
            </a:r>
          </a:p>
        </p:txBody>
      </p:sp>
    </p:spTree>
    <p:extLst>
      <p:ext uri="{BB962C8B-B14F-4D97-AF65-F5344CB8AC3E}">
        <p14:creationId xmlns:p14="http://schemas.microsoft.com/office/powerpoint/2010/main" val="202658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57424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4FE8-9EA3-4D45-9EF6-7B512F0BBA97}" type="datetime1">
              <a:rPr lang="de-DE" smtClean="0"/>
              <a:t>23.01.2022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1" r:id="rId2"/>
    <p:sldLayoutId id="2147483683" r:id="rId3"/>
    <p:sldLayoutId id="2147483680" r:id="rId4"/>
    <p:sldLayoutId id="2147483660" r:id="rId5"/>
    <p:sldLayoutId id="2147483678" r:id="rId6"/>
    <p:sldLayoutId id="2147483661" r:id="rId7"/>
    <p:sldLayoutId id="2147483655" r:id="rId8"/>
    <p:sldLayoutId id="2147483651" r:id="rId9"/>
    <p:sldLayoutId id="2147483677" r:id="rId10"/>
    <p:sldLayoutId id="2147483679" r:id="rId11"/>
    <p:sldLayoutId id="214748368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2822" r="1168" b="43815"/>
          <a:stretch/>
        </p:blipFill>
        <p:spPr>
          <a:xfrm>
            <a:off x="0" y="-92189"/>
            <a:ext cx="9144000" cy="330516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3140968"/>
            <a:ext cx="9144000" cy="288000"/>
          </a:xfrm>
          <a:prstGeom prst="rect">
            <a:avLst/>
          </a:prstGeom>
          <a:solidFill>
            <a:srgbClr val="FFCD1C"/>
          </a:solidFill>
        </p:spPr>
        <p:txBody>
          <a:bodyPr wrap="square" rtlCol="0" anchor="ctr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378904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solidFill>
                <a:srgbClr val="283A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altLang="de-DE" sz="2000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Papilio-U3 Fortbildung für pädagogische Fachkräfte</a:t>
            </a:r>
            <a:endParaRPr lang="de-DE" altLang="de-DE" sz="2000" b="1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2000" b="1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000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4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346633" y="5582627"/>
            <a:ext cx="8473839" cy="12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29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51520" y="332656"/>
            <a:ext cx="3456384" cy="360610"/>
          </a:xfrm>
        </p:spPr>
        <p:txBody>
          <a:bodyPr/>
          <a:lstStyle/>
          <a:p>
            <a:r>
              <a:rPr lang="de-DE" sz="2200" dirty="0" smtClean="0"/>
              <a:t>Was ist Bindung?</a:t>
            </a:r>
            <a:endParaRPr lang="de-DE" sz="2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08912" cy="49294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 smtClean="0"/>
              <a:t>Alle Kinder entwickeln in den ersten Lebensjahren emotionale Bindungen an ihre wichtigsten Bindungspersonen </a:t>
            </a:r>
            <a:br>
              <a:rPr lang="de-DE" dirty="0" smtClean="0"/>
            </a:br>
            <a:endParaRPr lang="de-DE" dirty="0" smtClean="0"/>
          </a:p>
          <a:p>
            <a:pPr>
              <a:defRPr/>
            </a:pPr>
            <a:r>
              <a:rPr lang="de-DE" sz="2000" b="1" dirty="0" smtClean="0"/>
              <a:t>Funktion von Bindungen: </a:t>
            </a:r>
            <a:r>
              <a:rPr lang="de-DE" sz="2000" dirty="0"/>
              <a:t>Schutz des Kindes vor Gefahren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>
              <a:defRPr/>
            </a:pPr>
            <a:r>
              <a:rPr lang="de-DE" dirty="0" smtClean="0"/>
              <a:t>Babies – und auch die Erwachsenen – sind von der Evolution für den Bindungsaufbau ideal „ausgestattet“</a:t>
            </a: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spcBef>
                <a:spcPct val="50000"/>
              </a:spcBef>
              <a:defRPr/>
            </a:pPr>
            <a:endParaRPr lang="de-DE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0912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245208" y="305818"/>
            <a:ext cx="5976664" cy="48612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de-DE" altLang="en-US" sz="2200" dirty="0" smtClean="0"/>
              <a:t>Wie funktioniert die Bindungsentwicklung?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539552" y="2217738"/>
            <a:ext cx="8256588" cy="1028700"/>
            <a:chOff x="389" y="1752"/>
            <a:chExt cx="5201" cy="648"/>
          </a:xfrm>
        </p:grpSpPr>
        <p:grpSp>
          <p:nvGrpSpPr>
            <p:cNvPr id="24602" name="Group 5"/>
            <p:cNvGrpSpPr>
              <a:grpSpLocks/>
            </p:cNvGrpSpPr>
            <p:nvPr/>
          </p:nvGrpSpPr>
          <p:grpSpPr bwMode="auto">
            <a:xfrm>
              <a:off x="389" y="1789"/>
              <a:ext cx="1606" cy="527"/>
              <a:chOff x="479" y="1627"/>
              <a:chExt cx="1606" cy="527"/>
            </a:xfrm>
          </p:grpSpPr>
          <p:sp>
            <p:nvSpPr>
              <p:cNvPr id="24604" name="Rectangle 6"/>
              <p:cNvSpPr>
                <a:spLocks noChangeArrowheads="1"/>
              </p:cNvSpPr>
              <p:nvPr/>
            </p:nvSpPr>
            <p:spPr bwMode="auto">
              <a:xfrm>
                <a:off x="527" y="1627"/>
                <a:ext cx="1558" cy="527"/>
              </a:xfrm>
              <a:prstGeom prst="rect">
                <a:avLst/>
              </a:prstGeom>
              <a:solidFill>
                <a:schemeClr val="accent1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05" name="Text Box 7"/>
              <p:cNvSpPr txBox="1">
                <a:spLocks noChangeArrowheads="1"/>
              </p:cNvSpPr>
              <p:nvPr/>
            </p:nvSpPr>
            <p:spPr bwMode="auto">
              <a:xfrm>
                <a:off x="479" y="1647"/>
                <a:ext cx="160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en-US" sz="2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Bindungsverhaltens-</a:t>
                </a:r>
                <a:r>
                  <a:rPr lang="de-DE" altLang="en-US" sz="20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system</a:t>
                </a:r>
                <a:endParaRPr lang="de-DE" alt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2024" name="Text Box 8"/>
            <p:cNvSpPr txBox="1">
              <a:spLocks noChangeArrowheads="1"/>
            </p:cNvSpPr>
            <p:nvPr/>
          </p:nvSpPr>
          <p:spPr bwMode="auto">
            <a:xfrm>
              <a:off x="2086" y="1752"/>
              <a:ext cx="3504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SzPct val="75000"/>
                <a:buFont typeface="Arial" panose="020B0604020202020204" pitchFamily="34" charset="0"/>
                <a:buChar char="•"/>
                <a:defRPr/>
              </a:pPr>
              <a:r>
                <a:rPr lang="de-DE" sz="1900" dirty="0">
                  <a:latin typeface="Arial" pitchFamily="34" charset="0"/>
                  <a:cs typeface="Arial" pitchFamily="34" charset="0"/>
                </a:rPr>
                <a:t>w</a:t>
              </a: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ird </a:t>
              </a:r>
              <a:r>
                <a:rPr lang="de-DE" sz="1900" dirty="0">
                  <a:latin typeface="Arial" pitchFamily="34" charset="0"/>
                  <a:cs typeface="Arial" pitchFamily="34" charset="0"/>
                </a:rPr>
                <a:t>aktiviert, wenn Kind sich verunsichert,    </a:t>
              </a: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krank</a:t>
              </a:r>
              <a:r>
                <a:rPr lang="de-DE" sz="1900" dirty="0">
                  <a:latin typeface="Arial" pitchFamily="34" charset="0"/>
                  <a:cs typeface="Arial" pitchFamily="34" charset="0"/>
                </a:rPr>
                <a:t>, ängstlich usw. fühlt</a:t>
              </a:r>
            </a:p>
            <a:p>
              <a:pPr marL="342900" indent="-342900">
                <a:spcBef>
                  <a:spcPct val="20000"/>
                </a:spcBef>
                <a:buSzPct val="75000"/>
                <a:buFont typeface="Arial" panose="020B0604020202020204" pitchFamily="34" charset="0"/>
                <a:buChar char="•"/>
                <a:defRPr/>
              </a:pP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Folge</a:t>
              </a:r>
              <a:r>
                <a:rPr lang="de-DE" sz="1900" dirty="0">
                  <a:latin typeface="Arial" pitchFamily="34" charset="0"/>
                  <a:cs typeface="Arial" pitchFamily="34" charset="0"/>
                </a:rPr>
                <a:t>: Kind sucht Nähe der </a:t>
              </a: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Bindungsperson</a:t>
              </a:r>
              <a:endParaRPr lang="de-DE" sz="19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11560" y="1820863"/>
            <a:ext cx="8208964" cy="3436937"/>
            <a:chOff x="365" y="1480"/>
            <a:chExt cx="5171" cy="2165"/>
          </a:xfrm>
        </p:grpSpPr>
        <p:grpSp>
          <p:nvGrpSpPr>
            <p:cNvPr id="24587" name="Group 17"/>
            <p:cNvGrpSpPr>
              <a:grpSpLocks/>
            </p:cNvGrpSpPr>
            <p:nvPr/>
          </p:nvGrpSpPr>
          <p:grpSpPr bwMode="auto">
            <a:xfrm>
              <a:off x="365" y="2367"/>
              <a:ext cx="5171" cy="1268"/>
              <a:chOff x="365" y="2367"/>
              <a:chExt cx="5171" cy="1268"/>
            </a:xfrm>
          </p:grpSpPr>
          <p:grpSp>
            <p:nvGrpSpPr>
              <p:cNvPr id="24590" name="Group 18"/>
              <p:cNvGrpSpPr>
                <a:grpSpLocks/>
              </p:cNvGrpSpPr>
              <p:nvPr/>
            </p:nvGrpSpPr>
            <p:grpSpPr bwMode="auto">
              <a:xfrm>
                <a:off x="365" y="2836"/>
                <a:ext cx="1623" cy="527"/>
                <a:chOff x="462" y="1623"/>
                <a:chExt cx="1623" cy="527"/>
              </a:xfrm>
            </p:grpSpPr>
            <p:sp>
              <p:nvSpPr>
                <p:cNvPr id="24595" name="Rectangle 19"/>
                <p:cNvSpPr>
                  <a:spLocks noChangeArrowheads="1"/>
                </p:cNvSpPr>
                <p:nvPr/>
              </p:nvSpPr>
              <p:spPr bwMode="auto">
                <a:xfrm>
                  <a:off x="462" y="1623"/>
                  <a:ext cx="1558" cy="52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5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79" y="1647"/>
                  <a:ext cx="1606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de-DE" altLang="en-US" sz="20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Pflege-</a:t>
                  </a:r>
                  <a:r>
                    <a:rPr lang="de-DE" altLang="en-US" sz="2000" dirty="0" err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verhaltenssystem</a:t>
                  </a:r>
                  <a:endParaRPr lang="de-DE" altLang="en-US" sz="2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2037" name="Text Box 21"/>
              <p:cNvSpPr txBox="1">
                <a:spLocks noChangeArrowheads="1"/>
              </p:cNvSpPr>
              <p:nvPr/>
            </p:nvSpPr>
            <p:spPr bwMode="auto">
              <a:xfrm>
                <a:off x="2032" y="2803"/>
                <a:ext cx="3504" cy="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lang="de-DE" sz="1900" dirty="0" smtClean="0">
                    <a:latin typeface="Arial" pitchFamily="34" charset="0"/>
                    <a:cs typeface="Arial" pitchFamily="34" charset="0"/>
                  </a:rPr>
                  <a:t>wird </a:t>
                </a:r>
                <a:r>
                  <a:rPr lang="de-DE" sz="1900" dirty="0">
                    <a:latin typeface="Arial" pitchFamily="34" charset="0"/>
                    <a:cs typeface="Arial" pitchFamily="34" charset="0"/>
                  </a:rPr>
                  <a:t>bei Bindungsverhalten des Kindes aktiviert</a:t>
                </a:r>
              </a:p>
              <a:p>
                <a:pPr marL="342900" indent="-342900">
                  <a:spcBef>
                    <a:spcPct val="20000"/>
                  </a:spcBef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lang="de-DE" sz="1900" dirty="0" smtClean="0">
                    <a:latin typeface="Arial" pitchFamily="34" charset="0"/>
                    <a:cs typeface="Arial" pitchFamily="34" charset="0"/>
                  </a:rPr>
                  <a:t>Trost </a:t>
                </a:r>
                <a:r>
                  <a:rPr lang="de-DE" sz="1900" dirty="0">
                    <a:latin typeface="Arial" pitchFamily="34" charset="0"/>
                    <a:cs typeface="Arial" pitchFamily="34" charset="0"/>
                  </a:rPr>
                  <a:t>und Zuwendung der </a:t>
                </a:r>
                <a:r>
                  <a:rPr lang="de-DE" sz="1900" dirty="0" smtClean="0">
                    <a:latin typeface="Arial" pitchFamily="34" charset="0"/>
                    <a:cs typeface="Arial" pitchFamily="34" charset="0"/>
                  </a:rPr>
                  <a:t>Bindungsperson </a:t>
                </a:r>
                <a:r>
                  <a:rPr lang="de-DE" sz="1900" dirty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de-DE" sz="1900" dirty="0">
                    <a:latin typeface="Arial" pitchFamily="34" charset="0"/>
                    <a:cs typeface="Arial" pitchFamily="34" charset="0"/>
                  </a:rPr>
                </a:br>
                <a:r>
                  <a:rPr lang="de-DE" sz="1900" dirty="0" smtClean="0">
                    <a:latin typeface="Arial" pitchFamily="34" charset="0"/>
                    <a:cs typeface="Arial" pitchFamily="34" charset="0"/>
                  </a:rPr>
                  <a:t>beendet </a:t>
                </a:r>
                <a:r>
                  <a:rPr lang="de-DE" sz="1900" dirty="0">
                    <a:latin typeface="Arial" pitchFamily="34" charset="0"/>
                    <a:cs typeface="Arial" pitchFamily="34" charset="0"/>
                  </a:rPr>
                  <a:t>Bindungsverhalten des Kindes</a:t>
                </a:r>
              </a:p>
            </p:txBody>
          </p:sp>
          <p:grpSp>
            <p:nvGrpSpPr>
              <p:cNvPr id="24592" name="Group 22"/>
              <p:cNvGrpSpPr>
                <a:grpSpLocks/>
              </p:cNvGrpSpPr>
              <p:nvPr/>
            </p:nvGrpSpPr>
            <p:grpSpPr bwMode="auto">
              <a:xfrm>
                <a:off x="836" y="2367"/>
                <a:ext cx="687" cy="415"/>
                <a:chOff x="836" y="2351"/>
                <a:chExt cx="687" cy="415"/>
              </a:xfrm>
            </p:grpSpPr>
            <p:sp>
              <p:nvSpPr>
                <p:cNvPr id="24593" name="AutoShape 23"/>
                <p:cNvSpPr>
                  <a:spLocks noChangeArrowheads="1"/>
                </p:cNvSpPr>
                <p:nvPr/>
              </p:nvSpPr>
              <p:spPr bwMode="auto">
                <a:xfrm>
                  <a:off x="836" y="2377"/>
                  <a:ext cx="178" cy="389"/>
                </a:xfrm>
                <a:prstGeom prst="curvedRightArrow">
                  <a:avLst>
                    <a:gd name="adj1" fmla="val 43708"/>
                    <a:gd name="adj2" fmla="val 87416"/>
                    <a:gd name="adj3" fmla="val 33333"/>
                  </a:avLst>
                </a:prstGeom>
                <a:solidFill>
                  <a:srgbClr val="44CA51"/>
                </a:solidFill>
                <a:ln w="9525">
                  <a:solidFill>
                    <a:srgbClr val="44CA5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594" name="AutoShape 24"/>
                <p:cNvSpPr>
                  <a:spLocks noChangeArrowheads="1"/>
                </p:cNvSpPr>
                <p:nvPr/>
              </p:nvSpPr>
              <p:spPr bwMode="auto">
                <a:xfrm rot="10800000">
                  <a:off x="1345" y="2351"/>
                  <a:ext cx="178" cy="389"/>
                </a:xfrm>
                <a:prstGeom prst="curvedRightArrow">
                  <a:avLst>
                    <a:gd name="adj1" fmla="val 43708"/>
                    <a:gd name="adj2" fmla="val 87416"/>
                    <a:gd name="adj3" fmla="val 33333"/>
                  </a:avLst>
                </a:prstGeom>
                <a:solidFill>
                  <a:srgbClr val="FD3811"/>
                </a:solidFill>
                <a:ln w="9525">
                  <a:solidFill>
                    <a:srgbClr val="FD381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4588" name="Text Box 25"/>
            <p:cNvSpPr txBox="1">
              <a:spLocks noChangeArrowheads="1"/>
            </p:cNvSpPr>
            <p:nvPr/>
          </p:nvSpPr>
          <p:spPr bwMode="auto">
            <a:xfrm>
              <a:off x="808" y="1480"/>
              <a:ext cx="7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en-US" sz="2000">
                  <a:latin typeface="Arial" pitchFamily="34" charset="0"/>
                  <a:cs typeface="Arial" pitchFamily="34" charset="0"/>
                </a:rPr>
                <a:t>Kind</a:t>
              </a:r>
            </a:p>
          </p:txBody>
        </p:sp>
        <p:sp>
          <p:nvSpPr>
            <p:cNvPr id="24589" name="Text Box 26"/>
            <p:cNvSpPr txBox="1">
              <a:spLocks noChangeArrowheads="1"/>
            </p:cNvSpPr>
            <p:nvPr/>
          </p:nvSpPr>
          <p:spPr bwMode="auto">
            <a:xfrm>
              <a:off x="456" y="3393"/>
              <a:ext cx="13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en-US" sz="2000" dirty="0" smtClean="0">
                  <a:latin typeface="Arial" pitchFamily="34" charset="0"/>
                  <a:cs typeface="Arial" pitchFamily="34" charset="0"/>
                </a:rPr>
                <a:t>Bindungsperson</a:t>
              </a:r>
              <a:endParaRPr lang="de-DE" alt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169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98315" y="317326"/>
            <a:ext cx="6048672" cy="3472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de-DE" altLang="en-US" sz="2200" dirty="0" smtClean="0"/>
              <a:t>Wie funktioniert die Bindungsentwicklung?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46138" y="1665635"/>
            <a:ext cx="8283575" cy="1028700"/>
            <a:chOff x="372" y="1752"/>
            <a:chExt cx="5218" cy="648"/>
          </a:xfrm>
        </p:grpSpPr>
        <p:grpSp>
          <p:nvGrpSpPr>
            <p:cNvPr id="24602" name="Group 5"/>
            <p:cNvGrpSpPr>
              <a:grpSpLocks/>
            </p:cNvGrpSpPr>
            <p:nvPr/>
          </p:nvGrpSpPr>
          <p:grpSpPr bwMode="auto">
            <a:xfrm>
              <a:off x="372" y="1785"/>
              <a:ext cx="1623" cy="527"/>
              <a:chOff x="462" y="1623"/>
              <a:chExt cx="1623" cy="527"/>
            </a:xfrm>
          </p:grpSpPr>
          <p:sp>
            <p:nvSpPr>
              <p:cNvPr id="24604" name="Rectangle 6"/>
              <p:cNvSpPr>
                <a:spLocks noChangeArrowheads="1"/>
              </p:cNvSpPr>
              <p:nvPr/>
            </p:nvSpPr>
            <p:spPr bwMode="auto">
              <a:xfrm>
                <a:off x="462" y="1623"/>
                <a:ext cx="1558" cy="527"/>
              </a:xfrm>
              <a:prstGeom prst="rect">
                <a:avLst/>
              </a:prstGeom>
              <a:solidFill>
                <a:schemeClr val="accent1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285750" indent="-285750" algn="ctr" eaLnBrk="1" hangingPunct="1">
                  <a:buFont typeface="Arial" panose="020B0604020202020204" pitchFamily="34" charset="0"/>
                  <a:buChar char="•"/>
                </a:pPr>
                <a:endParaRPr lang="en-US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05" name="Text Box 7"/>
              <p:cNvSpPr txBox="1">
                <a:spLocks noChangeArrowheads="1"/>
              </p:cNvSpPr>
              <p:nvPr/>
            </p:nvSpPr>
            <p:spPr bwMode="auto">
              <a:xfrm>
                <a:off x="479" y="1647"/>
                <a:ext cx="160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en-US" sz="2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Bindungsverhaltens-</a:t>
                </a:r>
                <a:r>
                  <a:rPr lang="de-DE" altLang="en-US" sz="20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system</a:t>
                </a:r>
                <a:endParaRPr lang="de-DE" alt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2024" name="Text Box 8"/>
            <p:cNvSpPr txBox="1">
              <a:spLocks noChangeArrowheads="1"/>
            </p:cNvSpPr>
            <p:nvPr/>
          </p:nvSpPr>
          <p:spPr bwMode="auto">
            <a:xfrm>
              <a:off x="2086" y="1752"/>
              <a:ext cx="3504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SzPct val="75000"/>
                <a:buFont typeface="Arial" panose="020B0604020202020204" pitchFamily="34" charset="0"/>
                <a:buChar char="•"/>
                <a:defRPr/>
              </a:pP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Wird </a:t>
              </a:r>
              <a:r>
                <a:rPr lang="de-DE" sz="1900" dirty="0">
                  <a:latin typeface="Arial" pitchFamily="34" charset="0"/>
                  <a:cs typeface="Arial" pitchFamily="34" charset="0"/>
                </a:rPr>
                <a:t>aktiviert, wenn Kind sich verunsichert,    </a:t>
              </a:r>
              <a:br>
                <a:rPr lang="de-DE" sz="1900" dirty="0">
                  <a:latin typeface="Arial" pitchFamily="34" charset="0"/>
                  <a:cs typeface="Arial" pitchFamily="34" charset="0"/>
                </a:rPr>
              </a:b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krank</a:t>
              </a:r>
              <a:r>
                <a:rPr lang="de-DE" sz="1900" dirty="0">
                  <a:latin typeface="Arial" pitchFamily="34" charset="0"/>
                  <a:cs typeface="Arial" pitchFamily="34" charset="0"/>
                </a:rPr>
                <a:t>, ängstlich usw. fühlt</a:t>
              </a:r>
            </a:p>
            <a:p>
              <a:pPr marL="342900" indent="-342900">
                <a:spcBef>
                  <a:spcPct val="20000"/>
                </a:spcBef>
                <a:buSzPct val="75000"/>
                <a:buFont typeface="Arial" panose="020B0604020202020204" pitchFamily="34" charset="0"/>
                <a:buChar char="•"/>
                <a:defRPr/>
              </a:pP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Folge</a:t>
              </a:r>
              <a:r>
                <a:rPr lang="de-DE" sz="1900" dirty="0">
                  <a:latin typeface="Arial" pitchFamily="34" charset="0"/>
                  <a:cs typeface="Arial" pitchFamily="34" charset="0"/>
                </a:rPr>
                <a:t>: Kind sucht Nähe der </a:t>
              </a: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Bindungsperson</a:t>
              </a:r>
              <a:endParaRPr lang="de-DE" sz="1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179512" y="5169386"/>
            <a:ext cx="625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000" b="1" dirty="0" smtClean="0"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  <a:t>Die Bindungsperson </a:t>
            </a:r>
            <a:r>
              <a:rPr lang="de-DE" altLang="en-US" sz="2000" b="1" dirty="0"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  <a:t>ist für das Kind die sichere </a:t>
            </a:r>
            <a:r>
              <a:rPr lang="de-DE" altLang="en-US" sz="2000" b="1" dirty="0" smtClean="0"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  <a:t>Basis, </a:t>
            </a:r>
            <a:r>
              <a:rPr lang="de-DE" altLang="en-US" sz="2000" b="1" dirty="0"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  <a:t>von der aus es explorieren kann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46138" y="2678462"/>
            <a:ext cx="8331202" cy="1987551"/>
            <a:chOff x="365" y="2353"/>
            <a:chExt cx="5248" cy="1252"/>
          </a:xfrm>
        </p:grpSpPr>
        <p:sp>
          <p:nvSpPr>
            <p:cNvPr id="342027" name="Text Box 11"/>
            <p:cNvSpPr txBox="1">
              <a:spLocks noChangeArrowheads="1"/>
            </p:cNvSpPr>
            <p:nvPr/>
          </p:nvSpPr>
          <p:spPr bwMode="auto">
            <a:xfrm>
              <a:off x="2109" y="2773"/>
              <a:ext cx="3504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SzPct val="75000"/>
                <a:buFont typeface="Arial" panose="020B0604020202020204" pitchFamily="34" charset="0"/>
                <a:buChar char="•"/>
                <a:defRPr/>
              </a:pP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Dient </a:t>
              </a:r>
              <a:r>
                <a:rPr lang="de-DE" sz="1900" dirty="0">
                  <a:latin typeface="Arial" pitchFamily="34" charset="0"/>
                  <a:cs typeface="Arial" pitchFamily="34" charset="0"/>
                </a:rPr>
                <a:t>der Informationsgewinnung aus der  </a:t>
              </a:r>
              <a:br>
                <a:rPr lang="de-DE" sz="1900" dirty="0">
                  <a:latin typeface="Arial" pitchFamily="34" charset="0"/>
                  <a:cs typeface="Arial" pitchFamily="34" charset="0"/>
                </a:rPr>
              </a:b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Umwelt</a:t>
              </a:r>
              <a:endParaRPr lang="de-DE" sz="19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spcBef>
                  <a:spcPct val="20000"/>
                </a:spcBef>
                <a:buSzPct val="75000"/>
                <a:buFont typeface="Arial" panose="020B0604020202020204" pitchFamily="34" charset="0"/>
                <a:buChar char="•"/>
                <a:defRPr/>
              </a:pP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Kind </a:t>
              </a:r>
              <a:r>
                <a:rPr lang="de-DE" sz="1900" dirty="0">
                  <a:latin typeface="Arial" pitchFamily="34" charset="0"/>
                  <a:cs typeface="Arial" pitchFamily="34" charset="0"/>
                </a:rPr>
                <a:t>erkundet Umwelt, </a:t>
              </a: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9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kommt </a:t>
              </a:r>
              <a:r>
                <a:rPr lang="de-DE" sz="1900" dirty="0">
                  <a:latin typeface="Arial" pitchFamily="34" charset="0"/>
                  <a:cs typeface="Arial" pitchFamily="34" charset="0"/>
                </a:rPr>
                <a:t>mit </a:t>
              </a:r>
              <a:r>
                <a:rPr lang="de-DE" sz="1900" dirty="0" smtClean="0">
                  <a:latin typeface="Arial" pitchFamily="34" charset="0"/>
                  <a:cs typeface="Arial" pitchFamily="34" charset="0"/>
                </a:rPr>
                <a:t>Gleichaltrigen in </a:t>
              </a:r>
              <a:r>
                <a:rPr lang="de-DE" sz="1900" dirty="0">
                  <a:latin typeface="Arial" pitchFamily="34" charset="0"/>
                  <a:cs typeface="Arial" pitchFamily="34" charset="0"/>
                </a:rPr>
                <a:t>Kontakt</a:t>
              </a:r>
            </a:p>
          </p:txBody>
        </p:sp>
        <p:sp>
          <p:nvSpPr>
            <p:cNvPr id="24598" name="AutoShape 12"/>
            <p:cNvSpPr>
              <a:spLocks noChangeArrowheads="1"/>
            </p:cNvSpPr>
            <p:nvPr/>
          </p:nvSpPr>
          <p:spPr bwMode="auto">
            <a:xfrm>
              <a:off x="1046" y="2353"/>
              <a:ext cx="243" cy="414"/>
            </a:xfrm>
            <a:prstGeom prst="upDownArrow">
              <a:avLst>
                <a:gd name="adj1" fmla="val 50000"/>
                <a:gd name="adj2" fmla="val 3407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285750" indent="-285750" algn="ctr" eaLnBrk="1" hangingPunct="1">
                <a:buFont typeface="Arial" panose="020B0604020202020204" pitchFamily="34" charset="0"/>
                <a:buChar char="•"/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599" name="Group 13"/>
            <p:cNvGrpSpPr>
              <a:grpSpLocks/>
            </p:cNvGrpSpPr>
            <p:nvPr/>
          </p:nvGrpSpPr>
          <p:grpSpPr bwMode="auto">
            <a:xfrm>
              <a:off x="365" y="2820"/>
              <a:ext cx="1623" cy="527"/>
              <a:chOff x="462" y="1623"/>
              <a:chExt cx="1623" cy="527"/>
            </a:xfrm>
          </p:grpSpPr>
          <p:sp>
            <p:nvSpPr>
              <p:cNvPr id="24600" name="Rectangle 14"/>
              <p:cNvSpPr>
                <a:spLocks noChangeArrowheads="1"/>
              </p:cNvSpPr>
              <p:nvPr/>
            </p:nvSpPr>
            <p:spPr bwMode="auto">
              <a:xfrm>
                <a:off x="462" y="1623"/>
                <a:ext cx="1558" cy="527"/>
              </a:xfrm>
              <a:prstGeom prst="rect">
                <a:avLst/>
              </a:prstGeom>
              <a:solidFill>
                <a:srgbClr val="FFC000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285750" indent="-285750" algn="ctr" eaLnBrk="1" hangingPunct="1">
                  <a:buFont typeface="Arial" panose="020B0604020202020204" pitchFamily="34" charset="0"/>
                  <a:buChar char="•"/>
                </a:pPr>
                <a:endParaRPr lang="en-US" altLang="en-US" sz="1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01" name="Text Box 15"/>
              <p:cNvSpPr txBox="1">
                <a:spLocks noChangeArrowheads="1"/>
              </p:cNvSpPr>
              <p:nvPr/>
            </p:nvSpPr>
            <p:spPr bwMode="auto">
              <a:xfrm>
                <a:off x="479" y="1647"/>
                <a:ext cx="160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en-US" sz="2000" dirty="0">
                    <a:solidFill>
                      <a:srgbClr val="024089"/>
                    </a:solidFill>
                    <a:latin typeface="Arial" pitchFamily="34" charset="0"/>
                    <a:cs typeface="Arial" pitchFamily="34" charset="0"/>
                  </a:rPr>
                  <a:t>Explorations-</a:t>
                </a:r>
                <a:r>
                  <a:rPr lang="de-DE" altLang="en-US" sz="2000" dirty="0" err="1">
                    <a:solidFill>
                      <a:srgbClr val="024089"/>
                    </a:solidFill>
                    <a:latin typeface="Arial" pitchFamily="34" charset="0"/>
                    <a:cs typeface="Arial" pitchFamily="34" charset="0"/>
                  </a:rPr>
                  <a:t>verhaltenssystem</a:t>
                </a:r>
                <a:endParaRPr lang="de-DE" altLang="en-US" sz="2000" dirty="0">
                  <a:solidFill>
                    <a:srgbClr val="02408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588" name="Text Box 25"/>
          <p:cNvSpPr txBox="1">
            <a:spLocks noChangeArrowheads="1"/>
          </p:cNvSpPr>
          <p:nvPr/>
        </p:nvSpPr>
        <p:spPr bwMode="auto">
          <a:xfrm>
            <a:off x="1346226" y="1268760"/>
            <a:ext cx="1181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000">
                <a:latin typeface="Arial" pitchFamily="34" charset="0"/>
                <a:cs typeface="Arial" pitchFamily="34" charset="0"/>
              </a:rPr>
              <a:t>Kind</a:t>
            </a:r>
          </a:p>
        </p:txBody>
      </p:sp>
      <p:sp>
        <p:nvSpPr>
          <p:cNvPr id="27" name="Ellipse 26"/>
          <p:cNvSpPr/>
          <p:nvPr/>
        </p:nvSpPr>
        <p:spPr bwMode="auto">
          <a:xfrm rot="850947">
            <a:off x="6629271" y="4839384"/>
            <a:ext cx="1728192" cy="1643307"/>
          </a:xfrm>
          <a:prstGeom prst="ellipse">
            <a:avLst/>
          </a:prstGeom>
          <a:solidFill>
            <a:srgbClr val="FFCD1C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sz="1600" b="1" dirty="0" smtClean="0"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  <a:t>Erkunden</a:t>
            </a:r>
            <a:br>
              <a:rPr lang="de-DE" sz="1600" b="1" dirty="0" smtClean="0"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b="1" dirty="0" smtClean="0"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  <a:t>der Welt </a:t>
            </a:r>
          </a:p>
          <a:p>
            <a:pPr algn="ctr">
              <a:defRPr/>
            </a:pPr>
            <a:r>
              <a:rPr lang="de-DE" sz="1600" b="1" dirty="0"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  <a:t>ist Lernen!</a:t>
            </a:r>
          </a:p>
        </p:txBody>
      </p:sp>
    </p:spTree>
    <p:extLst>
      <p:ext uri="{BB962C8B-B14F-4D97-AF65-F5344CB8AC3E}">
        <p14:creationId xmlns:p14="http://schemas.microsoft.com/office/powerpoint/2010/main" val="4254223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1520" y="332656"/>
            <a:ext cx="5112568" cy="332987"/>
          </a:xfrm>
        </p:spPr>
        <p:txBody>
          <a:bodyPr/>
          <a:lstStyle/>
          <a:p>
            <a:r>
              <a:rPr lang="de-DE" dirty="0" smtClean="0"/>
              <a:t>Wie baut sich eine Bindung auf?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spcBef>
                <a:spcPct val="0"/>
              </a:spcBef>
            </a:pPr>
            <a:r>
              <a:rPr lang="de-DE" altLang="en-US" dirty="0"/>
              <a:t>Kinder haben nicht von </a:t>
            </a:r>
            <a:r>
              <a:rPr lang="de-DE" altLang="en-US" dirty="0" smtClean="0"/>
              <a:t>Geburt </a:t>
            </a:r>
            <a:r>
              <a:rPr lang="de-DE" altLang="en-US" dirty="0"/>
              <a:t>an eine Bindung</a:t>
            </a:r>
          </a:p>
          <a:p>
            <a:pPr marL="825500" lvl="1">
              <a:spcBef>
                <a:spcPct val="0"/>
              </a:spcBef>
            </a:pPr>
            <a:endParaRPr lang="de-DE" altLang="en-US" sz="2000" dirty="0"/>
          </a:p>
          <a:p>
            <a:pPr marL="360363" indent="-360363">
              <a:spcBef>
                <a:spcPct val="0"/>
              </a:spcBef>
            </a:pPr>
            <a:r>
              <a:rPr lang="de-DE" altLang="en-US" dirty="0"/>
              <a:t>Grundannahme: Das Kind sammelt durch Interaktion mit der Bindungsperson Wissen</a:t>
            </a:r>
          </a:p>
          <a:p>
            <a:pPr marL="825500" lvl="1">
              <a:buSzPct val="65000"/>
            </a:pPr>
            <a:r>
              <a:rPr lang="de-DE" altLang="en-US" sz="2000" dirty="0"/>
              <a:t>über sich selbst</a:t>
            </a:r>
          </a:p>
          <a:p>
            <a:pPr marL="825500" lvl="1">
              <a:buSzPct val="65000"/>
            </a:pPr>
            <a:r>
              <a:rPr lang="de-DE" altLang="en-US" sz="2000" dirty="0"/>
              <a:t>über die Umwelt </a:t>
            </a:r>
          </a:p>
          <a:p>
            <a:pPr marL="825500" lvl="1">
              <a:buSzPct val="65000"/>
            </a:pPr>
            <a:r>
              <a:rPr lang="de-DE" altLang="en-US" sz="2000" dirty="0"/>
              <a:t>über die Reaktionen der Bindungsfigur</a:t>
            </a:r>
          </a:p>
          <a:p>
            <a:endParaRPr lang="en-US" sz="1800" dirty="0"/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827584" y="3789040"/>
            <a:ext cx="720080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de-DE" altLang="en-US" sz="2000" dirty="0">
                <a:latin typeface="Arial" pitchFamily="34" charset="0"/>
                <a:cs typeface="Arial" pitchFamily="34" charset="0"/>
              </a:rPr>
              <a:t>Dieses Wissen wird in „Inneren Arbeitsmodellen von </a:t>
            </a:r>
            <a:r>
              <a:rPr lang="de-DE" altLang="en-US" sz="2000" dirty="0" smtClean="0">
                <a:latin typeface="Arial" pitchFamily="34" charset="0"/>
                <a:cs typeface="Arial" pitchFamily="34" charset="0"/>
              </a:rPr>
              <a:t>Bindung“ gespeichert</a:t>
            </a:r>
            <a:endParaRPr lang="de-DE" altLang="en-US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de-DE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27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1120403" y="1052736"/>
            <a:ext cx="6911975" cy="3744912"/>
          </a:xfrm>
          <a:prstGeom prst="ellipse">
            <a:avLst/>
          </a:prstGeom>
          <a:solidFill>
            <a:srgbClr val="FF6600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Selbst &amp; Andere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4623"/>
            <a:ext cx="4972570" cy="424567"/>
          </a:xfrm>
        </p:spPr>
        <p:txBody>
          <a:bodyPr/>
          <a:lstStyle/>
          <a:p>
            <a:r>
              <a:rPr lang="en-US" sz="2200" dirty="0" smtClean="0"/>
              <a:t>“</a:t>
            </a:r>
            <a:r>
              <a:rPr lang="en-US" sz="2200" dirty="0" err="1" smtClean="0"/>
              <a:t>Ideales</a:t>
            </a:r>
            <a:r>
              <a:rPr lang="en-US" sz="2200" dirty="0" smtClean="0"/>
              <a:t>” </a:t>
            </a:r>
            <a:r>
              <a:rPr lang="en-US" sz="2200" dirty="0" err="1" smtClean="0"/>
              <a:t>inneres</a:t>
            </a:r>
            <a:r>
              <a:rPr lang="en-US" sz="2200" dirty="0" smtClean="0"/>
              <a:t> </a:t>
            </a:r>
            <a:r>
              <a:rPr lang="en-US" sz="2200" dirty="0" err="1" smtClean="0"/>
              <a:t>Arbeitsmodell</a:t>
            </a:r>
            <a:endParaRPr lang="en-US" sz="2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112590" y="1430561"/>
            <a:ext cx="2089150" cy="2016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latin typeface="Arial" pitchFamily="34" charset="0"/>
                <a:cs typeface="Arial" pitchFamily="34" charset="0"/>
              </a:rPr>
              <a:t>„Ich bin </a:t>
            </a:r>
            <a:br>
              <a:rPr lang="de-DE" altLang="en-US" sz="1800" b="1" dirty="0">
                <a:latin typeface="Arial" pitchFamily="34" charset="0"/>
                <a:cs typeface="Arial" pitchFamily="34" charset="0"/>
              </a:rPr>
            </a:br>
            <a:r>
              <a:rPr lang="de-DE" altLang="en-US" sz="1800" b="1" dirty="0">
                <a:latin typeface="Arial" pitchFamily="34" charset="0"/>
                <a:cs typeface="Arial" pitchFamily="34" charset="0"/>
              </a:rPr>
              <a:t>liebenswert.“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4778003" y="1428973"/>
            <a:ext cx="2303462" cy="20891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latin typeface="Arial" pitchFamily="34" charset="0"/>
                <a:cs typeface="Arial" pitchFamily="34" charset="0"/>
              </a:rPr>
              <a:t>„</a:t>
            </a:r>
            <a:r>
              <a:rPr lang="de-DE" altLang="en-US" sz="1800" b="1" dirty="0" smtClean="0">
                <a:latin typeface="Arial" pitchFamily="34" charset="0"/>
                <a:cs typeface="Arial" pitchFamily="34" charset="0"/>
              </a:rPr>
              <a:t>Meine </a:t>
            </a:r>
            <a:r>
              <a:rPr lang="de-DE" altLang="en-US" sz="1800" b="1" dirty="0">
                <a:latin typeface="Arial" pitchFamily="34" charset="0"/>
                <a:cs typeface="Arial" pitchFamily="34" charset="0"/>
              </a:rPr>
              <a:t>Mutter</a:t>
            </a:r>
          </a:p>
          <a:p>
            <a:pPr algn="ctr" eaLnBrk="1" hangingPunct="1"/>
            <a:r>
              <a:rPr lang="de-DE" altLang="en-US" sz="1800" b="1" dirty="0">
                <a:latin typeface="Arial" pitchFamily="34" charset="0"/>
                <a:cs typeface="Arial" pitchFamily="34" charset="0"/>
              </a:rPr>
              <a:t>ist liebevoll</a:t>
            </a:r>
          </a:p>
          <a:p>
            <a:pPr algn="ctr" eaLnBrk="1" hangingPunct="1"/>
            <a:r>
              <a:rPr lang="de-DE" altLang="en-US" sz="1800" b="1" dirty="0">
                <a:latin typeface="Arial" pitchFamily="34" charset="0"/>
                <a:cs typeface="Arial" pitchFamily="34" charset="0"/>
              </a:rPr>
              <a:t> und zuverlässig.“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07840" y="3448273"/>
            <a:ext cx="2159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en-US" sz="1800">
                <a:latin typeface="Arial" pitchFamily="34" charset="0"/>
                <a:cs typeface="Arial" pitchFamily="34" charset="0"/>
              </a:rPr>
              <a:t>„Modell des Selbst“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138365" y="3448273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en-US" sz="1800">
                <a:latin typeface="Arial" pitchFamily="34" charset="0"/>
                <a:cs typeface="Arial" pitchFamily="34" charset="0"/>
              </a:rPr>
              <a:t>„Modell der anderen“</a:t>
            </a:r>
          </a:p>
        </p:txBody>
      </p:sp>
      <p:sp>
        <p:nvSpPr>
          <p:cNvPr id="344072" name="AutoShape 8"/>
          <p:cNvSpPr>
            <a:spLocks noChangeArrowheads="1"/>
          </p:cNvSpPr>
          <p:nvPr/>
        </p:nvSpPr>
        <p:spPr bwMode="auto">
          <a:xfrm>
            <a:off x="2051720" y="4365104"/>
            <a:ext cx="2876550" cy="1466850"/>
          </a:xfrm>
          <a:prstGeom prst="cloudCallout">
            <a:avLst>
              <a:gd name="adj1" fmla="val 65894"/>
              <a:gd name="adj2" fmla="val -7619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„Wenn ich traurig bin, tröstet meine </a:t>
            </a:r>
            <a:b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Mama / mein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Papa mich.“</a:t>
            </a:r>
          </a:p>
        </p:txBody>
      </p:sp>
      <p:sp>
        <p:nvSpPr>
          <p:cNvPr id="344073" name="AutoShape 9"/>
          <p:cNvSpPr>
            <a:spLocks noChangeArrowheads="1"/>
          </p:cNvSpPr>
          <p:nvPr/>
        </p:nvSpPr>
        <p:spPr bwMode="auto">
          <a:xfrm>
            <a:off x="5224090" y="4365104"/>
            <a:ext cx="3308350" cy="1466850"/>
          </a:xfrm>
          <a:prstGeom prst="cloudCallout">
            <a:avLst>
              <a:gd name="adj1" fmla="val -7169"/>
              <a:gd name="adj2" fmla="val -7928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„Meine Mutter / mein Vater sind für mich da, wenn ich sie brauche.“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074" name="Text Box 10"/>
          <p:cNvSpPr txBox="1">
            <a:spLocks noChangeArrowheads="1"/>
          </p:cNvSpPr>
          <p:nvPr/>
        </p:nvSpPr>
        <p:spPr bwMode="auto">
          <a:xfrm>
            <a:off x="1495052" y="6013087"/>
            <a:ext cx="728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000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Unterschiedliche Erfahrungen </a:t>
            </a:r>
            <a:r>
              <a:rPr lang="de-DE" altLang="en-US" sz="2000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 unterschiedliche Modelle</a:t>
            </a:r>
          </a:p>
        </p:txBody>
      </p:sp>
    </p:spTree>
    <p:extLst>
      <p:ext uri="{BB962C8B-B14F-4D97-AF65-F5344CB8AC3E}">
        <p14:creationId xmlns:p14="http://schemas.microsoft.com/office/powerpoint/2010/main" val="19999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2" grpId="0" animBg="1"/>
      <p:bldP spid="344072" grpId="1" animBg="1"/>
      <p:bldP spid="344073" grpId="0" animBg="1"/>
      <p:bldP spid="344073" grpId="1" animBg="1"/>
      <p:bldP spid="34407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Phasen der Bindungsentwicklung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dirty="0" smtClean="0"/>
              <a:t>Nach Bowlby (1986) verläuft die Bindungsentwicklung in vier Phasen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Übergänge fließend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Beginn und Dauer der Phasen variabel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 smtClean="0"/>
          </a:p>
          <a:p>
            <a:pPr>
              <a:spcBef>
                <a:spcPts val="0"/>
              </a:spcBef>
            </a:pPr>
            <a:r>
              <a:rPr lang="de-DE" dirty="0" smtClean="0"/>
              <a:t>Bindungsentwicklung hat Parallelen zu Entwicklungsschritten in anderen Bereichen („Motoren der Bindungsentwicklung“)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kognitive Entwicklung 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Sprachentwicklung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07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Phasen der Bindungsentwicklung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812342"/>
              </p:ext>
            </p:extLst>
          </p:nvPr>
        </p:nvGraphicFramePr>
        <p:xfrm>
          <a:off x="179512" y="1124744"/>
          <a:ext cx="8785225" cy="514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9"/>
          <p:cNvSpPr/>
          <p:nvPr/>
        </p:nvSpPr>
        <p:spPr>
          <a:xfrm>
            <a:off x="6660232" y="2996952"/>
            <a:ext cx="1962472" cy="207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120000"/>
            </a:pPr>
            <a:r>
              <a:rPr lang="de-DE" sz="1300" b="1" dirty="0" smtClean="0">
                <a:latin typeface="Arial" pitchFamily="34" charset="0"/>
                <a:cs typeface="Arial" pitchFamily="34" charset="0"/>
              </a:rPr>
              <a:t>ab ca. 3 Jahren </a:t>
            </a:r>
            <a:br>
              <a:rPr lang="de-DE" sz="1300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1300" dirty="0" smtClean="0">
                <a:latin typeface="Arial" pitchFamily="34" charset="0"/>
                <a:cs typeface="Arial" pitchFamily="34" charset="0"/>
              </a:rPr>
              <a:t>Kind lernt, Perspektive der Bindungsperson zu übernehmen. Das </a:t>
            </a:r>
            <a:r>
              <a:rPr lang="de-DE" altLang="de-DE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Kind ist weniger auf die physische Nähe der Bindungsperson angewiesen; </a:t>
            </a:r>
            <a:r>
              <a:rPr lang="de-DE" altLang="de-DE" sz="1300" dirty="0" smtClean="0">
                <a:latin typeface="Arial" pitchFamily="34" charset="0"/>
                <a:cs typeface="Arial" pitchFamily="34" charset="0"/>
              </a:rPr>
              <a:t>Menge und Intensität an Bindungsverhaltens-weisen nehmen ab. </a:t>
            </a:r>
            <a:endParaRPr lang="de-DE" altLang="de-DE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07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E4C21E-5AA2-4A80-93EA-137B689B8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0E7194-8412-4ED3-A8AA-3E02F9637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FCA4B-0863-4038-98D3-EE41F3EC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FD5AA8-C3E2-4004-98CF-A7BD615B5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9FF524-D270-469E-A4EC-A5A33F59C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5319A8-19C7-485D-AC4A-10FEEFC1F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62C477-9BF0-47C5-B11C-343D4C1A5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14C5BC-B60A-49C6-9298-8543C13A4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C2A022-7F71-40FD-9202-26637F714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05200" y="2924944"/>
            <a:ext cx="5638800" cy="720725"/>
          </a:xfrm>
        </p:spPr>
        <p:txBody>
          <a:bodyPr>
            <a:noAutofit/>
          </a:bodyPr>
          <a:lstStyle/>
          <a:p>
            <a:r>
              <a:rPr lang="de-DE" sz="2000" dirty="0"/>
              <a:t>Unterschiede zwischen Kindern im Bindungsverhalten</a:t>
            </a:r>
            <a:endParaRPr lang="de-DE" sz="2000" dirty="0">
              <a:solidFill>
                <a:srgbClr val="02408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461A-818E-46FC-9A27-67D9B02F2919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339752" y="4597097"/>
            <a:ext cx="14006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/>
                </a:solidFill>
              </a:rPr>
              <a:t>www.pexels.com (lizenzfrei)</a:t>
            </a:r>
            <a:endParaRPr lang="de-DE" sz="700" dirty="0">
              <a:solidFill>
                <a:schemeClr val="bg1"/>
              </a:solidFill>
            </a:endParaRPr>
          </a:p>
        </p:txBody>
      </p:sp>
      <p:pic>
        <p:nvPicPr>
          <p:cNvPr id="2050" name="Picture 2" descr="O:\Bilder\2_U3\2_wichtige_allgemeine_Bilder\181210_Kita_St_Elisabeth_Gersthofen\alle_kleinere Auflösung\181210_Papilio_U3_UHD_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20888"/>
            <a:ext cx="3492000" cy="23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11200" dirty="0" smtClean="0"/>
              <a:t>Praktische Übung: </a:t>
            </a:r>
          </a:p>
          <a:p>
            <a:r>
              <a:rPr lang="de-DE" sz="8000" dirty="0" smtClean="0"/>
              <a:t>Kreis der Sicherheit</a:t>
            </a:r>
            <a:endParaRPr lang="de-DE" sz="8000" dirty="0">
              <a:solidFill>
                <a:srgbClr val="02408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461A-818E-46FC-9A27-67D9B02F2919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186588" y="4525089"/>
            <a:ext cx="19533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/>
                </a:solidFill>
              </a:rPr>
              <a:t>www.pexels.com (lizenzfrei)</a:t>
            </a:r>
            <a:endParaRPr lang="de-D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51520" y="311687"/>
            <a:ext cx="3456384" cy="360610"/>
          </a:xfrm>
        </p:spPr>
        <p:txBody>
          <a:bodyPr/>
          <a:lstStyle/>
          <a:p>
            <a:r>
              <a:rPr lang="de-DE" dirty="0" smtClean="0"/>
              <a:t>Kreis der Sicherheit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1560" y="1543520"/>
            <a:ext cx="3416531" cy="2431473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 t="22951" r="10588" b="17239"/>
          <a:stretch/>
        </p:blipFill>
        <p:spPr>
          <a:xfrm>
            <a:off x="4520883" y="4005064"/>
            <a:ext cx="3651517" cy="2155104"/>
          </a:xfrm>
          <a:prstGeom prst="rect">
            <a:avLst/>
          </a:prstGeom>
        </p:spPr>
      </p:pic>
      <p:sp>
        <p:nvSpPr>
          <p:cNvPr id="11" name="Ovale Legende 10"/>
          <p:cNvSpPr/>
          <p:nvPr/>
        </p:nvSpPr>
        <p:spPr>
          <a:xfrm>
            <a:off x="4139952" y="1196752"/>
            <a:ext cx="3384376" cy="1800200"/>
          </a:xfrm>
          <a:prstGeom prst="wedgeEllipseCallout">
            <a:avLst>
              <a:gd name="adj1" fmla="val -55142"/>
              <a:gd name="adj2" fmla="val 375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Ich brauche dich, um meine Umwelt zu erkunden (Exploration) und meine Erfahrungen zu machen (sichere Basis)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e Legende 11"/>
          <p:cNvSpPr/>
          <p:nvPr/>
        </p:nvSpPr>
        <p:spPr>
          <a:xfrm>
            <a:off x="1691680" y="4509120"/>
            <a:ext cx="2880320" cy="1512168"/>
          </a:xfrm>
          <a:prstGeom prst="wedgeEllipseCallout">
            <a:avLst>
              <a:gd name="adj1" fmla="val 66890"/>
              <a:gd name="adj2" fmla="val 227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dass du auf mich aufpasst, mir hilfst und dich mit mir freust …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41712" y="2894503"/>
            <a:ext cx="5638800" cy="720725"/>
          </a:xfrm>
        </p:spPr>
        <p:txBody>
          <a:bodyPr>
            <a:normAutofit/>
          </a:bodyPr>
          <a:lstStyle/>
          <a:p>
            <a:r>
              <a:rPr lang="de-DE" sz="2000" dirty="0"/>
              <a:t>Bindungsverhalten &amp;</a:t>
            </a:r>
            <a:br>
              <a:rPr lang="de-DE" sz="2000" dirty="0"/>
            </a:br>
            <a:r>
              <a:rPr lang="de-DE" sz="2000" dirty="0"/>
              <a:t>Bindungsunterschiede bei Kindern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2</a:t>
            </a:fld>
            <a:endParaRPr lang="de-DE" sz="1200" dirty="0"/>
          </a:p>
        </p:txBody>
      </p:sp>
      <p:pic>
        <p:nvPicPr>
          <p:cNvPr id="6" name="Grafik 5" descr="pexels-photo-23616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45228"/>
            <a:ext cx="3509999" cy="234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58596" y="4525089"/>
            <a:ext cx="19533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/>
                </a:solidFill>
              </a:rPr>
              <a:t>www.pexels.com (lizenzfrei)</a:t>
            </a:r>
            <a:endParaRPr lang="de-D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Kreis der Sicherheit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29737" y="1213551"/>
            <a:ext cx="3649287" cy="2431473"/>
          </a:xfrm>
          <a:prstGeom prst="rect">
            <a:avLst/>
          </a:prstGeom>
        </p:spPr>
      </p:pic>
      <p:sp>
        <p:nvSpPr>
          <p:cNvPr id="7" name="Ovale Legende 6"/>
          <p:cNvSpPr/>
          <p:nvPr/>
        </p:nvSpPr>
        <p:spPr>
          <a:xfrm>
            <a:off x="5292080" y="1772816"/>
            <a:ext cx="3096344" cy="1872208"/>
          </a:xfrm>
          <a:prstGeom prst="wedgeEllipseCallout">
            <a:avLst>
              <a:gd name="adj1" fmla="val -62674"/>
              <a:gd name="adj2" fmla="val -20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nd mich willkommen heißt, mich beschützt und tröstest. Du hilfst mir meine Gefühle zu regulieren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(sicherer Hafen).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Bindungsmuster: Einführung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5450">
              <a:spcBef>
                <a:spcPct val="0"/>
              </a:spcBef>
            </a:pPr>
            <a:r>
              <a:rPr lang="de-DE" altLang="en-US" dirty="0"/>
              <a:t>E</a:t>
            </a:r>
            <a:r>
              <a:rPr lang="de-DE" altLang="en-US" dirty="0" smtClean="0"/>
              <a:t>ntscheidend </a:t>
            </a:r>
            <a:r>
              <a:rPr lang="de-DE" altLang="en-US" dirty="0"/>
              <a:t>für die Bindungsentwicklung sind die Erfahrungen, die ein Kind mit seinen </a:t>
            </a:r>
            <a:r>
              <a:rPr lang="de-DE" altLang="en-US" dirty="0" smtClean="0"/>
              <a:t>Bindungspersonen </a:t>
            </a:r>
            <a:r>
              <a:rPr lang="de-DE" altLang="en-US" dirty="0"/>
              <a:t>macht </a:t>
            </a:r>
            <a:endParaRPr lang="de-DE" altLang="en-US" dirty="0" smtClean="0"/>
          </a:p>
          <a:p>
            <a:pPr marL="425450">
              <a:spcBef>
                <a:spcPct val="0"/>
              </a:spcBef>
            </a:pPr>
            <a:endParaRPr lang="de-DE" altLang="en-US" dirty="0"/>
          </a:p>
          <a:p>
            <a:pPr marL="425450">
              <a:spcBef>
                <a:spcPct val="0"/>
              </a:spcBef>
            </a:pPr>
            <a:r>
              <a:rPr lang="de-DE" altLang="en-US" dirty="0" smtClean="0"/>
              <a:t>Bindungsqualität unterscheidet sich deshalb von Bindungsperson </a:t>
            </a:r>
            <a:r>
              <a:rPr lang="de-DE" altLang="en-US" dirty="0"/>
              <a:t>zu Bindungsperson</a:t>
            </a:r>
            <a:endParaRPr lang="de-DE" altLang="en-US" dirty="0" smtClean="0"/>
          </a:p>
          <a:p>
            <a:pPr marL="425450">
              <a:spcBef>
                <a:spcPct val="0"/>
              </a:spcBef>
            </a:pPr>
            <a:endParaRPr lang="de-DE" altLang="en-US" dirty="0"/>
          </a:p>
          <a:p>
            <a:pPr marL="425450">
              <a:spcBef>
                <a:spcPct val="0"/>
              </a:spcBef>
              <a:spcAft>
                <a:spcPts val="600"/>
              </a:spcAft>
            </a:pPr>
            <a:r>
              <a:rPr lang="de-DE" altLang="en-US" dirty="0" smtClean="0"/>
              <a:t>Bindungsmuster werden immer dann sichtbar, wenn das Bindungsverhalten aktiviert ist, z.B. bei</a:t>
            </a:r>
          </a:p>
          <a:p>
            <a:pPr marL="825500" lvl="1">
              <a:spcBef>
                <a:spcPct val="0"/>
              </a:spcBef>
            </a:pPr>
            <a:r>
              <a:rPr lang="de-DE" altLang="en-US" sz="2000" dirty="0" smtClean="0"/>
              <a:t>Angst, Kummer, Schmerz, …</a:t>
            </a:r>
          </a:p>
          <a:p>
            <a:pPr marL="825500" lvl="1">
              <a:spcBef>
                <a:spcPct val="0"/>
              </a:spcBef>
            </a:pPr>
            <a:r>
              <a:rPr lang="de-DE" altLang="en-US" sz="2000" dirty="0" smtClean="0"/>
              <a:t>einer räumlichen Trennung von der Bindungsperson </a:t>
            </a:r>
            <a:br>
              <a:rPr lang="de-DE" altLang="en-US" sz="2000" dirty="0" smtClean="0"/>
            </a:br>
            <a:r>
              <a:rPr lang="de-DE" altLang="en-US" sz="2000" dirty="0" smtClean="0"/>
              <a:t>(insbesondere in den ersten beiden Lebensjahren) </a:t>
            </a:r>
          </a:p>
          <a:p>
            <a:pPr marL="825500" lvl="1">
              <a:spcBef>
                <a:spcPct val="0"/>
              </a:spcBef>
            </a:pPr>
            <a:endParaRPr lang="de-DE" altLang="en-US" sz="2000" dirty="0" smtClean="0"/>
          </a:p>
          <a:p>
            <a:pPr marL="825500" lvl="1">
              <a:spcBef>
                <a:spcPct val="0"/>
              </a:spcBef>
              <a:buNone/>
            </a:pPr>
            <a:r>
              <a:rPr lang="de-DE" altLang="en-US" sz="2000" b="1" dirty="0" smtClean="0">
                <a:solidFill>
                  <a:srgbClr val="024089"/>
                </a:solidFill>
              </a:rPr>
              <a:t>Klassische Situation für die Beobachtung: „Fremde Situation“</a:t>
            </a:r>
            <a:endParaRPr lang="de-DE" altLang="en-US" sz="2000" b="1" dirty="0">
              <a:solidFill>
                <a:srgbClr val="0240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1520" y="26359"/>
            <a:ext cx="3456384" cy="360610"/>
          </a:xfrm>
        </p:spPr>
        <p:txBody>
          <a:bodyPr/>
          <a:lstStyle/>
          <a:p>
            <a:r>
              <a:rPr lang="de-DE" sz="2800" dirty="0" smtClean="0"/>
              <a:t>Bindungsmuster</a:t>
            </a:r>
            <a:endParaRPr lang="de-DE" sz="28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403" y="542673"/>
            <a:ext cx="3456384" cy="36061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DE" sz="1900" dirty="0" smtClean="0">
                <a:solidFill>
                  <a:srgbClr val="024089"/>
                </a:solidFill>
              </a:rPr>
              <a:t>Sichere Bindung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Woran erkennt man eine sichere Bindung?</a:t>
            </a:r>
            <a:endParaRPr lang="de-DE" dirty="0"/>
          </a:p>
          <a:p>
            <a:pPr>
              <a:buNone/>
            </a:pPr>
            <a:endParaRPr lang="de-DE" sz="1200" dirty="0"/>
          </a:p>
          <a:p>
            <a:r>
              <a:rPr lang="de-DE" dirty="0" smtClean="0"/>
              <a:t>Das Kind drückt seine Gefühle, v.a. auch negative, </a:t>
            </a:r>
            <a:r>
              <a:rPr lang="de-DE" dirty="0"/>
              <a:t>gegenüber der </a:t>
            </a:r>
            <a:r>
              <a:rPr lang="de-DE" dirty="0" smtClean="0"/>
              <a:t>Bindungsperson, offen aus.</a:t>
            </a:r>
            <a:endParaRPr lang="de-DE" dirty="0"/>
          </a:p>
          <a:p>
            <a:r>
              <a:rPr lang="de-DE" dirty="0" smtClean="0"/>
              <a:t>Das Kind sucht bei Belastung (Kummer, Angst, Schmerz) die Nähe zur und Zuwendung der Bindungsperson.</a:t>
            </a:r>
            <a:endParaRPr lang="de-DE" dirty="0"/>
          </a:p>
          <a:p>
            <a:r>
              <a:rPr lang="de-DE" dirty="0" smtClean="0"/>
              <a:t>Die Nähe der Bindungsperson führt zur Deaktivierung des Bindungsverhaltenssystems.</a:t>
            </a:r>
          </a:p>
          <a:p>
            <a:r>
              <a:rPr lang="de-DE" dirty="0" smtClean="0"/>
              <a:t>Die </a:t>
            </a:r>
            <a:r>
              <a:rPr lang="de-DE" dirty="0"/>
              <a:t>Bindungsperson ist </a:t>
            </a:r>
            <a:r>
              <a:rPr lang="de-DE" dirty="0" smtClean="0"/>
              <a:t>die „sichere </a:t>
            </a:r>
            <a:r>
              <a:rPr lang="de-DE" dirty="0"/>
              <a:t>Basis“ für </a:t>
            </a:r>
            <a:r>
              <a:rPr lang="de-DE" dirty="0" smtClean="0"/>
              <a:t>Erkundungen.</a:t>
            </a:r>
          </a:p>
          <a:p>
            <a:r>
              <a:rPr lang="de-DE" dirty="0"/>
              <a:t>Ausgewogene Balance zwischen Bindungsverhalten und </a:t>
            </a:r>
            <a:r>
              <a:rPr lang="de-DE" dirty="0" smtClean="0"/>
              <a:t>Neugier.</a:t>
            </a:r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55887" y="4735090"/>
            <a:ext cx="3832225" cy="1828800"/>
            <a:chOff x="1416" y="3120"/>
            <a:chExt cx="2414" cy="1152"/>
          </a:xfrm>
        </p:grpSpPr>
        <p:sp>
          <p:nvSpPr>
            <p:cNvPr id="457733" name="AutoShape 5"/>
            <p:cNvSpPr>
              <a:spLocks noChangeArrowheads="1"/>
            </p:cNvSpPr>
            <p:nvPr/>
          </p:nvSpPr>
          <p:spPr bwMode="auto">
            <a:xfrm>
              <a:off x="2512" y="3888"/>
              <a:ext cx="240" cy="384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57734" name="Rectangle 6"/>
            <p:cNvSpPr>
              <a:spLocks noChangeArrowheads="1"/>
            </p:cNvSpPr>
            <p:nvPr/>
          </p:nvSpPr>
          <p:spPr bwMode="auto">
            <a:xfrm>
              <a:off x="1464" y="3856"/>
              <a:ext cx="2328" cy="64"/>
            </a:xfrm>
            <a:prstGeom prst="rect">
              <a:avLst/>
            </a:prstGeom>
            <a:ln>
              <a:headEnd/>
              <a:tailEnd/>
            </a:ln>
            <a:scene3d>
              <a:camera prst="perspective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57735" name="Oval 7"/>
            <p:cNvSpPr>
              <a:spLocks noChangeArrowheads="1"/>
            </p:cNvSpPr>
            <p:nvPr/>
          </p:nvSpPr>
          <p:spPr bwMode="auto">
            <a:xfrm>
              <a:off x="1416" y="3120"/>
              <a:ext cx="703" cy="703"/>
            </a:xfrm>
            <a:prstGeom prst="ellipse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457736" name="Oval 8"/>
            <p:cNvSpPr>
              <a:spLocks noChangeArrowheads="1"/>
            </p:cNvSpPr>
            <p:nvPr/>
          </p:nvSpPr>
          <p:spPr bwMode="auto">
            <a:xfrm>
              <a:off x="3026" y="3136"/>
              <a:ext cx="703" cy="704"/>
            </a:xfrm>
            <a:prstGeom prst="ellipse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440" y="3336"/>
              <a:ext cx="6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Bindungs-verhalten</a:t>
              </a: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2958" y="3352"/>
              <a:ext cx="8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Explorations-verhalten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345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5892" y="521919"/>
            <a:ext cx="4194100" cy="437731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DE" sz="1900" dirty="0" smtClean="0"/>
              <a:t>Unsicher-vermeidende Bindung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Woran erkennt man eine unsicher-vermeidende Bindung?</a:t>
            </a:r>
            <a:endParaRPr lang="de-DE" b="1" dirty="0"/>
          </a:p>
          <a:p>
            <a:pPr>
              <a:buNone/>
            </a:pPr>
            <a:endParaRPr lang="de-DE" sz="1200" dirty="0"/>
          </a:p>
          <a:p>
            <a:r>
              <a:rPr lang="de-DE" dirty="0" smtClean="0"/>
              <a:t>Das Kind verbirgt oder unterdrückt negative Gefühle gegenüber </a:t>
            </a:r>
            <a:r>
              <a:rPr lang="de-DE" dirty="0"/>
              <a:t>der </a:t>
            </a:r>
            <a:r>
              <a:rPr lang="de-DE" dirty="0" smtClean="0"/>
              <a:t>Bindungsperson.</a:t>
            </a:r>
            <a:endParaRPr lang="de-DE" dirty="0"/>
          </a:p>
          <a:p>
            <a:r>
              <a:rPr lang="de-DE" dirty="0" smtClean="0"/>
              <a:t>In </a:t>
            </a:r>
            <a:r>
              <a:rPr lang="de-DE" dirty="0"/>
              <a:t>emotional belastenden </a:t>
            </a:r>
            <a:r>
              <a:rPr lang="de-DE" dirty="0" smtClean="0"/>
              <a:t>Situationen vermeidet das Kind die Nähe der Bindungsperson </a:t>
            </a:r>
            <a:r>
              <a:rPr lang="de-DE" dirty="0"/>
              <a:t>aus Furcht vor </a:t>
            </a:r>
            <a:r>
              <a:rPr lang="de-DE" dirty="0" smtClean="0"/>
              <a:t>Zurückweisung.</a:t>
            </a:r>
          </a:p>
          <a:p>
            <a:r>
              <a:rPr lang="de-DE" dirty="0"/>
              <a:t>Das Explorationsverhaltenssystem überwiegt auf Kosten des </a:t>
            </a:r>
            <a:r>
              <a:rPr lang="de-DE" dirty="0" smtClean="0"/>
              <a:t>Bindungsverhaltenssystems.</a:t>
            </a:r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55776" y="4077072"/>
            <a:ext cx="3949700" cy="1943100"/>
            <a:chOff x="1464" y="3048"/>
            <a:chExt cx="2488" cy="1224"/>
          </a:xfrm>
        </p:grpSpPr>
        <p:sp>
          <p:nvSpPr>
            <p:cNvPr id="458757" name="AutoShape 5"/>
            <p:cNvSpPr>
              <a:spLocks noChangeArrowheads="1"/>
            </p:cNvSpPr>
            <p:nvPr/>
          </p:nvSpPr>
          <p:spPr bwMode="auto">
            <a:xfrm>
              <a:off x="2512" y="3888"/>
              <a:ext cx="240" cy="384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758" name="Rectangle 6"/>
            <p:cNvSpPr>
              <a:spLocks noChangeArrowheads="1"/>
            </p:cNvSpPr>
            <p:nvPr/>
          </p:nvSpPr>
          <p:spPr bwMode="auto">
            <a:xfrm rot="740345">
              <a:off x="1464" y="3856"/>
              <a:ext cx="2328" cy="64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759" name="Oval 7"/>
            <p:cNvSpPr>
              <a:spLocks noChangeArrowheads="1"/>
            </p:cNvSpPr>
            <p:nvPr/>
          </p:nvSpPr>
          <p:spPr bwMode="auto">
            <a:xfrm>
              <a:off x="1544" y="3048"/>
              <a:ext cx="680" cy="632"/>
            </a:xfrm>
            <a:prstGeom prst="ellipse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760" name="Oval 8"/>
            <p:cNvSpPr>
              <a:spLocks noChangeArrowheads="1"/>
            </p:cNvSpPr>
            <p:nvPr/>
          </p:nvSpPr>
          <p:spPr bwMode="auto">
            <a:xfrm>
              <a:off x="3000" y="3120"/>
              <a:ext cx="952" cy="896"/>
            </a:xfrm>
            <a:prstGeom prst="ellipse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560" y="3200"/>
              <a:ext cx="6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Bindungs-verhalten</a:t>
              </a:r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3032" y="3424"/>
              <a:ext cx="8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Explorations-verhalten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05892" y="75088"/>
            <a:ext cx="6995120" cy="40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A8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Bindungsmuster</a:t>
            </a:r>
          </a:p>
        </p:txBody>
      </p:sp>
    </p:spTree>
    <p:extLst>
      <p:ext uri="{BB962C8B-B14F-4D97-AF65-F5344CB8AC3E}">
        <p14:creationId xmlns:p14="http://schemas.microsoft.com/office/powerpoint/2010/main" val="2341621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93766" y="85846"/>
            <a:ext cx="3456384" cy="360610"/>
          </a:xfrm>
        </p:spPr>
        <p:txBody>
          <a:bodyPr/>
          <a:lstStyle/>
          <a:p>
            <a:r>
              <a:rPr lang="de-DE" sz="2800" dirty="0" smtClean="0"/>
              <a:t>Bindungsmuster</a:t>
            </a:r>
            <a:endParaRPr lang="de-DE" sz="28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93766" y="519934"/>
            <a:ext cx="4248472" cy="426811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DE" sz="1900" dirty="0" smtClean="0"/>
              <a:t>Unsicher-ambivalente Bindung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Woran erkennt man eine unsicher-ambivalente Bindung?</a:t>
            </a:r>
            <a:endParaRPr lang="de-DE" dirty="0"/>
          </a:p>
          <a:p>
            <a:pPr>
              <a:buNone/>
            </a:pPr>
            <a:endParaRPr lang="de-DE" sz="1200" dirty="0"/>
          </a:p>
          <a:p>
            <a:r>
              <a:rPr lang="de-DE" dirty="0" smtClean="0"/>
              <a:t>Das Kind zeigt starke </a:t>
            </a:r>
            <a:r>
              <a:rPr lang="de-DE" dirty="0"/>
              <a:t>emotionale </a:t>
            </a:r>
            <a:r>
              <a:rPr lang="de-DE" dirty="0" smtClean="0"/>
              <a:t>Reaktionen </a:t>
            </a:r>
            <a:r>
              <a:rPr lang="de-DE" dirty="0"/>
              <a:t>auf belastende </a:t>
            </a:r>
            <a:r>
              <a:rPr lang="de-DE" dirty="0" smtClean="0"/>
              <a:t>Situationen.</a:t>
            </a:r>
            <a:endParaRPr lang="de-DE" dirty="0"/>
          </a:p>
          <a:p>
            <a:r>
              <a:rPr lang="de-DE" dirty="0" smtClean="0"/>
              <a:t>Das Kind kann nur schwer durch die Bindungsperson beruhigt werden.</a:t>
            </a:r>
            <a:endParaRPr lang="de-DE" dirty="0"/>
          </a:p>
          <a:p>
            <a:r>
              <a:rPr lang="de-DE" dirty="0" smtClean="0"/>
              <a:t>Das Kind kann die Bindungsperson nicht </a:t>
            </a:r>
            <a:r>
              <a:rPr lang="de-DE" dirty="0"/>
              <a:t>als „sichere Basis“ </a:t>
            </a:r>
            <a:r>
              <a:rPr lang="de-DE" dirty="0" smtClean="0"/>
              <a:t>für die Erkundung nutzen.</a:t>
            </a:r>
          </a:p>
          <a:p>
            <a:r>
              <a:rPr lang="de-DE" dirty="0"/>
              <a:t>Das Bindungsverhaltenssystem überwiegt auf Kosten des </a:t>
            </a:r>
            <a:r>
              <a:rPr lang="de-DE" dirty="0" smtClean="0"/>
              <a:t>Explorationsverhaltenssystems.</a:t>
            </a:r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67744" y="4149080"/>
            <a:ext cx="4216400" cy="1943100"/>
            <a:chOff x="1248" y="3048"/>
            <a:chExt cx="2656" cy="1224"/>
          </a:xfrm>
        </p:grpSpPr>
        <p:sp>
          <p:nvSpPr>
            <p:cNvPr id="459781" name="AutoShape 5"/>
            <p:cNvSpPr>
              <a:spLocks noChangeArrowheads="1"/>
            </p:cNvSpPr>
            <p:nvPr/>
          </p:nvSpPr>
          <p:spPr bwMode="auto">
            <a:xfrm>
              <a:off x="2512" y="3888"/>
              <a:ext cx="240" cy="384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782" name="Rectangle 6"/>
            <p:cNvSpPr>
              <a:spLocks noChangeArrowheads="1"/>
            </p:cNvSpPr>
            <p:nvPr/>
          </p:nvSpPr>
          <p:spPr bwMode="auto">
            <a:xfrm rot="-842174">
              <a:off x="1464" y="3856"/>
              <a:ext cx="2328" cy="64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783" name="Oval 7"/>
            <p:cNvSpPr>
              <a:spLocks noChangeArrowheads="1"/>
            </p:cNvSpPr>
            <p:nvPr/>
          </p:nvSpPr>
          <p:spPr bwMode="auto">
            <a:xfrm>
              <a:off x="1248" y="3120"/>
              <a:ext cx="984" cy="928"/>
            </a:xfrm>
            <a:prstGeom prst="ellipse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784" name="Oval 8"/>
            <p:cNvSpPr>
              <a:spLocks noChangeArrowheads="1"/>
            </p:cNvSpPr>
            <p:nvPr/>
          </p:nvSpPr>
          <p:spPr bwMode="auto">
            <a:xfrm>
              <a:off x="3160" y="3048"/>
              <a:ext cx="600" cy="57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416" y="3424"/>
              <a:ext cx="6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Bindungs-verhalten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3032" y="3072"/>
              <a:ext cx="87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Explo</a:t>
              </a: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b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rations-verhalten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986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13203" y="1916832"/>
            <a:ext cx="6631440" cy="2215991"/>
          </a:xfrm>
          <a:prstGeom prst="rect">
            <a:avLst/>
          </a:prstGeom>
          <a:solidFill>
            <a:srgbClr val="FFCD1C"/>
          </a:solidFill>
          <a:ln w="9525">
            <a:noFill/>
            <a:miter lim="800000"/>
            <a:headEnd/>
            <a:tailEnd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Beispiele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Angst vor der Bindungsperson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Widersprüchliches Verhalten 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(z.B. Annäherung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mit abgewendetem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Kopf,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zur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Bindungsperson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hingehen und dann plötzliches Abwenden)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Bei älteren Kindern: Rollenumkehr mit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übermäßig fürsorglichem oder bestrafendem Verhalten 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Exkurs: Bindungsorganisation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Was ist Desorganisation</a:t>
            </a:r>
            <a:r>
              <a:rPr lang="de-DE" b="1" dirty="0" smtClean="0"/>
              <a:t>?</a:t>
            </a:r>
          </a:p>
        </p:txBody>
      </p:sp>
      <p:sp>
        <p:nvSpPr>
          <p:cNvPr id="7" name="Rechteck 6"/>
          <p:cNvSpPr/>
          <p:nvPr/>
        </p:nvSpPr>
        <p:spPr>
          <a:xfrm>
            <a:off x="575556" y="4437112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Erklärung: </a:t>
            </a:r>
          </a:p>
          <a:p>
            <a:pPr marL="225425" indent="-225425">
              <a:buFontTx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Desorganisation zeigt, dass Kindern (Anpassungs-) Strategien in belastenden Situation fehlen</a:t>
            </a:r>
          </a:p>
          <a:p>
            <a:pPr marL="225425" indent="-225425">
              <a:buFontTx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Zusammenbruch kindlicher Bewältigungsstrategien in emotional belastenden Situationen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14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520" y="3717032"/>
            <a:ext cx="77746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1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81" y="980728"/>
            <a:ext cx="3816424" cy="25455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42210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freue mich,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Ihnen zu </a:t>
            </a:r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hören / zu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491090" y="5548039"/>
            <a:ext cx="8329382" cy="1193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8" y="980728"/>
            <a:ext cx="3744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Ihr/e  Ansprechpartner*in</a:t>
            </a:r>
            <a:r>
              <a:rPr lang="de-DE" sz="16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(Name und Kontakt Trainer*in)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971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rgbClr val="024089"/>
                </a:solidFill>
              </a:rPr>
              <a:t>Erziehungsmythen</a:t>
            </a:r>
            <a:endParaRPr lang="en-US" sz="2200" dirty="0">
              <a:solidFill>
                <a:srgbClr val="024089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Die beiden Mythen sind in der Tat nur Mythen, denn …</a:t>
            </a:r>
          </a:p>
          <a:p>
            <a:endParaRPr lang="de-DE" dirty="0" smtClean="0"/>
          </a:p>
          <a:p>
            <a:pPr>
              <a:buNone/>
            </a:pPr>
            <a:r>
              <a:rPr lang="de-DE" b="1" dirty="0" smtClean="0"/>
              <a:t>… alle Kinder </a:t>
            </a:r>
            <a:r>
              <a:rPr lang="de-DE" dirty="0" smtClean="0"/>
              <a:t>brauchen </a:t>
            </a:r>
            <a:r>
              <a:rPr lang="de-DE" b="1" dirty="0" smtClean="0"/>
              <a:t>Nähe und Zuwendung</a:t>
            </a:r>
          </a:p>
          <a:p>
            <a:pPr>
              <a:buNone/>
            </a:pPr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 smtClean="0"/>
              <a:t>bei Belastung: </a:t>
            </a:r>
            <a:br>
              <a:rPr lang="de-DE" b="1" dirty="0" smtClean="0"/>
            </a:br>
            <a:r>
              <a:rPr lang="de-DE" dirty="0" smtClean="0"/>
              <a:t>Trost und Nähe in Form von Körperkontakt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 smtClean="0"/>
              <a:t>im Spiel: </a:t>
            </a:r>
            <a:br>
              <a:rPr lang="de-DE" b="1" dirty="0" smtClean="0"/>
            </a:br>
            <a:r>
              <a:rPr lang="de-DE" dirty="0" smtClean="0"/>
              <a:t>geteilte Freude, Aufgreifen von kindlichen Interessen, Ermutigung bei Anstrengungen,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Forschungsbefunde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rgbClr val="024089"/>
                </a:solidFill>
              </a:rPr>
              <a:t>Erziehungsmythen</a:t>
            </a:r>
            <a:endParaRPr lang="en-US" sz="2200" dirty="0">
              <a:solidFill>
                <a:srgbClr val="024089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517775" algn="l"/>
              </a:tabLst>
            </a:pPr>
            <a:r>
              <a:rPr lang="de-DE" dirty="0"/>
              <a:t>Forschungsbefunde haben gezeigt, dass es wichtig ist, dem Kind  Nähe und Zuwendung zu geben...</a:t>
            </a:r>
          </a:p>
          <a:p>
            <a:pPr marL="0" indent="0">
              <a:buNone/>
            </a:pPr>
            <a:endParaRPr lang="de-DE" dirty="0" smtClean="0"/>
          </a:p>
          <a:p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611560" y="4149080"/>
            <a:ext cx="7776864" cy="1661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de-DE" sz="1700" b="1" dirty="0" smtClean="0">
                <a:solidFill>
                  <a:srgbClr val="283A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 Spielinteraktionen: </a:t>
            </a:r>
            <a:r>
              <a:rPr lang="de-DE" sz="17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Wenn man sich als Bindungsperson im Spiel an den Interessen und Bedürfnisses des Kindes orientiert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de-DE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entwickelt das Kind ein Gefühl dafür, wie es die Umwelt beeinflussen kann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de-DE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werden langfristig die Selbstwirksamkeit und die Selbstregulation des Kindes gefördert</a:t>
            </a:r>
          </a:p>
          <a:p>
            <a:endParaRPr lang="de-DE" sz="17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1560" y="2060848"/>
            <a:ext cx="777686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de-DE" sz="17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bei Belastung: </a:t>
            </a:r>
            <a:r>
              <a:rPr lang="de-DE" sz="17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Wenn die Bindungsperson dem Kind Trost und Nähe gibt, wenn es ihm nicht gut geht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de-DE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erfährt das Kind, dass es negative Gefühle ausdrücken kann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de-DE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lernt das Kind, wie sie ihre Gefühle regulieren können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de-DE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erfährt das Kind emotionale Sicherheit, um die Welt zu erkunden, und entwickelt ein positives Selbstwertgefühl </a:t>
            </a:r>
          </a:p>
          <a:p>
            <a:endParaRPr lang="de-DE" sz="17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31640" y="609329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latin typeface="Arial" pitchFamily="34" charset="0"/>
                <a:cs typeface="Arial" pitchFamily="34" charset="0"/>
              </a:rPr>
              <a:t>Befunde u.a. bei Spangler &amp; Zimmermann (1999); Spangler &amp; Grossmann (1993); Bernard et al. (2012); Lind et al. (2017); Lewis-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Morrarty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et al., (2012) 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05200" y="2924944"/>
            <a:ext cx="5432648" cy="720725"/>
          </a:xfrm>
        </p:spPr>
        <p:txBody>
          <a:bodyPr>
            <a:normAutofit/>
          </a:bodyPr>
          <a:lstStyle/>
          <a:p>
            <a:r>
              <a:rPr lang="de-DE" sz="2000" dirty="0"/>
              <a:t>Die Bedeutung von </a:t>
            </a:r>
            <a:r>
              <a:rPr lang="de-DE" sz="2000" dirty="0" smtClean="0"/>
              <a:t>Bindung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(in der </a:t>
            </a:r>
            <a:r>
              <a:rPr lang="de-DE" sz="2000" dirty="0" smtClean="0"/>
              <a:t>Kita</a:t>
            </a:r>
            <a:r>
              <a:rPr lang="de-DE" sz="2000" dirty="0"/>
              <a:t>)</a:t>
            </a:r>
            <a:endParaRPr lang="de-DE" sz="2000" dirty="0">
              <a:solidFill>
                <a:srgbClr val="02408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461A-818E-46FC-9A27-67D9B02F291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186588" y="4525089"/>
            <a:ext cx="19533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/>
                </a:solidFill>
              </a:rPr>
              <a:t>www.pexels.com (lizenzfrei)</a:t>
            </a:r>
            <a:endParaRPr lang="de-DE" sz="700" dirty="0">
              <a:solidFill>
                <a:schemeClr val="bg1"/>
              </a:solidFill>
            </a:endParaRPr>
          </a:p>
        </p:txBody>
      </p:sp>
      <p:pic>
        <p:nvPicPr>
          <p:cNvPr id="1026" name="Picture 2" descr="O:\Bilder\2_U3\2_wichtige_allgemeine_Bilder\181210_Kita_St_Elisabeth_Gersthofen\alle_kleinere Auflösung\181210_Papilio_U3_UHD_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12" y="2396684"/>
            <a:ext cx="3492000" cy="23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type="body" sz="quarter" idx="13"/>
          </p:nvPr>
        </p:nvSpPr>
        <p:spPr>
          <a:xfrm>
            <a:off x="4788024" y="2780928"/>
            <a:ext cx="4259262" cy="2519363"/>
          </a:xfrm>
        </p:spPr>
        <p:txBody>
          <a:bodyPr>
            <a:normAutofit/>
          </a:bodyPr>
          <a:lstStyle/>
          <a:p>
            <a:r>
              <a:rPr lang="de-DE" dirty="0"/>
              <a:t>Bedeutung: Warum ist Bindung </a:t>
            </a:r>
            <a:br>
              <a:rPr lang="de-DE" dirty="0"/>
            </a:br>
            <a:r>
              <a:rPr lang="de-DE" dirty="0"/>
              <a:t>(in der Kita) so wichtig?</a:t>
            </a:r>
          </a:p>
          <a:p>
            <a:endParaRPr lang="de-DE" dirty="0"/>
          </a:p>
          <a:p>
            <a:r>
              <a:rPr lang="de-DE" dirty="0"/>
              <a:t>Definition: Was ist Bindung?</a:t>
            </a:r>
          </a:p>
          <a:p>
            <a:endParaRPr lang="de-DE" dirty="0"/>
          </a:p>
          <a:p>
            <a:r>
              <a:rPr lang="de-DE" dirty="0"/>
              <a:t>Entwicklung: Wie baut sich eine </a:t>
            </a:r>
            <a:r>
              <a:rPr lang="de-DE" dirty="0" smtClean="0"/>
              <a:t>Bindung </a:t>
            </a:r>
            <a:r>
              <a:rPr lang="de-DE" dirty="0"/>
              <a:t>auf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556792"/>
            <a:ext cx="3816424" cy="650897"/>
          </a:xfrm>
        </p:spPr>
        <p:txBody>
          <a:bodyPr/>
          <a:lstStyle/>
          <a:p>
            <a:r>
              <a:rPr lang="de-DE" sz="2200" dirty="0" smtClean="0"/>
              <a:t>Überblick</a:t>
            </a:r>
            <a:endParaRPr lang="en-US" sz="2200" dirty="0"/>
          </a:p>
        </p:txBody>
      </p:sp>
      <p:pic>
        <p:nvPicPr>
          <p:cNvPr id="10" name="Picture 2" descr="O:\Bilder\3_3bis6\2_wichtige_allgemeine_Bilder\111123_Fotoshooting_KiGa_Stadtbergen_Eisele_96dpi_jpg\KiGa2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536104" cy="30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2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44525" y="1827213"/>
            <a:ext cx="77771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de-DE" sz="3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1520" y="290939"/>
            <a:ext cx="4392488" cy="587489"/>
          </a:xfrm>
        </p:spPr>
        <p:txBody>
          <a:bodyPr/>
          <a:lstStyle/>
          <a:p>
            <a:r>
              <a:rPr lang="de-DE" sz="2200" dirty="0" smtClean="0"/>
              <a:t>Warum ist Bindung so wichtig?</a:t>
            </a:r>
            <a:endParaRPr lang="de-DE" sz="2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4929411"/>
          </a:xfrm>
        </p:spPr>
        <p:txBody>
          <a:bodyPr/>
          <a:lstStyle/>
          <a:p>
            <a:pPr marL="0" indent="0">
              <a:buNone/>
            </a:pPr>
            <a:r>
              <a:rPr lang="de-DE" sz="2200" dirty="0" smtClean="0"/>
              <a:t>Bindung ist ein psychologisches Grundbedürfnis:</a:t>
            </a:r>
            <a:r>
              <a:rPr lang="de-DE" dirty="0" smtClean="0"/>
              <a:t> </a:t>
            </a:r>
          </a:p>
          <a:p>
            <a:r>
              <a:rPr lang="de-DE" dirty="0"/>
              <a:t>e</a:t>
            </a:r>
            <a:r>
              <a:rPr lang="de-DE" dirty="0" smtClean="0"/>
              <a:t>nge zwischenmenschliche Beziehungen eingehen</a:t>
            </a:r>
          </a:p>
          <a:p>
            <a:r>
              <a:rPr lang="de-DE" dirty="0" smtClean="0"/>
              <a:t>sich sicher gebunden fühlen</a:t>
            </a:r>
          </a:p>
          <a:p>
            <a:r>
              <a:rPr lang="de-DE" dirty="0" smtClean="0"/>
              <a:t>sich selbst als liebesfähig und liebenswert erleben</a:t>
            </a:r>
          </a:p>
          <a:p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395536" y="3501008"/>
            <a:ext cx="8064896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Voraussetzung für Lernen: Gefühl der emotionalen Sicherheit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de-DE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Gerade frühkindliches Lernen findet eingebettet in vertrauten, emotional bedeutsamen Beziehungen statt.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Kinder lernen von vertrauten Menschen, im sozialen Austausch und durch emotionale Beziehungen zu ihnen.</a:t>
            </a:r>
          </a:p>
        </p:txBody>
      </p:sp>
    </p:spTree>
    <p:extLst>
      <p:ext uri="{BB962C8B-B14F-4D97-AF65-F5344CB8AC3E}">
        <p14:creationId xmlns:p14="http://schemas.microsoft.com/office/powerpoint/2010/main" val="1131725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0"/>
          <p:cNvGrpSpPr/>
          <p:nvPr/>
        </p:nvGrpSpPr>
        <p:grpSpPr>
          <a:xfrm>
            <a:off x="5616472" y="4293096"/>
            <a:ext cx="2892742" cy="868363"/>
            <a:chOff x="6186488" y="4962525"/>
            <a:chExt cx="2892742" cy="868363"/>
          </a:xfrm>
        </p:grpSpPr>
        <p:sp>
          <p:nvSpPr>
            <p:cNvPr id="440328" name="AutoShape 8"/>
            <p:cNvSpPr>
              <a:spLocks noChangeArrowheads="1"/>
            </p:cNvSpPr>
            <p:nvPr/>
          </p:nvSpPr>
          <p:spPr bwMode="auto">
            <a:xfrm>
              <a:off x="7383943" y="5500688"/>
              <a:ext cx="262193" cy="330200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29" name="Rectangle 9"/>
            <p:cNvSpPr>
              <a:spLocks noChangeArrowheads="1"/>
            </p:cNvSpPr>
            <p:nvPr/>
          </p:nvSpPr>
          <p:spPr bwMode="auto">
            <a:xfrm>
              <a:off x="6239246" y="5473700"/>
              <a:ext cx="2543593" cy="539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30" name="Oval 10"/>
            <p:cNvSpPr>
              <a:spLocks noChangeArrowheads="1"/>
            </p:cNvSpPr>
            <p:nvPr/>
          </p:nvSpPr>
          <p:spPr bwMode="auto">
            <a:xfrm>
              <a:off x="6186488" y="4970463"/>
              <a:ext cx="804166" cy="495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31" name="Oval 11"/>
            <p:cNvSpPr>
              <a:spLocks noChangeArrowheads="1"/>
            </p:cNvSpPr>
            <p:nvPr/>
          </p:nvSpPr>
          <p:spPr bwMode="auto">
            <a:xfrm>
              <a:off x="8004254" y="4962525"/>
              <a:ext cx="839338" cy="4968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9" name="Text Box 12"/>
            <p:cNvSpPr txBox="1">
              <a:spLocks noChangeArrowheads="1"/>
            </p:cNvSpPr>
            <p:nvPr/>
          </p:nvSpPr>
          <p:spPr bwMode="auto">
            <a:xfrm>
              <a:off x="6212068" y="5071041"/>
              <a:ext cx="7354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Schutz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0" name="Text Box 13"/>
            <p:cNvSpPr txBox="1">
              <a:spLocks noChangeArrowheads="1"/>
            </p:cNvSpPr>
            <p:nvPr/>
          </p:nvSpPr>
          <p:spPr bwMode="auto">
            <a:xfrm>
              <a:off x="8127981" y="5076889"/>
              <a:ext cx="951249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>
                  <a:latin typeface="Arial" pitchFamily="34" charset="0"/>
                  <a:cs typeface="Arial" pitchFamily="34" charset="0"/>
                </a:rPr>
                <a:t>Risiko</a:t>
              </a:r>
            </a:p>
          </p:txBody>
        </p:sp>
      </p:grpSp>
      <p:grpSp>
        <p:nvGrpSpPr>
          <p:cNvPr id="6" name="Gruppieren 21"/>
          <p:cNvGrpSpPr/>
          <p:nvPr/>
        </p:nvGrpSpPr>
        <p:grpSpPr>
          <a:xfrm>
            <a:off x="1278612" y="4293096"/>
            <a:ext cx="2589212" cy="800036"/>
            <a:chOff x="6272213" y="5030852"/>
            <a:chExt cx="2589212" cy="800036"/>
          </a:xfrm>
        </p:grpSpPr>
        <p:sp>
          <p:nvSpPr>
            <p:cNvPr id="440335" name="AutoShape 15"/>
            <p:cNvSpPr>
              <a:spLocks noChangeArrowheads="1"/>
            </p:cNvSpPr>
            <p:nvPr/>
          </p:nvSpPr>
          <p:spPr bwMode="auto">
            <a:xfrm>
              <a:off x="7362825" y="5500688"/>
              <a:ext cx="249237" cy="330200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36" name="Rectangle 16"/>
            <p:cNvSpPr>
              <a:spLocks noChangeArrowheads="1"/>
            </p:cNvSpPr>
            <p:nvPr/>
          </p:nvSpPr>
          <p:spPr bwMode="auto">
            <a:xfrm rot="740345">
              <a:off x="6272213" y="5473701"/>
              <a:ext cx="2422525" cy="555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38" name="Oval 18"/>
            <p:cNvSpPr>
              <a:spLocks noChangeArrowheads="1"/>
            </p:cNvSpPr>
            <p:nvPr/>
          </p:nvSpPr>
          <p:spPr bwMode="auto">
            <a:xfrm>
              <a:off x="7870825" y="5030852"/>
              <a:ext cx="990600" cy="61753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4" name="Text Box 20"/>
            <p:cNvSpPr txBox="1">
              <a:spLocks noChangeArrowheads="1"/>
            </p:cNvSpPr>
            <p:nvPr/>
          </p:nvSpPr>
          <p:spPr bwMode="auto">
            <a:xfrm>
              <a:off x="7904163" y="5169791"/>
              <a:ext cx="908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 dirty="0">
                  <a:latin typeface="Arial" pitchFamily="34" charset="0"/>
                  <a:cs typeface="Arial" pitchFamily="34" charset="0"/>
                </a:rPr>
                <a:t>Risiko</a:t>
              </a:r>
            </a:p>
          </p:txBody>
        </p:sp>
      </p:grp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44525" y="1827213"/>
            <a:ext cx="77771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de-DE" sz="3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824259" y="2420888"/>
            <a:ext cx="6844085" cy="1477962"/>
            <a:chOff x="876" y="2639"/>
            <a:chExt cx="4527" cy="931"/>
          </a:xfrm>
        </p:grpSpPr>
        <p:sp>
          <p:nvSpPr>
            <p:cNvPr id="13331" name="Text Box 5"/>
            <p:cNvSpPr txBox="1">
              <a:spLocks noChangeArrowheads="1"/>
            </p:cNvSpPr>
            <p:nvPr/>
          </p:nvSpPr>
          <p:spPr bwMode="auto">
            <a:xfrm>
              <a:off x="1539" y="2639"/>
              <a:ext cx="3864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sz="2000" b="1" dirty="0">
                  <a:solidFill>
                    <a:srgbClr val="024089"/>
                  </a:solidFill>
                  <a:latin typeface="Arial" pitchFamily="34" charset="0"/>
                  <a:cs typeface="Arial" pitchFamily="34" charset="0"/>
                </a:rPr>
                <a:t>Bindung als Schutzfaktor, der bei vorhandenen Risikofaktoren eine positive Entwicklung des Kindes sichern kann</a:t>
              </a:r>
            </a:p>
            <a:p>
              <a:pPr algn="l">
                <a:spcBef>
                  <a:spcPct val="50000"/>
                </a:spcBef>
              </a:pPr>
              <a:endParaRPr lang="de-DE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2" name="AutoShape 6"/>
            <p:cNvSpPr>
              <a:spLocks noChangeArrowheads="1"/>
            </p:cNvSpPr>
            <p:nvPr/>
          </p:nvSpPr>
          <p:spPr bwMode="auto">
            <a:xfrm>
              <a:off x="876" y="2730"/>
              <a:ext cx="663" cy="459"/>
            </a:xfrm>
            <a:prstGeom prst="rightArrow">
              <a:avLst>
                <a:gd name="adj1" fmla="val 73102"/>
                <a:gd name="adj2" fmla="val 31419"/>
              </a:avLst>
            </a:prstGeom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251520" y="39582"/>
            <a:ext cx="4536504" cy="433032"/>
          </a:xfrm>
        </p:spPr>
        <p:txBody>
          <a:bodyPr/>
          <a:lstStyle/>
          <a:p>
            <a:r>
              <a:rPr lang="de-DE" sz="2200" dirty="0" smtClean="0"/>
              <a:t>Warum ist Bindung so wichtig? </a:t>
            </a:r>
            <a:endParaRPr lang="de-DE" sz="22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1520" y="468838"/>
            <a:ext cx="3456384" cy="360610"/>
          </a:xfrm>
        </p:spPr>
        <p:txBody>
          <a:bodyPr/>
          <a:lstStyle/>
          <a:p>
            <a:r>
              <a:rPr lang="en-US" dirty="0" err="1" smtClean="0">
                <a:solidFill>
                  <a:srgbClr val="024089"/>
                </a:solidFill>
              </a:rPr>
              <a:t>Bindung</a:t>
            </a:r>
            <a:r>
              <a:rPr lang="en-US" dirty="0" smtClean="0">
                <a:solidFill>
                  <a:srgbClr val="024089"/>
                </a:solidFill>
              </a:rPr>
              <a:t> </a:t>
            </a:r>
            <a:r>
              <a:rPr lang="en-US" dirty="0" err="1" smtClean="0">
                <a:solidFill>
                  <a:srgbClr val="024089"/>
                </a:solidFill>
              </a:rPr>
              <a:t>als</a:t>
            </a:r>
            <a:r>
              <a:rPr lang="en-US" dirty="0" smtClean="0">
                <a:solidFill>
                  <a:srgbClr val="024089"/>
                </a:solidFill>
              </a:rPr>
              <a:t> </a:t>
            </a:r>
            <a:r>
              <a:rPr lang="en-US" sz="2000" dirty="0" err="1" smtClean="0">
                <a:solidFill>
                  <a:srgbClr val="024089"/>
                </a:solidFill>
              </a:rPr>
              <a:t>Schutzfaktor</a:t>
            </a:r>
            <a:endParaRPr lang="en-US" sz="2000" dirty="0">
              <a:solidFill>
                <a:srgbClr val="024089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2872" y="1052736"/>
            <a:ext cx="8784976" cy="5145435"/>
          </a:xfrm>
        </p:spPr>
        <p:txBody>
          <a:bodyPr/>
          <a:lstStyle/>
          <a:p>
            <a:r>
              <a:rPr lang="de-DE" dirty="0" smtClean="0"/>
              <a:t>Wenn Kinder unter schwierigen Bedingungen aufwachsen, kann eine sichere Bindung dem Kind dabei helfen, sich dennoch positiv zu entwickeln</a:t>
            </a:r>
          </a:p>
        </p:txBody>
      </p:sp>
    </p:spTree>
    <p:extLst>
      <p:ext uri="{BB962C8B-B14F-4D97-AF65-F5344CB8AC3E}">
        <p14:creationId xmlns:p14="http://schemas.microsoft.com/office/powerpoint/2010/main" val="1750900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001419"/>
          </a:xfrm>
        </p:spPr>
        <p:txBody>
          <a:bodyPr/>
          <a:lstStyle/>
          <a:p>
            <a:pPr marL="450850" indent="-450850">
              <a:defRPr/>
            </a:pPr>
            <a:r>
              <a:rPr lang="de-DE" dirty="0"/>
              <a:t>Damit ein Kind die </a:t>
            </a:r>
            <a:r>
              <a:rPr lang="de-DE" b="1" dirty="0"/>
              <a:t>Bildungsangebote in der </a:t>
            </a:r>
            <a:r>
              <a:rPr lang="de-DE" dirty="0" smtClean="0"/>
              <a:t>Kita nutzen </a:t>
            </a:r>
            <a:r>
              <a:rPr lang="de-DE" dirty="0"/>
              <a:t>kann,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braucht </a:t>
            </a:r>
            <a:r>
              <a:rPr lang="de-DE" dirty="0"/>
              <a:t>es auch dort eine </a:t>
            </a:r>
            <a:r>
              <a:rPr lang="de-DE" b="1" dirty="0"/>
              <a:t>sichere emotionale </a:t>
            </a:r>
            <a:r>
              <a:rPr lang="de-DE" b="1" dirty="0" smtClean="0"/>
              <a:t>Basis.</a:t>
            </a:r>
            <a:endParaRPr lang="de-DE" b="1" dirty="0"/>
          </a:p>
          <a:p>
            <a:pPr marL="450850" indent="-450850">
              <a:defRPr/>
            </a:pPr>
            <a:endParaRPr lang="de-DE" dirty="0"/>
          </a:p>
          <a:p>
            <a:pPr marL="450850" indent="-450850">
              <a:defRPr/>
            </a:pPr>
            <a:r>
              <a:rPr lang="de-DE" dirty="0" smtClean="0"/>
              <a:t>D.h.</a:t>
            </a:r>
            <a:r>
              <a:rPr lang="de-DE" b="1" dirty="0" smtClean="0"/>
              <a:t> </a:t>
            </a:r>
            <a:r>
              <a:rPr lang="de-DE" b="1" dirty="0"/>
              <a:t>e</a:t>
            </a:r>
            <a:r>
              <a:rPr lang="de-DE" b="1" dirty="0" smtClean="0"/>
              <a:t>ine </a:t>
            </a:r>
            <a:r>
              <a:rPr lang="de-DE" b="1" dirty="0"/>
              <a:t>feste </a:t>
            </a:r>
            <a:r>
              <a:rPr lang="de-DE" b="1" dirty="0" smtClean="0"/>
              <a:t>Bindungsperson, </a:t>
            </a:r>
            <a:r>
              <a:rPr lang="de-DE" b="1" dirty="0"/>
              <a:t>von der aus </a:t>
            </a:r>
            <a:r>
              <a:rPr lang="de-DE" b="1" dirty="0" smtClean="0"/>
              <a:t>es </a:t>
            </a:r>
            <a:r>
              <a:rPr lang="de-DE" b="1" dirty="0"/>
              <a:t>explorieren </a:t>
            </a:r>
            <a:r>
              <a:rPr lang="de-DE" dirty="0" smtClean="0"/>
              <a:t>kann.</a:t>
            </a:r>
            <a:br>
              <a:rPr lang="de-DE" dirty="0" smtClean="0"/>
            </a:br>
            <a:endParaRPr lang="de-DE" dirty="0" smtClean="0"/>
          </a:p>
          <a:p>
            <a:pPr marL="450850" indent="-450850">
              <a:defRPr/>
            </a:pPr>
            <a:r>
              <a:rPr lang="de-DE" dirty="0" smtClean="0"/>
              <a:t>Insbesondere</a:t>
            </a:r>
            <a:r>
              <a:rPr lang="de-DE" dirty="0"/>
              <a:t>, wenn Kinder zu Hause keine sichere Basis erleben, können positive Erfahrungen mit anderen Bindungspersonen die Entwicklung der Kinder </a:t>
            </a:r>
            <a:r>
              <a:rPr lang="de-DE" dirty="0" smtClean="0"/>
              <a:t>fördern</a:t>
            </a:r>
            <a:endParaRPr lang="de-DE" dirty="0"/>
          </a:p>
          <a:p>
            <a:pPr marL="450850" indent="-450850">
              <a:defRPr/>
            </a:pPr>
            <a:endParaRPr lang="de-DE" sz="1800" dirty="0"/>
          </a:p>
          <a:p>
            <a:pPr marL="450850" indent="-450850">
              <a:defRPr/>
            </a:pPr>
            <a:endParaRPr lang="de-DE" sz="1800" dirty="0"/>
          </a:p>
          <a:p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419" y="260648"/>
            <a:ext cx="6996113" cy="401637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>
                <a:solidFill>
                  <a:srgbClr val="0240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Warum ist Bindung in der Kita so wichtig?</a:t>
            </a:r>
            <a:endParaRPr lang="de-DE" sz="2400" b="1" dirty="0">
              <a:solidFill>
                <a:srgbClr val="02408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68313" y="62372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200"/>
          </a:p>
        </p:txBody>
      </p:sp>
    </p:spTree>
    <p:extLst>
      <p:ext uri="{BB962C8B-B14F-4D97-AF65-F5344CB8AC3E}">
        <p14:creationId xmlns:p14="http://schemas.microsoft.com/office/powerpoint/2010/main" val="32553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516_Papilio_Master_ch_m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1025</Words>
  <Application>Microsoft Office PowerPoint</Application>
  <PresentationFormat>Bildschirmpräsentation (4:3)</PresentationFormat>
  <Paragraphs>226</Paragraphs>
  <Slides>26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Arial Unicode MS</vt:lpstr>
      <vt:lpstr>Calibri</vt:lpstr>
      <vt:lpstr>Times New Roman</vt:lpstr>
      <vt:lpstr>Wingdings</vt:lpstr>
      <vt:lpstr>130516_Papilio_Master_ch_mg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Überblick</vt:lpstr>
      <vt:lpstr>PowerPoint-Präsentation</vt:lpstr>
      <vt:lpstr>PowerPoint-Präsentation</vt:lpstr>
      <vt:lpstr>Warum ist Bindung in der Kita so wichtig?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Hosemann</dc:creator>
  <cp:lastModifiedBy>Felicitas Bernhardt</cp:lastModifiedBy>
  <cp:revision>528</cp:revision>
  <cp:lastPrinted>2012-04-19T09:44:51Z</cp:lastPrinted>
  <dcterms:created xsi:type="dcterms:W3CDTF">2013-05-16T10:47:13Z</dcterms:created>
  <dcterms:modified xsi:type="dcterms:W3CDTF">2022-01-23T17:35:52Z</dcterms:modified>
</cp:coreProperties>
</file>