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330" r:id="rId2"/>
    <p:sldId id="290" r:id="rId3"/>
    <p:sldId id="333" r:id="rId4"/>
    <p:sldId id="326" r:id="rId5"/>
    <p:sldId id="335" r:id="rId6"/>
    <p:sldId id="292" r:id="rId7"/>
    <p:sldId id="310" r:id="rId8"/>
    <p:sldId id="311" r:id="rId9"/>
    <p:sldId id="316" r:id="rId10"/>
    <p:sldId id="315" r:id="rId11"/>
    <p:sldId id="312" r:id="rId12"/>
    <p:sldId id="313" r:id="rId13"/>
    <p:sldId id="314" r:id="rId14"/>
    <p:sldId id="331" r:id="rId15"/>
    <p:sldId id="336" r:id="rId16"/>
    <p:sldId id="295" r:id="rId17"/>
    <p:sldId id="332" r:id="rId18"/>
    <p:sldId id="328" r:id="rId19"/>
    <p:sldId id="337" r:id="rId20"/>
    <p:sldId id="338" r:id="rId21"/>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 Nagl" initials="AN" lastIdx="1" clrIdx="0"/>
  <p:cmAuthor id="1" name="Ruth Siemes-Frömmer" initials="RS" lastIdx="1" clrIdx="1">
    <p:extLst>
      <p:ext uri="{19B8F6BF-5375-455C-9EA6-DF929625EA0E}">
        <p15:presenceInfo xmlns:p15="http://schemas.microsoft.com/office/powerpoint/2012/main" userId="Ruth Siemes-Frömm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089"/>
    <a:srgbClr val="FFE279"/>
    <a:srgbClr val="FFF2C1"/>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74" autoAdjust="0"/>
    <p:restoredTop sz="90822" autoAdjust="0"/>
  </p:normalViewPr>
  <p:slideViewPr>
    <p:cSldViewPr>
      <p:cViewPr varScale="1">
        <p:scale>
          <a:sx n="42" d="100"/>
          <a:sy n="42" d="100"/>
        </p:scale>
        <p:origin x="474" y="42"/>
      </p:cViewPr>
      <p:guideLst>
        <p:guide orient="horz" pos="2160"/>
        <p:guide pos="2880"/>
      </p:guideLst>
    </p:cSldViewPr>
  </p:slideViewPr>
  <p:notesTextViewPr>
    <p:cViewPr>
      <p:scale>
        <a:sx n="1" d="1"/>
        <a:sy n="1" d="1"/>
      </p:scale>
      <p:origin x="0" y="0"/>
    </p:cViewPr>
  </p:notesTextViewPr>
  <p:notesViewPr>
    <p:cSldViewPr>
      <p:cViewPr varScale="1">
        <p:scale>
          <a:sx n="79" d="100"/>
          <a:sy n="79" d="100"/>
        </p:scale>
        <p:origin x="-204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F1549A6-E73C-4C3B-9AF5-5BFD23836A7B}" type="slidenum">
              <a:rPr lang="de-DE" smtClean="0"/>
              <a:t>‹Nr.›</a:t>
            </a:fld>
            <a:endParaRPr lang="de-DE" dirty="0"/>
          </a:p>
        </p:txBody>
      </p:sp>
      <p:sp>
        <p:nvSpPr>
          <p:cNvPr id="6" name="Rectangle 10"/>
          <p:cNvSpPr>
            <a:spLocks noChangeArrowheads="1"/>
          </p:cNvSpPr>
          <p:nvPr/>
        </p:nvSpPr>
        <p:spPr bwMode="auto">
          <a:xfrm>
            <a:off x="414628" y="322407"/>
            <a:ext cx="2948806" cy="542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183" tIns="46091" rIns="92183" bIns="46091"/>
          <a:lstStyle>
            <a:defPPr>
              <a:defRPr lang="de-DE"/>
            </a:defPPr>
            <a:lvl1pPr algn="l" rtl="0" fontAlgn="base">
              <a:spcBef>
                <a:spcPct val="0"/>
              </a:spcBef>
              <a:spcAft>
                <a:spcPct val="0"/>
              </a:spcAft>
              <a:defRPr sz="3200" kern="1200">
                <a:solidFill>
                  <a:schemeClr val="tx1"/>
                </a:solidFill>
                <a:latin typeface="Times New Roman" pitchFamily="18" charset="0"/>
                <a:ea typeface="+mn-ea"/>
                <a:cs typeface="+mn-cs"/>
              </a:defRPr>
            </a:lvl1pPr>
            <a:lvl2pPr marL="457200" algn="l" rtl="0" fontAlgn="base">
              <a:spcBef>
                <a:spcPct val="0"/>
              </a:spcBef>
              <a:spcAft>
                <a:spcPct val="0"/>
              </a:spcAft>
              <a:defRPr sz="3200" kern="1200">
                <a:solidFill>
                  <a:schemeClr val="tx1"/>
                </a:solidFill>
                <a:latin typeface="Times New Roman" pitchFamily="18" charset="0"/>
                <a:ea typeface="+mn-ea"/>
                <a:cs typeface="+mn-cs"/>
              </a:defRPr>
            </a:lvl2pPr>
            <a:lvl3pPr marL="914400" algn="l" rtl="0" fontAlgn="base">
              <a:spcBef>
                <a:spcPct val="0"/>
              </a:spcBef>
              <a:spcAft>
                <a:spcPct val="0"/>
              </a:spcAft>
              <a:defRPr sz="3200" kern="1200">
                <a:solidFill>
                  <a:schemeClr val="tx1"/>
                </a:solidFill>
                <a:latin typeface="Times New Roman" pitchFamily="18" charset="0"/>
                <a:ea typeface="+mn-ea"/>
                <a:cs typeface="+mn-cs"/>
              </a:defRPr>
            </a:lvl3pPr>
            <a:lvl4pPr marL="1371600" algn="l" rtl="0" fontAlgn="base">
              <a:spcBef>
                <a:spcPct val="0"/>
              </a:spcBef>
              <a:spcAft>
                <a:spcPct val="0"/>
              </a:spcAft>
              <a:defRPr sz="3200" kern="1200">
                <a:solidFill>
                  <a:schemeClr val="tx1"/>
                </a:solidFill>
                <a:latin typeface="Times New Roman" pitchFamily="18" charset="0"/>
                <a:ea typeface="+mn-ea"/>
                <a:cs typeface="+mn-cs"/>
              </a:defRPr>
            </a:lvl4pPr>
            <a:lvl5pPr marL="1828800" algn="l" rtl="0" fontAlgn="base">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a:lstStyle>
          <a:p>
            <a:pPr eaLnBrk="1" hangingPunct="1">
              <a:defRPr/>
            </a:pPr>
            <a:r>
              <a:rPr lang="de-DE" altLang="de-DE" sz="1100" dirty="0" smtClean="0">
                <a:solidFill>
                  <a:srgbClr val="000099"/>
                </a:solidFill>
                <a:latin typeface="Arial" charset="0"/>
              </a:rPr>
              <a:t>Papilio-U3 - Modul </a:t>
            </a:r>
            <a:r>
              <a:rPr lang="de-DE" altLang="de-DE" sz="1100" dirty="0">
                <a:solidFill>
                  <a:srgbClr val="000099"/>
                </a:solidFill>
                <a:latin typeface="Arial" charset="0"/>
              </a:rPr>
              <a:t>3</a:t>
            </a:r>
            <a:endParaRPr lang="de-DE" altLang="de-DE" dirty="0"/>
          </a:p>
        </p:txBody>
      </p:sp>
      <p:sp>
        <p:nvSpPr>
          <p:cNvPr id="7" name="Line 14"/>
          <p:cNvSpPr>
            <a:spLocks noChangeShapeType="1"/>
          </p:cNvSpPr>
          <p:nvPr/>
        </p:nvSpPr>
        <p:spPr bwMode="auto">
          <a:xfrm>
            <a:off x="414627" y="687762"/>
            <a:ext cx="5947966" cy="0"/>
          </a:xfrm>
          <a:prstGeom prst="line">
            <a:avLst/>
          </a:prstGeom>
          <a:noFill/>
          <a:ln w="952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221" tIns="44111" rIns="88221" bIns="44111"/>
          <a:lstStyle>
            <a:defPPr>
              <a:defRPr lang="de-DE"/>
            </a:defPPr>
            <a:lvl1pPr algn="l" rtl="0" fontAlgn="base">
              <a:spcBef>
                <a:spcPct val="0"/>
              </a:spcBef>
              <a:spcAft>
                <a:spcPct val="0"/>
              </a:spcAft>
              <a:defRPr sz="3200" kern="1200">
                <a:solidFill>
                  <a:schemeClr val="tx1"/>
                </a:solidFill>
                <a:latin typeface="Times New Roman" pitchFamily="18" charset="0"/>
                <a:ea typeface="+mn-ea"/>
                <a:cs typeface="+mn-cs"/>
              </a:defRPr>
            </a:lvl1pPr>
            <a:lvl2pPr marL="457200" algn="l" rtl="0" fontAlgn="base">
              <a:spcBef>
                <a:spcPct val="0"/>
              </a:spcBef>
              <a:spcAft>
                <a:spcPct val="0"/>
              </a:spcAft>
              <a:defRPr sz="3200" kern="1200">
                <a:solidFill>
                  <a:schemeClr val="tx1"/>
                </a:solidFill>
                <a:latin typeface="Times New Roman" pitchFamily="18" charset="0"/>
                <a:ea typeface="+mn-ea"/>
                <a:cs typeface="+mn-cs"/>
              </a:defRPr>
            </a:lvl2pPr>
            <a:lvl3pPr marL="914400" algn="l" rtl="0" fontAlgn="base">
              <a:spcBef>
                <a:spcPct val="0"/>
              </a:spcBef>
              <a:spcAft>
                <a:spcPct val="0"/>
              </a:spcAft>
              <a:defRPr sz="3200" kern="1200">
                <a:solidFill>
                  <a:schemeClr val="tx1"/>
                </a:solidFill>
                <a:latin typeface="Times New Roman" pitchFamily="18" charset="0"/>
                <a:ea typeface="+mn-ea"/>
                <a:cs typeface="+mn-cs"/>
              </a:defRPr>
            </a:lvl3pPr>
            <a:lvl4pPr marL="1371600" algn="l" rtl="0" fontAlgn="base">
              <a:spcBef>
                <a:spcPct val="0"/>
              </a:spcBef>
              <a:spcAft>
                <a:spcPct val="0"/>
              </a:spcAft>
              <a:defRPr sz="3200" kern="1200">
                <a:solidFill>
                  <a:schemeClr val="tx1"/>
                </a:solidFill>
                <a:latin typeface="Times New Roman" pitchFamily="18" charset="0"/>
                <a:ea typeface="+mn-ea"/>
                <a:cs typeface="+mn-cs"/>
              </a:defRPr>
            </a:lvl4pPr>
            <a:lvl5pPr marL="1828800" algn="l" rtl="0" fontAlgn="base">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a:lstStyle>
          <a:p>
            <a:endParaRPr lang="de-DE" dirty="0"/>
          </a:p>
        </p:txBody>
      </p:sp>
      <p:pic>
        <p:nvPicPr>
          <p:cNvPr id="8" name="Picture 15" descr="PAP_RZ_Logo_CMY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6898" y="194877"/>
            <a:ext cx="966151" cy="46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8074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3C2C114-5499-4A7D-8AF4-D8FBEF68A1EE}" type="datetimeFigureOut">
              <a:rPr lang="de-DE" smtClean="0"/>
              <a:pPr/>
              <a:t>13.07.2022</a:t>
            </a:fld>
            <a:endParaRPr lang="de-DE" dirty="0"/>
          </a:p>
        </p:txBody>
      </p:sp>
      <p:sp>
        <p:nvSpPr>
          <p:cNvPr id="4" name="Folienbildplatzhalt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601A394-1C8B-41E3-B6AE-1F4AF5877E2D}" type="slidenum">
              <a:rPr lang="de-DE" smtClean="0"/>
              <a:pPr/>
              <a:t>‹Nr.›</a:t>
            </a:fld>
            <a:endParaRPr lang="de-DE" dirty="0"/>
          </a:p>
        </p:txBody>
      </p:sp>
    </p:spTree>
    <p:extLst>
      <p:ext uri="{BB962C8B-B14F-4D97-AF65-F5344CB8AC3E}">
        <p14:creationId xmlns:p14="http://schemas.microsoft.com/office/powerpoint/2010/main" val="3498850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601A394-1C8B-41E3-B6AE-1F4AF5877E2D}" type="slidenum">
              <a:rPr lang="de-DE" smtClean="0"/>
              <a:pPr/>
              <a:t>6</a:t>
            </a:fld>
            <a:endParaRPr lang="de-DE"/>
          </a:p>
        </p:txBody>
      </p:sp>
    </p:spTree>
    <p:extLst>
      <p:ext uri="{BB962C8B-B14F-4D97-AF65-F5344CB8AC3E}">
        <p14:creationId xmlns:p14="http://schemas.microsoft.com/office/powerpoint/2010/main" val="55036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Lizenzfreies</a:t>
            </a:r>
            <a:r>
              <a:rPr lang="de-DE" baseline="0" dirty="0" smtClean="0"/>
              <a:t> Bild von </a:t>
            </a:r>
            <a:r>
              <a:rPr lang="de-DE" baseline="0" dirty="0" err="1" smtClean="0"/>
              <a:t>Pixabay</a:t>
            </a:r>
            <a:r>
              <a:rPr lang="de-DE" baseline="0" dirty="0" smtClean="0"/>
              <a:t>, kein Bildnachweis nötig</a:t>
            </a:r>
            <a:endParaRPr lang="de-DE" dirty="0"/>
          </a:p>
        </p:txBody>
      </p:sp>
      <p:sp>
        <p:nvSpPr>
          <p:cNvPr id="4" name="Foliennummernplatzhalter 3"/>
          <p:cNvSpPr>
            <a:spLocks noGrp="1"/>
          </p:cNvSpPr>
          <p:nvPr>
            <p:ph type="sldNum" sz="quarter" idx="10"/>
          </p:nvPr>
        </p:nvSpPr>
        <p:spPr/>
        <p:txBody>
          <a:bodyPr/>
          <a:lstStyle/>
          <a:p>
            <a:fld id="{0601A394-1C8B-41E3-B6AE-1F4AF5877E2D}" type="slidenum">
              <a:rPr lang="de-DE" smtClean="0"/>
              <a:pPr/>
              <a:t>14</a:t>
            </a:fld>
            <a:endParaRPr lang="de-DE"/>
          </a:p>
        </p:txBody>
      </p:sp>
    </p:spTree>
    <p:extLst>
      <p:ext uri="{BB962C8B-B14F-4D97-AF65-F5344CB8AC3E}">
        <p14:creationId xmlns:p14="http://schemas.microsoft.com/office/powerpoint/2010/main" val="1301705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959477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Lizenzfreie Bilder</a:t>
            </a:r>
            <a:r>
              <a:rPr lang="de-DE" baseline="0" dirty="0" smtClean="0"/>
              <a:t> von </a:t>
            </a:r>
            <a:r>
              <a:rPr lang="de-DE" baseline="0" dirty="0" err="1" smtClean="0"/>
              <a:t>Pixabay</a:t>
            </a:r>
            <a:r>
              <a:rPr lang="de-DE" baseline="0" dirty="0" smtClean="0"/>
              <a:t>, kein Bildnachweis nötig</a:t>
            </a:r>
            <a:endParaRPr lang="de-DE" dirty="0"/>
          </a:p>
        </p:txBody>
      </p:sp>
      <p:sp>
        <p:nvSpPr>
          <p:cNvPr id="4" name="Foliennummernplatzhalter 3"/>
          <p:cNvSpPr>
            <a:spLocks noGrp="1"/>
          </p:cNvSpPr>
          <p:nvPr>
            <p:ph type="sldNum" sz="quarter" idx="10"/>
          </p:nvPr>
        </p:nvSpPr>
        <p:spPr/>
        <p:txBody>
          <a:bodyPr/>
          <a:lstStyle/>
          <a:p>
            <a:fld id="{0601A394-1C8B-41E3-B6AE-1F4AF5877E2D}" type="slidenum">
              <a:rPr lang="de-DE" smtClean="0"/>
              <a:pPr/>
              <a:t>17</a:t>
            </a:fld>
            <a:endParaRPr lang="de-DE"/>
          </a:p>
        </p:txBody>
      </p:sp>
    </p:spTree>
    <p:extLst>
      <p:ext uri="{BB962C8B-B14F-4D97-AF65-F5344CB8AC3E}">
        <p14:creationId xmlns:p14="http://schemas.microsoft.com/office/powerpoint/2010/main" val="934550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75718" y="44624"/>
            <a:ext cx="1714887"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9" name="Gerade Verbindung 18"/>
          <p:cNvCxnSpPr/>
          <p:nvPr userDrawn="1"/>
        </p:nvCxnSpPr>
        <p:spPr bwMode="auto">
          <a:xfrm>
            <a:off x="0" y="908720"/>
            <a:ext cx="9144000" cy="0"/>
          </a:xfrm>
          <a:prstGeom prst="line">
            <a:avLst/>
          </a:prstGeom>
          <a:ln w="25400">
            <a:solidFill>
              <a:srgbClr val="283A84"/>
            </a:solidFill>
          </a:ln>
        </p:spPr>
        <p:style>
          <a:lnRef idx="1">
            <a:schemeClr val="accent1"/>
          </a:lnRef>
          <a:fillRef idx="0">
            <a:schemeClr val="accent1"/>
          </a:fillRef>
          <a:effectRef idx="0">
            <a:schemeClr val="accent1"/>
          </a:effectRef>
          <a:fontRef idx="minor">
            <a:schemeClr val="tx1"/>
          </a:fontRef>
        </p:style>
      </p:cxnSp>
      <p:sp>
        <p:nvSpPr>
          <p:cNvPr id="11" name="Textplatzhalter 10"/>
          <p:cNvSpPr>
            <a:spLocks noGrp="1"/>
          </p:cNvSpPr>
          <p:nvPr>
            <p:ph type="body" sz="quarter" idx="10"/>
          </p:nvPr>
        </p:nvSpPr>
        <p:spPr>
          <a:xfrm>
            <a:off x="444764" y="2708920"/>
            <a:ext cx="4824413" cy="1893888"/>
          </a:xfrm>
        </p:spPr>
        <p:txBody>
          <a:bodyPr/>
          <a:lstStyle>
            <a:lvl1pPr marL="342900" indent="-342900">
              <a:buFont typeface="+mj-lt"/>
              <a:buAutoNum type="arabicPeriod"/>
              <a:defRPr lang="de-DE" sz="1800" kern="1200" dirty="0" smtClean="0">
                <a:solidFill>
                  <a:schemeClr val="tx1"/>
                </a:solidFill>
                <a:latin typeface="Arial" charset="0"/>
                <a:ea typeface="+mn-ea"/>
                <a:cs typeface="+mn-cs"/>
              </a:defRPr>
            </a:lvl1pPr>
          </a:lstStyle>
          <a:p>
            <a:pPr lvl="0"/>
            <a:r>
              <a:rPr lang="de-DE" smtClean="0"/>
              <a:t>Textmasterformat bearbeiten</a:t>
            </a:r>
          </a:p>
        </p:txBody>
      </p:sp>
      <p:sp>
        <p:nvSpPr>
          <p:cNvPr id="6" name="Foliennummernplatzhalter 5"/>
          <p:cNvSpPr>
            <a:spLocks noGrp="1"/>
          </p:cNvSpPr>
          <p:nvPr>
            <p:ph type="sldNum" sz="quarter" idx="12"/>
          </p:nvPr>
        </p:nvSpPr>
        <p:spPr>
          <a:xfrm>
            <a:off x="6804248" y="6381328"/>
            <a:ext cx="2133600" cy="365125"/>
          </a:xfrm>
        </p:spPr>
        <p:txBody>
          <a:bodyPr/>
          <a:lstStyle/>
          <a:p>
            <a:fld id="{37097709-3703-4872-A653-C50576CFE1E5}" type="slidenum">
              <a:rPr lang="de-DE" smtClean="0"/>
              <a:pPr/>
              <a:t>‹Nr.›</a:t>
            </a:fld>
            <a:endParaRPr lang="de-DE" dirty="0"/>
          </a:p>
        </p:txBody>
      </p:sp>
      <p:sp>
        <p:nvSpPr>
          <p:cNvPr id="7"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dirty="0" smtClean="0">
                <a:solidFill>
                  <a:schemeClr val="tx1"/>
                </a:solidFill>
                <a:cs typeface="Arial" charset="0"/>
              </a:rPr>
              <a:t>© Papilio</a:t>
            </a:r>
            <a:r>
              <a:rPr lang="de-DE" baseline="0" dirty="0" smtClean="0">
                <a:solidFill>
                  <a:schemeClr val="tx1"/>
                </a:solidFill>
                <a:cs typeface="Arial" charset="0"/>
              </a:rPr>
              <a:t> gGmbH</a:t>
            </a:r>
            <a:endParaRPr lang="de-DE" dirty="0" smtClean="0">
              <a:solidFill>
                <a:schemeClr val="tx1"/>
              </a:solidFill>
              <a:cs typeface="Arial" charset="0"/>
            </a:endParaRPr>
          </a:p>
        </p:txBody>
      </p:sp>
    </p:spTree>
    <p:extLst>
      <p:ext uri="{BB962C8B-B14F-4D97-AF65-F5344CB8AC3E}">
        <p14:creationId xmlns:p14="http://schemas.microsoft.com/office/powerpoint/2010/main" val="24332703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ischenüberschrift">
    <p:spTree>
      <p:nvGrpSpPr>
        <p:cNvPr id="1" name=""/>
        <p:cNvGrpSpPr/>
        <p:nvPr/>
      </p:nvGrpSpPr>
      <p:grpSpPr>
        <a:xfrm>
          <a:off x="0" y="0"/>
          <a:ext cx="0" cy="0"/>
          <a:chOff x="0" y="0"/>
          <a:chExt cx="0" cy="0"/>
        </a:xfrm>
      </p:grpSpPr>
      <p:cxnSp>
        <p:nvCxnSpPr>
          <p:cNvPr id="8" name="Gerade Verbindung 7"/>
          <p:cNvCxnSpPr/>
          <p:nvPr userDrawn="1"/>
        </p:nvCxnSpPr>
        <p:spPr bwMode="auto">
          <a:xfrm>
            <a:off x="0" y="3609975"/>
            <a:ext cx="9144000" cy="0"/>
          </a:xfrm>
          <a:prstGeom prst="line">
            <a:avLst/>
          </a:prstGeom>
          <a:ln w="25400">
            <a:solidFill>
              <a:srgbClr val="283A84"/>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auto">
          <a:xfrm>
            <a:off x="0" y="908720"/>
            <a:ext cx="9144000" cy="0"/>
          </a:xfrm>
          <a:prstGeom prst="line">
            <a:avLst/>
          </a:prstGeom>
          <a:ln w="25400">
            <a:solidFill>
              <a:srgbClr val="283A84"/>
            </a:solidFill>
          </a:ln>
        </p:spPr>
        <p:style>
          <a:lnRef idx="1">
            <a:schemeClr val="accent1"/>
          </a:lnRef>
          <a:fillRef idx="0">
            <a:schemeClr val="accent1"/>
          </a:fillRef>
          <a:effectRef idx="0">
            <a:schemeClr val="accent1"/>
          </a:effectRef>
          <a:fontRef idx="minor">
            <a:schemeClr val="tx1"/>
          </a:fontRef>
        </p:style>
      </p:cxnSp>
      <p:sp>
        <p:nvSpPr>
          <p:cNvPr id="3" name="Textplatzhalter 2"/>
          <p:cNvSpPr>
            <a:spLocks noGrp="1"/>
          </p:cNvSpPr>
          <p:nvPr>
            <p:ph type="body" sz="quarter" idx="10" hasCustomPrompt="1"/>
          </p:nvPr>
        </p:nvSpPr>
        <p:spPr>
          <a:xfrm>
            <a:off x="3419475" y="3068960"/>
            <a:ext cx="5638800" cy="720725"/>
          </a:xfrm>
        </p:spPr>
        <p:txBody>
          <a:bodyPr>
            <a:normAutofit/>
          </a:bodyPr>
          <a:lstStyle>
            <a:lvl1pPr marL="0" indent="0">
              <a:buNone/>
              <a:defRPr lang="de-DE" sz="1800" b="1" kern="1200" dirty="0" smtClean="0">
                <a:solidFill>
                  <a:srgbClr val="283A84"/>
                </a:solidFill>
                <a:latin typeface="Arial" pitchFamily="34" charset="0"/>
                <a:ea typeface="+mn-ea"/>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smtClean="0"/>
              <a:t>Zwischenüberschrift</a:t>
            </a:r>
          </a:p>
        </p:txBody>
      </p:sp>
      <p:sp>
        <p:nvSpPr>
          <p:cNvPr id="7" name="Foliennummernplatzhalter 5"/>
          <p:cNvSpPr>
            <a:spLocks noGrp="1"/>
          </p:cNvSpPr>
          <p:nvPr>
            <p:ph type="sldNum" sz="quarter" idx="12"/>
          </p:nvPr>
        </p:nvSpPr>
        <p:spPr>
          <a:xfrm>
            <a:off x="6804248" y="6381328"/>
            <a:ext cx="2133600" cy="365125"/>
          </a:xfrm>
        </p:spPr>
        <p:txBody>
          <a:bodyPr/>
          <a:lstStyle/>
          <a:p>
            <a:fld id="{37097709-3703-4872-A653-C50576CFE1E5}" type="slidenum">
              <a:rPr lang="de-DE" smtClean="0"/>
              <a:pPr/>
              <a:t>‹Nr.›</a:t>
            </a:fld>
            <a:endParaRPr lang="de-DE" dirty="0"/>
          </a:p>
        </p:txBody>
      </p:sp>
      <p:sp>
        <p:nvSpPr>
          <p:cNvPr id="10"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dirty="0" smtClean="0">
                <a:solidFill>
                  <a:schemeClr val="tx1"/>
                </a:solidFill>
                <a:cs typeface="Arial" charset="0"/>
              </a:rPr>
              <a:t>© Papilio</a:t>
            </a:r>
            <a:r>
              <a:rPr lang="de-DE" baseline="0" dirty="0" smtClean="0">
                <a:solidFill>
                  <a:schemeClr val="tx1"/>
                </a:solidFill>
                <a:cs typeface="Arial" charset="0"/>
              </a:rPr>
              <a:t> gGmbH</a:t>
            </a:r>
            <a:endParaRPr lang="de-DE" dirty="0" smtClean="0">
              <a:solidFill>
                <a:schemeClr val="tx1"/>
              </a:solidFill>
              <a:cs typeface="Arial" charset="0"/>
            </a:endParaRPr>
          </a:p>
        </p:txBody>
      </p:sp>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3227" y="44624"/>
            <a:ext cx="1627125" cy="847999"/>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2360" y="90288"/>
            <a:ext cx="1136301" cy="662464"/>
          </a:xfrm>
          <a:prstGeom prst="rect">
            <a:avLst/>
          </a:prstGeom>
        </p:spPr>
      </p:pic>
    </p:spTree>
    <p:extLst>
      <p:ext uri="{BB962C8B-B14F-4D97-AF65-F5344CB8AC3E}">
        <p14:creationId xmlns:p14="http://schemas.microsoft.com/office/powerpoint/2010/main" val="26421961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martArt-Tool">
    <p:spTree>
      <p:nvGrpSpPr>
        <p:cNvPr id="1" name=""/>
        <p:cNvGrpSpPr/>
        <p:nvPr/>
      </p:nvGrpSpPr>
      <p:grpSpPr>
        <a:xfrm>
          <a:off x="0" y="0"/>
          <a:ext cx="0" cy="0"/>
          <a:chOff x="0" y="0"/>
          <a:chExt cx="0" cy="0"/>
        </a:xfrm>
      </p:grpSpPr>
      <p:sp>
        <p:nvSpPr>
          <p:cNvPr id="9" name="Textplatzhalter 4"/>
          <p:cNvSpPr>
            <a:spLocks noGrp="1"/>
          </p:cNvSpPr>
          <p:nvPr>
            <p:ph type="body" sz="quarter" idx="12" hasCustomPrompt="1"/>
          </p:nvPr>
        </p:nvSpPr>
        <p:spPr>
          <a:xfrm>
            <a:off x="251520" y="488760"/>
            <a:ext cx="3456384" cy="360610"/>
          </a:xfrm>
        </p:spPr>
        <p:txBody>
          <a:bodyPr>
            <a:noAutofit/>
          </a:bodyPr>
          <a:lstStyle>
            <a:lvl1pPr marL="0" indent="0" algn="l" defTabSz="914400" rtl="0" eaLnBrk="1" latinLnBrk="0" hangingPunct="1">
              <a:spcBef>
                <a:spcPct val="20000"/>
              </a:spcBef>
              <a:buFont typeface="Arial" pitchFamily="34" charset="0"/>
              <a:buNone/>
              <a:defRPr lang="de-DE" sz="1800" b="1" kern="1200" baseline="0" dirty="0">
                <a:solidFill>
                  <a:srgbClr val="283A84"/>
                </a:solidFill>
                <a:latin typeface="Arial" pitchFamily="34" charset="0"/>
                <a:ea typeface="+mn-ea"/>
                <a:cs typeface="Arial" pitchFamily="34" charset="0"/>
              </a:defRPr>
            </a:lvl1pPr>
          </a:lstStyle>
          <a:p>
            <a:pPr lvl="0"/>
            <a:r>
              <a:rPr lang="de-DE" dirty="0" smtClean="0"/>
              <a:t>Unterüberschrift</a:t>
            </a:r>
            <a:endParaRPr lang="de-DE" dirty="0"/>
          </a:p>
        </p:txBody>
      </p:sp>
      <p:sp>
        <p:nvSpPr>
          <p:cNvPr id="10" name="Textplatzhalter 4"/>
          <p:cNvSpPr>
            <a:spLocks noGrp="1"/>
          </p:cNvSpPr>
          <p:nvPr>
            <p:ph type="body" sz="quarter" idx="11" hasCustomPrompt="1"/>
          </p:nvPr>
        </p:nvSpPr>
        <p:spPr>
          <a:xfrm>
            <a:off x="251520" y="44624"/>
            <a:ext cx="3456384" cy="360610"/>
          </a:xfrm>
        </p:spPr>
        <p:txBody>
          <a:bodyPr>
            <a:noAutofit/>
          </a:bodyPr>
          <a:lstStyle>
            <a:lvl1pPr marL="0" indent="0">
              <a:buNone/>
              <a:defRPr lang="de-DE" sz="1800" b="1" kern="1200" baseline="0" dirty="0">
                <a:solidFill>
                  <a:srgbClr val="283A84"/>
                </a:solidFill>
                <a:latin typeface="Arial" pitchFamily="34" charset="0"/>
                <a:ea typeface="+mn-ea"/>
                <a:cs typeface="Arial" pitchFamily="34" charset="0"/>
              </a:defRPr>
            </a:lvl1pPr>
          </a:lstStyle>
          <a:p>
            <a:pPr lvl="0"/>
            <a:r>
              <a:rPr lang="de-DE" dirty="0" smtClean="0"/>
              <a:t>Überschrift</a:t>
            </a:r>
            <a:endParaRPr lang="de-DE" dirty="0"/>
          </a:p>
        </p:txBody>
      </p:sp>
      <p:cxnSp>
        <p:nvCxnSpPr>
          <p:cNvPr id="11" name="Gerade Verbindung 10"/>
          <p:cNvCxnSpPr/>
          <p:nvPr userDrawn="1"/>
        </p:nvCxnSpPr>
        <p:spPr bwMode="auto">
          <a:xfrm>
            <a:off x="0" y="908720"/>
            <a:ext cx="9144000" cy="0"/>
          </a:xfrm>
          <a:prstGeom prst="line">
            <a:avLst/>
          </a:prstGeom>
          <a:ln w="25400">
            <a:solidFill>
              <a:srgbClr val="283A84"/>
            </a:solidFill>
          </a:ln>
        </p:spPr>
        <p:style>
          <a:lnRef idx="1">
            <a:schemeClr val="accent1"/>
          </a:lnRef>
          <a:fillRef idx="0">
            <a:schemeClr val="accent1"/>
          </a:fillRef>
          <a:effectRef idx="0">
            <a:schemeClr val="accent1"/>
          </a:effectRef>
          <a:fontRef idx="minor">
            <a:schemeClr val="tx1"/>
          </a:fontRef>
        </p:style>
      </p:cxnSp>
      <p:sp>
        <p:nvSpPr>
          <p:cNvPr id="13"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dirty="0" smtClean="0">
                <a:solidFill>
                  <a:schemeClr val="tx1"/>
                </a:solidFill>
                <a:cs typeface="Arial" charset="0"/>
              </a:rPr>
              <a:t>© Papilio</a:t>
            </a:r>
            <a:r>
              <a:rPr lang="de-DE" baseline="0" dirty="0" smtClean="0">
                <a:solidFill>
                  <a:schemeClr val="tx1"/>
                </a:solidFill>
                <a:cs typeface="Arial" charset="0"/>
              </a:rPr>
              <a:t> gGmbH</a:t>
            </a:r>
            <a:endParaRPr lang="de-DE" dirty="0" smtClean="0">
              <a:solidFill>
                <a:schemeClr val="tx1"/>
              </a:solidFill>
              <a:cs typeface="Arial" charset="0"/>
            </a:endParaRPr>
          </a:p>
        </p:txBody>
      </p:sp>
      <p:sp>
        <p:nvSpPr>
          <p:cNvPr id="14" name="Foliennummernplatzhalter 5"/>
          <p:cNvSpPr>
            <a:spLocks noGrp="1"/>
          </p:cNvSpPr>
          <p:nvPr>
            <p:ph type="sldNum" sz="quarter" idx="13"/>
          </p:nvPr>
        </p:nvSpPr>
        <p:spPr>
          <a:xfrm>
            <a:off x="6804248" y="6381328"/>
            <a:ext cx="2133600" cy="365125"/>
          </a:xfrm>
        </p:spPr>
        <p:txBody>
          <a:bodyPr/>
          <a:lstStyle/>
          <a:p>
            <a:fld id="{37097709-3703-4872-A653-C50576CFE1E5}" type="slidenum">
              <a:rPr lang="de-DE" smtClean="0"/>
              <a:pPr/>
              <a:t>‹Nr.›</a:t>
            </a:fld>
            <a:endParaRPr lang="de-DE" dirty="0"/>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3227" y="44624"/>
            <a:ext cx="1627125" cy="847999"/>
          </a:xfrm>
          <a:prstGeom prst="rect">
            <a:avLst/>
          </a:prstGeom>
        </p:spPr>
      </p:pic>
      <p:pic>
        <p:nvPicPr>
          <p:cNvPr id="12" name="Grafik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2360" y="90288"/>
            <a:ext cx="1136301" cy="662464"/>
          </a:xfrm>
          <a:prstGeom prst="rect">
            <a:avLst/>
          </a:prstGeom>
        </p:spPr>
      </p:pic>
    </p:spTree>
    <p:extLst>
      <p:ext uri="{BB962C8B-B14F-4D97-AF65-F5344CB8AC3E}">
        <p14:creationId xmlns:p14="http://schemas.microsoft.com/office/powerpoint/2010/main" val="327768904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cxnSp>
        <p:nvCxnSpPr>
          <p:cNvPr id="9" name="Gerade Verbindung 8"/>
          <p:cNvCxnSpPr/>
          <p:nvPr userDrawn="1"/>
        </p:nvCxnSpPr>
        <p:spPr bwMode="auto">
          <a:xfrm>
            <a:off x="0" y="908720"/>
            <a:ext cx="9144000" cy="0"/>
          </a:xfrm>
          <a:prstGeom prst="line">
            <a:avLst/>
          </a:prstGeom>
          <a:ln w="25400">
            <a:solidFill>
              <a:srgbClr val="283A84"/>
            </a:solidFill>
          </a:ln>
        </p:spPr>
        <p:style>
          <a:lnRef idx="1">
            <a:schemeClr val="accent1"/>
          </a:lnRef>
          <a:fillRef idx="0">
            <a:schemeClr val="accent1"/>
          </a:fillRef>
          <a:effectRef idx="0">
            <a:schemeClr val="accent1"/>
          </a:effectRef>
          <a:fontRef idx="minor">
            <a:schemeClr val="tx1"/>
          </a:fontRef>
        </p:style>
      </p:cxnSp>
      <p:sp>
        <p:nvSpPr>
          <p:cNvPr id="10" name="Textplatzhalter 4"/>
          <p:cNvSpPr>
            <a:spLocks noGrp="1"/>
          </p:cNvSpPr>
          <p:nvPr>
            <p:ph type="body" sz="quarter" idx="12" hasCustomPrompt="1"/>
          </p:nvPr>
        </p:nvSpPr>
        <p:spPr>
          <a:xfrm>
            <a:off x="251520" y="488760"/>
            <a:ext cx="3456384" cy="360610"/>
          </a:xfrm>
        </p:spPr>
        <p:txBody>
          <a:bodyPr>
            <a:noAutofit/>
          </a:bodyPr>
          <a:lstStyle>
            <a:lvl1pPr marL="0" indent="0" algn="l" defTabSz="914400" rtl="0" eaLnBrk="1" latinLnBrk="0" hangingPunct="1">
              <a:spcBef>
                <a:spcPct val="20000"/>
              </a:spcBef>
              <a:buFont typeface="Arial" pitchFamily="34" charset="0"/>
              <a:buNone/>
              <a:defRPr lang="de-DE" sz="1800" b="1" kern="1200" baseline="0" dirty="0">
                <a:solidFill>
                  <a:srgbClr val="283A84"/>
                </a:solidFill>
                <a:latin typeface="Arial" pitchFamily="34" charset="0"/>
                <a:ea typeface="+mn-ea"/>
                <a:cs typeface="Arial" pitchFamily="34" charset="0"/>
              </a:defRPr>
            </a:lvl1pPr>
          </a:lstStyle>
          <a:p>
            <a:pPr lvl="0"/>
            <a:r>
              <a:rPr lang="de-DE" dirty="0" smtClean="0"/>
              <a:t>Unterüberschrift</a:t>
            </a:r>
            <a:endParaRPr lang="de-DE" dirty="0"/>
          </a:p>
        </p:txBody>
      </p:sp>
      <p:sp>
        <p:nvSpPr>
          <p:cNvPr id="11" name="Textplatzhalter 4"/>
          <p:cNvSpPr>
            <a:spLocks noGrp="1"/>
          </p:cNvSpPr>
          <p:nvPr>
            <p:ph type="body" sz="quarter" idx="11" hasCustomPrompt="1"/>
          </p:nvPr>
        </p:nvSpPr>
        <p:spPr>
          <a:xfrm>
            <a:off x="251520" y="44624"/>
            <a:ext cx="3456384" cy="360610"/>
          </a:xfrm>
        </p:spPr>
        <p:txBody>
          <a:bodyPr>
            <a:noAutofit/>
          </a:bodyPr>
          <a:lstStyle>
            <a:lvl1pPr marL="0" indent="0">
              <a:buNone/>
              <a:defRPr lang="de-DE" sz="1800" b="1" kern="1200" baseline="0" dirty="0">
                <a:solidFill>
                  <a:srgbClr val="283A84"/>
                </a:solidFill>
                <a:latin typeface="Arial" pitchFamily="34" charset="0"/>
                <a:ea typeface="+mn-ea"/>
                <a:cs typeface="Arial" pitchFamily="34" charset="0"/>
              </a:defRPr>
            </a:lvl1pPr>
          </a:lstStyle>
          <a:p>
            <a:pPr marL="0" lvl="0" indent="0" algn="l" defTabSz="914400" rtl="0" eaLnBrk="1" latinLnBrk="0" hangingPunct="1">
              <a:spcBef>
                <a:spcPct val="20000"/>
              </a:spcBef>
              <a:buFont typeface="Arial" pitchFamily="34" charset="0"/>
              <a:buNone/>
            </a:pPr>
            <a:r>
              <a:rPr lang="de-DE" dirty="0" smtClean="0"/>
              <a:t>Überschrift</a:t>
            </a:r>
            <a:endParaRPr lang="de-DE" dirty="0"/>
          </a:p>
        </p:txBody>
      </p:sp>
      <p:sp>
        <p:nvSpPr>
          <p:cNvPr id="7" name="Foliennummernplatzhalter 5"/>
          <p:cNvSpPr>
            <a:spLocks noGrp="1"/>
          </p:cNvSpPr>
          <p:nvPr>
            <p:ph type="sldNum" sz="quarter" idx="13"/>
          </p:nvPr>
        </p:nvSpPr>
        <p:spPr>
          <a:xfrm>
            <a:off x="6804248" y="6381328"/>
            <a:ext cx="2133600" cy="365125"/>
          </a:xfrm>
        </p:spPr>
        <p:txBody>
          <a:bodyPr/>
          <a:lstStyle/>
          <a:p>
            <a:fld id="{37097709-3703-4872-A653-C50576CFE1E5}" type="slidenum">
              <a:rPr lang="de-DE" smtClean="0"/>
              <a:pPr/>
              <a:t>‹Nr.›</a:t>
            </a:fld>
            <a:endParaRPr lang="de-DE" dirty="0"/>
          </a:p>
        </p:txBody>
      </p:sp>
      <p:sp>
        <p:nvSpPr>
          <p:cNvPr id="12"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dirty="0" smtClean="0">
                <a:solidFill>
                  <a:schemeClr val="tx1"/>
                </a:solidFill>
                <a:cs typeface="Arial" charset="0"/>
              </a:rPr>
              <a:t>© Papilio</a:t>
            </a:r>
            <a:r>
              <a:rPr lang="de-DE" baseline="0" dirty="0" smtClean="0">
                <a:solidFill>
                  <a:schemeClr val="tx1"/>
                </a:solidFill>
                <a:cs typeface="Arial" charset="0"/>
              </a:rPr>
              <a:t> gGmbH</a:t>
            </a:r>
            <a:endParaRPr lang="de-DE" dirty="0" smtClean="0">
              <a:solidFill>
                <a:schemeClr val="tx1"/>
              </a:solidFill>
              <a:cs typeface="Arial" charset="0"/>
            </a:endParaRPr>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3227" y="44624"/>
            <a:ext cx="1627125" cy="847999"/>
          </a:xfrm>
          <a:prstGeom prst="rect">
            <a:avLst/>
          </a:prstGeom>
        </p:spPr>
      </p:pic>
      <p:pic>
        <p:nvPicPr>
          <p:cNvPr id="13" name="Grafik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2360" y="90288"/>
            <a:ext cx="1136301" cy="662464"/>
          </a:xfrm>
          <a:prstGeom prst="rect">
            <a:avLst/>
          </a:prstGeom>
        </p:spPr>
      </p:pic>
    </p:spTree>
    <p:extLst>
      <p:ext uri="{BB962C8B-B14F-4D97-AF65-F5344CB8AC3E}">
        <p14:creationId xmlns:p14="http://schemas.microsoft.com/office/powerpoint/2010/main" val="3758137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680" y="836712"/>
            <a:ext cx="3233212" cy="1308929"/>
          </a:xfrm>
          <a:prstGeom prst="rect">
            <a:avLst/>
          </a:prstGeom>
        </p:spPr>
      </p:pic>
      <p:sp>
        <p:nvSpPr>
          <p:cNvPr id="6" name="Textfeld 5"/>
          <p:cNvSpPr txBox="1">
            <a:spLocks noChangeArrowheads="1"/>
          </p:cNvSpPr>
          <p:nvPr userDrawn="1"/>
        </p:nvSpPr>
        <p:spPr bwMode="auto">
          <a:xfrm>
            <a:off x="1678438" y="2681625"/>
            <a:ext cx="57594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50000"/>
              </a:spcBef>
              <a:spcAft>
                <a:spcPct val="0"/>
              </a:spcAft>
              <a:defRPr/>
            </a:pPr>
            <a:r>
              <a:rPr lang="de-DE" sz="2000" dirty="0" smtClean="0">
                <a:solidFill>
                  <a:srgbClr val="283A84"/>
                </a:solidFill>
                <a:latin typeface="Arial" charset="0"/>
              </a:rPr>
              <a:t>www.papilio.de</a:t>
            </a:r>
          </a:p>
          <a:p>
            <a:pPr fontAlgn="base">
              <a:spcBef>
                <a:spcPct val="50000"/>
              </a:spcBef>
              <a:spcAft>
                <a:spcPct val="0"/>
              </a:spcAft>
              <a:defRPr/>
            </a:pPr>
            <a:endParaRPr lang="de-DE" sz="2000" dirty="0" smtClean="0">
              <a:solidFill>
                <a:srgbClr val="283A84"/>
              </a:solidFill>
              <a:latin typeface="Arial" charset="0"/>
            </a:endParaRPr>
          </a:p>
          <a:p>
            <a:pPr>
              <a:spcBef>
                <a:spcPct val="50000"/>
              </a:spcBef>
              <a:defRPr/>
            </a:pPr>
            <a:r>
              <a:rPr lang="de-DE" sz="2000" dirty="0" smtClean="0">
                <a:solidFill>
                  <a:srgbClr val="283A84"/>
                </a:solidFill>
                <a:latin typeface="Arial" charset="0"/>
              </a:rPr>
              <a:t>www.papilio.de/info_newsletter.php</a:t>
            </a:r>
          </a:p>
          <a:p>
            <a:pPr>
              <a:spcBef>
                <a:spcPct val="50000"/>
              </a:spcBef>
              <a:defRPr/>
            </a:pPr>
            <a:endParaRPr lang="de-DE" sz="2000" dirty="0" smtClean="0">
              <a:solidFill>
                <a:srgbClr val="283A84"/>
              </a:solidFill>
              <a:latin typeface="Arial" charset="0"/>
            </a:endParaRPr>
          </a:p>
          <a:p>
            <a:pPr>
              <a:spcBef>
                <a:spcPct val="50000"/>
              </a:spcBef>
              <a:defRPr/>
            </a:pPr>
            <a:r>
              <a:rPr lang="de-DE" sz="2000" dirty="0" smtClean="0">
                <a:solidFill>
                  <a:srgbClr val="283A84"/>
                </a:solidFill>
                <a:latin typeface="Arial" charset="0"/>
              </a:rPr>
              <a:t>www.facebook.com/PapilioeV</a:t>
            </a:r>
          </a:p>
        </p:txBody>
      </p:sp>
      <p:sp>
        <p:nvSpPr>
          <p:cNvPr id="5" name="Foliennummernplatzhalter 5"/>
          <p:cNvSpPr>
            <a:spLocks noGrp="1"/>
          </p:cNvSpPr>
          <p:nvPr>
            <p:ph type="sldNum" sz="quarter" idx="12"/>
          </p:nvPr>
        </p:nvSpPr>
        <p:spPr>
          <a:xfrm>
            <a:off x="6804248" y="6381328"/>
            <a:ext cx="2133600" cy="365125"/>
          </a:xfrm>
        </p:spPr>
        <p:txBody>
          <a:bodyPr/>
          <a:lstStyle/>
          <a:p>
            <a:fld id="{37097709-3703-4872-A653-C50576CFE1E5}" type="slidenum">
              <a:rPr lang="de-DE" smtClean="0"/>
              <a:pPr/>
              <a:t>‹Nr.›</a:t>
            </a:fld>
            <a:endParaRPr lang="de-DE" dirty="0"/>
          </a:p>
        </p:txBody>
      </p:sp>
      <p:sp>
        <p:nvSpPr>
          <p:cNvPr id="7"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dirty="0" smtClean="0">
                <a:solidFill>
                  <a:schemeClr val="tx1"/>
                </a:solidFill>
                <a:cs typeface="Arial" charset="0"/>
              </a:rPr>
              <a:t>© Papilio</a:t>
            </a:r>
            <a:r>
              <a:rPr lang="de-DE" baseline="0" dirty="0" smtClean="0">
                <a:solidFill>
                  <a:schemeClr val="tx1"/>
                </a:solidFill>
                <a:cs typeface="Arial" charset="0"/>
              </a:rPr>
              <a:t> gGmbH</a:t>
            </a:r>
            <a:endParaRPr lang="de-DE" dirty="0" smtClean="0">
              <a:solidFill>
                <a:schemeClr val="tx1"/>
              </a:solidFill>
              <a:cs typeface="Arial" charset="0"/>
            </a:endParaRPr>
          </a:p>
        </p:txBody>
      </p:sp>
    </p:spTree>
    <p:extLst>
      <p:ext uri="{BB962C8B-B14F-4D97-AF65-F5344CB8AC3E}">
        <p14:creationId xmlns:p14="http://schemas.microsoft.com/office/powerpoint/2010/main" val="4224184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2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7" name="Foliennummernplatzhalter 5"/>
          <p:cNvSpPr>
            <a:spLocks noGrp="1"/>
          </p:cNvSpPr>
          <p:nvPr>
            <p:ph type="sldNum" sz="quarter" idx="12"/>
          </p:nvPr>
        </p:nvSpPr>
        <p:spPr>
          <a:xfrm>
            <a:off x="6804248" y="6381328"/>
            <a:ext cx="2133600" cy="365125"/>
          </a:xfrm>
        </p:spPr>
        <p:txBody>
          <a:bodyPr/>
          <a:lstStyle/>
          <a:p>
            <a:fld id="{37097709-3703-4872-A653-C50576CFE1E5}" type="slidenum">
              <a:rPr lang="de-DE" smtClean="0"/>
              <a:pPr/>
              <a:t>‹Nr.›</a:t>
            </a:fld>
            <a:endParaRPr lang="de-DE" dirty="0"/>
          </a:p>
        </p:txBody>
      </p:sp>
      <p:sp>
        <p:nvSpPr>
          <p:cNvPr id="8"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dirty="0" smtClean="0">
                <a:solidFill>
                  <a:schemeClr val="tx1"/>
                </a:solidFill>
                <a:cs typeface="Arial" charset="0"/>
              </a:rPr>
              <a:t>© Papilio</a:t>
            </a:r>
            <a:r>
              <a:rPr lang="de-DE" baseline="0" dirty="0" smtClean="0">
                <a:solidFill>
                  <a:schemeClr val="tx1"/>
                </a:solidFill>
                <a:cs typeface="Arial" charset="0"/>
              </a:rPr>
              <a:t> gGmbH</a:t>
            </a:r>
            <a:endParaRPr lang="de-DE" dirty="0" smtClean="0">
              <a:solidFill>
                <a:schemeClr val="tx1"/>
              </a:solidFill>
              <a:cs typeface="Arial" charset="0"/>
            </a:endParaRPr>
          </a:p>
        </p:txBody>
      </p:sp>
    </p:spTree>
    <p:extLst>
      <p:ext uri="{BB962C8B-B14F-4D97-AF65-F5344CB8AC3E}">
        <p14:creationId xmlns:p14="http://schemas.microsoft.com/office/powerpoint/2010/main" val="3647183642"/>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elfolie">
    <p:spTree>
      <p:nvGrpSpPr>
        <p:cNvPr id="1" name=""/>
        <p:cNvGrpSpPr/>
        <p:nvPr/>
      </p:nvGrpSpPr>
      <p:grpSpPr>
        <a:xfrm>
          <a:off x="0" y="0"/>
          <a:ext cx="0" cy="0"/>
          <a:chOff x="0" y="0"/>
          <a:chExt cx="0" cy="0"/>
        </a:xfrm>
      </p:grpSpPr>
      <p:sp>
        <p:nvSpPr>
          <p:cNvPr id="4" name="Titel 3"/>
          <p:cNvSpPr>
            <a:spLocks noGrp="1"/>
          </p:cNvSpPr>
          <p:nvPr>
            <p:ph type="title"/>
          </p:nvPr>
        </p:nvSpPr>
        <p:spPr>
          <a:xfrm>
            <a:off x="1691680" y="4221088"/>
            <a:ext cx="6192688" cy="1143000"/>
          </a:xfrm>
        </p:spPr>
        <p:txBody>
          <a:bodyPr>
            <a:noAutofit/>
          </a:bodyPr>
          <a:lstStyle>
            <a:lvl1pPr algn="l">
              <a:defRPr sz="2000" b="1">
                <a:latin typeface="Arial" pitchFamily="34" charset="0"/>
                <a:cs typeface="Arial" pitchFamily="34" charset="0"/>
              </a:defRPr>
            </a:lvl1pPr>
          </a:lstStyle>
          <a:p>
            <a:r>
              <a:rPr lang="de-DE" dirty="0" smtClean="0"/>
              <a:t>Titelmasterformat durch Klicken bearbeiten</a:t>
            </a:r>
            <a:endParaRPr lang="de-DE" dirty="0"/>
          </a:p>
        </p:txBody>
      </p:sp>
      <p:sp>
        <p:nvSpPr>
          <p:cNvPr id="5" name="Foliennummernplatzhalter 5"/>
          <p:cNvSpPr>
            <a:spLocks noGrp="1"/>
          </p:cNvSpPr>
          <p:nvPr>
            <p:ph type="sldNum" sz="quarter" idx="12"/>
          </p:nvPr>
        </p:nvSpPr>
        <p:spPr>
          <a:xfrm>
            <a:off x="6804248" y="6381328"/>
            <a:ext cx="2133600" cy="365125"/>
          </a:xfrm>
        </p:spPr>
        <p:txBody>
          <a:bodyPr/>
          <a:lstStyle/>
          <a:p>
            <a:fld id="{37097709-3703-4872-A653-C50576CFE1E5}" type="slidenum">
              <a:rPr lang="de-DE" smtClean="0"/>
              <a:pPr/>
              <a:t>‹Nr.›</a:t>
            </a:fld>
            <a:endParaRPr lang="de-DE" dirty="0"/>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75718" y="44624"/>
            <a:ext cx="1714887" cy="6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012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0"/>
            </p:custDataLst>
            <p:extLst>
              <p:ext uri="{D42A27DB-BD31-4B8C-83A1-F6EECF244321}">
                <p14:modId xmlns:p14="http://schemas.microsoft.com/office/powerpoint/2010/main" val="37555170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1" name="think-cell Slide" r:id="rId11" imgW="360" imgH="360" progId="">
                  <p:embed/>
                </p:oleObj>
              </mc:Choice>
              <mc:Fallback>
                <p:oleObj name="think-cell Slide" r:id="rId11" imgW="360" imgH="360" progId="">
                  <p:embed/>
                  <p:pic>
                    <p:nvPicPr>
                      <p:cNvPr id="0" name="Picture 4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Foliennummernplatzhalter 5"/>
          <p:cNvSpPr>
            <a:spLocks noGrp="1"/>
          </p:cNvSpPr>
          <p:nvPr>
            <p:ph type="sldNum" sz="quarter" idx="4"/>
          </p:nvPr>
        </p:nvSpPr>
        <p:spPr>
          <a:xfrm>
            <a:off x="3851920" y="6381328"/>
            <a:ext cx="155753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97709-3703-4872-A653-C50576CFE1E5}" type="slidenum">
              <a:rPr lang="de-DE" smtClean="0">
                <a:solidFill>
                  <a:prstClr val="black">
                    <a:tint val="75000"/>
                  </a:prstClr>
                </a:solidFill>
              </a:rPr>
              <a:pPr/>
              <a:t>‹Nr.›</a:t>
            </a:fld>
            <a:endParaRPr lang="de-DE" dirty="0">
              <a:solidFill>
                <a:prstClr val="black">
                  <a:tint val="75000"/>
                </a:prstClr>
              </a:solidFill>
            </a:endParaRPr>
          </a:p>
        </p:txBody>
      </p:sp>
      <p:sp>
        <p:nvSpPr>
          <p:cNvPr id="7" name="Datumsplatzhalter 6"/>
          <p:cNvSpPr>
            <a:spLocks noGrp="1"/>
          </p:cNvSpPr>
          <p:nvPr>
            <p:ph type="dt" sz="half" idx="2"/>
          </p:nvPr>
        </p:nvSpPr>
        <p:spPr>
          <a:xfrm>
            <a:off x="6542856" y="638132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dirty="0">
              <a:solidFill>
                <a:prstClr val="black">
                  <a:tint val="75000"/>
                </a:prstClr>
              </a:solidFill>
            </a:endParaRPr>
          </a:p>
        </p:txBody>
      </p:sp>
      <p:sp>
        <p:nvSpPr>
          <p:cNvPr id="8"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dirty="0" smtClean="0">
                <a:solidFill>
                  <a:schemeClr val="tx1"/>
                </a:solidFill>
                <a:cs typeface="Arial" charset="0"/>
              </a:rPr>
              <a:t>© Papilio</a:t>
            </a:r>
            <a:r>
              <a:rPr lang="de-DE" baseline="0" dirty="0" smtClean="0">
                <a:solidFill>
                  <a:schemeClr val="tx1"/>
                </a:solidFill>
                <a:cs typeface="Arial" charset="0"/>
              </a:rPr>
              <a:t> gGmbH</a:t>
            </a:r>
            <a:endParaRPr lang="de-DE" dirty="0" smtClean="0">
              <a:solidFill>
                <a:schemeClr val="tx1"/>
              </a:solidFill>
              <a:cs typeface="Arial" charset="0"/>
            </a:endParaRPr>
          </a:p>
        </p:txBody>
      </p:sp>
    </p:spTree>
    <p:extLst>
      <p:ext uri="{BB962C8B-B14F-4D97-AF65-F5344CB8AC3E}">
        <p14:creationId xmlns:p14="http://schemas.microsoft.com/office/powerpoint/2010/main" val="219050736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9" r:id="rId6"/>
    <p:sldLayoutId id="2147483671"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9.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0.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xml"/><Relationship Id="rId1" Type="http://schemas.openxmlformats.org/officeDocument/2006/relationships/vmlDrawing" Target="../drawings/vmlDrawing12.v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3.xml"/><Relationship Id="rId1" Type="http://schemas.openxmlformats.org/officeDocument/2006/relationships/vmlDrawing" Target="../drawings/vmlDrawing13.vml"/><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4.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rotWithShape="1">
          <a:blip r:embed="rId2" cstate="print">
            <a:extLst>
              <a:ext uri="{28A0092B-C50C-407E-A947-70E740481C1C}">
                <a14:useLocalDpi xmlns:a14="http://schemas.microsoft.com/office/drawing/2010/main" val="0"/>
              </a:ext>
            </a:extLst>
          </a:blip>
          <a:srcRect l="393" t="2822" r="1168" b="43815"/>
          <a:stretch/>
        </p:blipFill>
        <p:spPr>
          <a:xfrm>
            <a:off x="0" y="-92189"/>
            <a:ext cx="9144000" cy="3305165"/>
          </a:xfrm>
          <a:prstGeom prst="rect">
            <a:avLst/>
          </a:prstGeom>
        </p:spPr>
      </p:pic>
      <p:sp>
        <p:nvSpPr>
          <p:cNvPr id="3" name="Textfeld 2"/>
          <p:cNvSpPr txBox="1"/>
          <p:nvPr/>
        </p:nvSpPr>
        <p:spPr>
          <a:xfrm>
            <a:off x="0" y="3140968"/>
            <a:ext cx="9144000" cy="288000"/>
          </a:xfrm>
          <a:prstGeom prst="rect">
            <a:avLst/>
          </a:prstGeom>
          <a:solidFill>
            <a:srgbClr val="FFCD1C"/>
          </a:solidFill>
        </p:spPr>
        <p:txBody>
          <a:bodyPr wrap="square" rtlCol="0" anchor="ctr">
            <a:spAutoFit/>
          </a:bodyPr>
          <a:lstStyle/>
          <a:p>
            <a:r>
              <a:rPr lang="de-DE" dirty="0" smtClean="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p:txBody>
      </p:sp>
      <p:sp>
        <p:nvSpPr>
          <p:cNvPr id="7" name="Textfeld 6"/>
          <p:cNvSpPr txBox="1"/>
          <p:nvPr/>
        </p:nvSpPr>
        <p:spPr>
          <a:xfrm>
            <a:off x="467544" y="3789040"/>
            <a:ext cx="7992888" cy="1015663"/>
          </a:xfrm>
          <a:prstGeom prst="rect">
            <a:avLst/>
          </a:prstGeom>
          <a:noFill/>
        </p:spPr>
        <p:txBody>
          <a:bodyPr wrap="square" rtlCol="0">
            <a:spAutoFit/>
          </a:bodyPr>
          <a:lstStyle/>
          <a:p>
            <a:r>
              <a:rPr lang="de-DE" altLang="de-DE" sz="2000" b="1" dirty="0" smtClean="0">
                <a:solidFill>
                  <a:srgbClr val="024089"/>
                </a:solidFill>
                <a:latin typeface="Arial" pitchFamily="34" charset="0"/>
                <a:ea typeface="+mj-ea"/>
                <a:cs typeface="Arial" pitchFamily="34" charset="0"/>
              </a:rPr>
              <a:t>Papilio-U3 </a:t>
            </a:r>
            <a:r>
              <a:rPr lang="de-DE" altLang="de-DE" sz="2000" b="1" dirty="0">
                <a:solidFill>
                  <a:srgbClr val="024089"/>
                </a:solidFill>
                <a:latin typeface="Arial" pitchFamily="34" charset="0"/>
                <a:cs typeface="Arial" pitchFamily="34" charset="0"/>
              </a:rPr>
              <a:t>Fortbildung für pädagogische Fachkräfte </a:t>
            </a:r>
            <a:endParaRPr lang="de-DE" altLang="de-DE" sz="2000" b="1" dirty="0">
              <a:solidFill>
                <a:srgbClr val="024089"/>
              </a:solidFill>
              <a:latin typeface="Arial" pitchFamily="34" charset="0"/>
              <a:ea typeface="+mj-ea"/>
              <a:cs typeface="Arial" pitchFamily="34" charset="0"/>
            </a:endParaRPr>
          </a:p>
          <a:p>
            <a:endParaRPr lang="de-DE" altLang="de-DE" sz="2000" dirty="0">
              <a:solidFill>
                <a:srgbClr val="024089"/>
              </a:solidFill>
              <a:latin typeface="Arial" pitchFamily="34" charset="0"/>
              <a:ea typeface="+mj-ea"/>
              <a:cs typeface="Arial" pitchFamily="34" charset="0"/>
            </a:endParaRPr>
          </a:p>
          <a:p>
            <a:r>
              <a:rPr lang="de-DE" altLang="de-DE" sz="2000" dirty="0">
                <a:solidFill>
                  <a:srgbClr val="024089"/>
                </a:solidFill>
                <a:latin typeface="Arial" pitchFamily="34" charset="0"/>
                <a:ea typeface="+mj-ea"/>
                <a:cs typeface="Arial" pitchFamily="34" charset="0"/>
              </a:rPr>
              <a:t>Modul 3</a:t>
            </a:r>
          </a:p>
        </p:txBody>
      </p:sp>
      <p:pic>
        <p:nvPicPr>
          <p:cNvPr id="9" name="Grafik 8"/>
          <p:cNvPicPr>
            <a:picLocks noChangeAspect="1"/>
          </p:cNvPicPr>
          <p:nvPr/>
        </p:nvPicPr>
        <p:blipFill rotWithShape="1">
          <a:blip r:embed="rId3" cstate="print">
            <a:extLst>
              <a:ext uri="{28A0092B-C50C-407E-A947-70E740481C1C}">
                <a14:useLocalDpi xmlns:a14="http://schemas.microsoft.com/office/drawing/2010/main" val="0"/>
              </a:ext>
            </a:extLst>
          </a:blip>
          <a:srcRect l="3275" r="2627"/>
          <a:stretch/>
        </p:blipFill>
        <p:spPr bwMode="auto">
          <a:xfrm>
            <a:off x="346633" y="5582627"/>
            <a:ext cx="8473839" cy="12140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0159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8631854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234" name="think-cell Slide" r:id="rId4" imgW="360" imgH="360" progId="">
                  <p:embed/>
                </p:oleObj>
              </mc:Choice>
              <mc:Fallback>
                <p:oleObj name="think-cell Slide" r:id="rId4" imgW="360" imgH="360" progId="">
                  <p:embed/>
                  <p:pic>
                    <p:nvPicPr>
                      <p:cNvPr id="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platzhalter 1"/>
          <p:cNvSpPr>
            <a:spLocks noGrp="1"/>
          </p:cNvSpPr>
          <p:nvPr>
            <p:ph type="body" sz="quarter" idx="11"/>
          </p:nvPr>
        </p:nvSpPr>
        <p:spPr>
          <a:xfrm>
            <a:off x="146440" y="357066"/>
            <a:ext cx="6913463" cy="361355"/>
          </a:xfrm>
        </p:spPr>
        <p:txBody>
          <a:bodyPr/>
          <a:lstStyle/>
          <a:p>
            <a:r>
              <a:rPr lang="de-DE" dirty="0" smtClean="0">
                <a:solidFill>
                  <a:srgbClr val="024089"/>
                </a:solidFill>
              </a:rPr>
              <a:t>Temperament</a:t>
            </a:r>
            <a:endParaRPr lang="de-DE" dirty="0">
              <a:solidFill>
                <a:srgbClr val="024089"/>
              </a:solidFill>
            </a:endParaRPr>
          </a:p>
          <a:p>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3924503303"/>
              </p:ext>
            </p:extLst>
          </p:nvPr>
        </p:nvGraphicFramePr>
        <p:xfrm>
          <a:off x="323528" y="1196752"/>
          <a:ext cx="8424936" cy="4536504"/>
        </p:xfrm>
        <a:graphic>
          <a:graphicData uri="http://schemas.openxmlformats.org/drawingml/2006/table">
            <a:tbl>
              <a:tblPr firstRow="1" bandRow="1">
                <a:tableStyleId>{68D230F3-CF80-4859-8CE7-A43EE81993B5}</a:tableStyleId>
              </a:tblPr>
              <a:tblGrid>
                <a:gridCol w="2684050">
                  <a:extLst>
                    <a:ext uri="{9D8B030D-6E8A-4147-A177-3AD203B41FA5}">
                      <a16:colId xmlns:a16="http://schemas.microsoft.com/office/drawing/2014/main" val="20000"/>
                    </a:ext>
                  </a:extLst>
                </a:gridCol>
                <a:gridCol w="5740886">
                  <a:extLst>
                    <a:ext uri="{9D8B030D-6E8A-4147-A177-3AD203B41FA5}">
                      <a16:colId xmlns:a16="http://schemas.microsoft.com/office/drawing/2014/main" val="20001"/>
                    </a:ext>
                  </a:extLst>
                </a:gridCol>
              </a:tblGrid>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0" u="none" strike="noStrike" cap="none" normalizeH="0" baseline="0" dirty="0" smtClean="0">
                          <a:ln>
                            <a:noFill/>
                          </a:ln>
                          <a:solidFill>
                            <a:schemeClr val="bg1">
                              <a:lumMod val="65000"/>
                            </a:schemeClr>
                          </a:solidFill>
                          <a:effectLst/>
                        </a:rPr>
                        <a:t>Schüchternheit / Gehemmtheit</a:t>
                      </a:r>
                      <a:endParaRPr kumimoji="0" lang="de-DE" altLang="de-DE" sz="1800" b="0" i="0" u="none" strike="noStrike" cap="none" normalizeH="0" baseline="0" dirty="0" smtClean="0">
                        <a:ln>
                          <a:noFill/>
                        </a:ln>
                        <a:solidFill>
                          <a:schemeClr val="bg1">
                            <a:lumMod val="65000"/>
                          </a:schemeClr>
                        </a:solidFill>
                        <a:effectLst/>
                        <a:latin typeface="Arial" charset="0"/>
                      </a:endParaRPr>
                    </a:p>
                  </a:txBody>
                  <a:tcPr marT="45712" marB="45712" anchor="ctr" horzOverflow="overflow">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rowSpan="7">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de-DE" altLang="de-DE" sz="2000" b="0" u="none" strike="noStrike" cap="none" normalizeH="0" baseline="0" dirty="0" smtClean="0">
                          <a:ln>
                            <a:noFill/>
                          </a:ln>
                          <a:solidFill>
                            <a:schemeClr val="tx1"/>
                          </a:solidFill>
                          <a:effectLst/>
                        </a:rPr>
                        <a:t>Grad, in welchem äußere Reize das Verhalten des Kindes beeinflussen können bzw. Ausmaß, zu dem eine Tätigkeit trotz vorhandener Hindernisse weitergeführt wird</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de-DE" altLang="de-DE" sz="2000" b="0" u="none" strike="noStrike" cap="none" normalizeH="0" baseline="0" dirty="0" smtClean="0">
                          <a:ln>
                            <a:noFill/>
                          </a:ln>
                          <a:solidFill>
                            <a:schemeClr val="tx1"/>
                          </a:solidFill>
                          <a:effectLst/>
                        </a:rPr>
                        <a:t>Wie lange bleibt ein Kind „dabei“?</a:t>
                      </a:r>
                      <a:br>
                        <a:rPr kumimoji="0" lang="de-DE" altLang="de-DE" sz="2000" b="0" u="none" strike="noStrike" cap="none" normalizeH="0" baseline="0" dirty="0" smtClean="0">
                          <a:ln>
                            <a:noFill/>
                          </a:ln>
                          <a:solidFill>
                            <a:schemeClr val="tx1"/>
                          </a:solidFill>
                          <a:effectLst/>
                        </a:rPr>
                      </a:br>
                      <a:r>
                        <a:rPr kumimoji="0" lang="de-DE" altLang="de-DE" sz="2000" b="0" u="none" strike="noStrike" cap="none" normalizeH="0" baseline="0" dirty="0" smtClean="0">
                          <a:ln>
                            <a:noFill/>
                          </a:ln>
                          <a:solidFill>
                            <a:schemeClr val="tx1"/>
                          </a:solidFill>
                          <a:effectLst/>
                        </a:rPr>
                        <a:t>Wie schnell lässt es sich ablenken?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2000" b="0" u="none" strike="noStrike" cap="none" normalizeH="0" baseline="0" dirty="0" smtClean="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u="none" strike="noStrike" cap="none" normalizeH="0" baseline="0" dirty="0" smtClean="0">
                          <a:ln>
                            <a:noFill/>
                          </a:ln>
                          <a:solidFill>
                            <a:schemeClr val="tx1"/>
                          </a:solidFill>
                          <a:effectLst/>
                        </a:rPr>
                        <a:t>Beispiele</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altLang="de-DE" sz="2000" b="0" u="none" strike="noStrike" kern="1200" cap="none" normalizeH="0" baseline="0" dirty="0" smtClean="0">
                          <a:ln>
                            <a:noFill/>
                          </a:ln>
                          <a:solidFill>
                            <a:schemeClr val="tx1"/>
                          </a:solidFill>
                          <a:effectLst/>
                          <a:latin typeface="Arial" charset="0"/>
                          <a:ea typeface="+mn-ea"/>
                          <a:cs typeface="+mn-cs"/>
                        </a:rPr>
                        <a:t>Wenn ein Spiel schwierig ist, wendet sich das Kind bald anderen Dingen zu</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altLang="de-DE" sz="2000" b="0" u="none" strike="noStrike" kern="1200" cap="none" normalizeH="0" baseline="0" dirty="0" smtClean="0">
                          <a:ln>
                            <a:noFill/>
                          </a:ln>
                          <a:solidFill>
                            <a:schemeClr val="tx1"/>
                          </a:solidFill>
                          <a:effectLst/>
                          <a:latin typeface="Arial" charset="0"/>
                          <a:ea typeface="+mn-ea"/>
                          <a:cs typeface="+mn-cs"/>
                        </a:rPr>
                        <a:t>Beim Lernen neuer Aktivitäten (z.B. Laufrad fahren) verbringt das Kind längere Zeit damit, diese zu üben</a:t>
                      </a:r>
                    </a:p>
                  </a:txBody>
                  <a:tcPr marT="45712" marB="45712" horzOverflow="overflow">
                    <a:lnL w="12700" cap="flat" cmpd="sng" algn="ctr">
                      <a:noFill/>
                      <a:prstDash val="solid"/>
                      <a:round/>
                      <a:headEnd type="none" w="med" len="med"/>
                      <a:tailEnd type="none" w="med" len="med"/>
                    </a:lnL>
                  </a:tcPr>
                </a:tc>
                <a:extLst>
                  <a:ext uri="{0D108BD9-81ED-4DB2-BD59-A6C34878D82A}">
                    <a16:rowId xmlns:a16="http://schemas.microsoft.com/office/drawing/2014/main" val="10000"/>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0" u="none" strike="noStrike" cap="none" normalizeH="0" baseline="0" dirty="0" smtClean="0">
                          <a:ln>
                            <a:noFill/>
                          </a:ln>
                          <a:solidFill>
                            <a:schemeClr val="bg1">
                              <a:lumMod val="65000"/>
                            </a:schemeClr>
                          </a:solidFill>
                          <a:effectLst/>
                        </a:rPr>
                        <a:t>Negative Emotionalität / Stimmungslage</a:t>
                      </a:r>
                      <a:endParaRPr kumimoji="0" lang="de-DE" altLang="de-DE" sz="1800" b="0" i="0" u="none" strike="noStrike" cap="none" normalizeH="0" baseline="0" dirty="0" smtClean="0">
                        <a:ln>
                          <a:noFill/>
                        </a:ln>
                        <a:solidFill>
                          <a:schemeClr val="bg1">
                            <a:lumMod val="65000"/>
                          </a:schemeClr>
                        </a:solidFill>
                        <a:effectLst/>
                        <a:latin typeface="Arial" charset="0"/>
                      </a:endParaRPr>
                    </a:p>
                  </a:txBody>
                  <a:tcPr marT="45712" marB="45712" anchor="ctr" horzOverflow="overflow">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FFE279">
                        <a:alpha val="20000"/>
                      </a:srgbClr>
                    </a:solidFill>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1"/>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0" u="none" strike="noStrike" cap="none" normalizeH="0" baseline="0" dirty="0" smtClean="0">
                          <a:ln>
                            <a:noFill/>
                          </a:ln>
                          <a:solidFill>
                            <a:schemeClr val="bg1">
                              <a:lumMod val="65000"/>
                            </a:schemeClr>
                          </a:solidFill>
                          <a:effectLst/>
                        </a:rPr>
                        <a:t>Aktivität / Intensität</a:t>
                      </a:r>
                      <a:endParaRPr kumimoji="0" lang="de-DE" altLang="de-DE" sz="1800" b="0" i="0" u="none" strike="noStrike" cap="none" normalizeH="0" baseline="0" dirty="0" smtClean="0">
                        <a:ln>
                          <a:noFill/>
                        </a:ln>
                        <a:solidFill>
                          <a:schemeClr val="bg1">
                            <a:lumMod val="65000"/>
                          </a:schemeClr>
                        </a:solidFill>
                        <a:effectLst/>
                        <a:latin typeface="Arial" charset="0"/>
                      </a:endParaRPr>
                    </a:p>
                  </a:txBody>
                  <a:tcPr marT="45712" marB="45712" anchor="ctr" horzOverflow="overflow">
                    <a:lnR w="12700" cap="flat" cmpd="sng" algn="ctr">
                      <a:noFill/>
                      <a:prstDash val="solid"/>
                      <a:round/>
                      <a:headEnd type="none" w="med" len="med"/>
                      <a:tailEnd type="none" w="med" len="med"/>
                    </a:lnR>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2"/>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u="none" strike="noStrike" cap="none" normalizeH="0" baseline="0" dirty="0" smtClean="0">
                          <a:ln>
                            <a:noFill/>
                          </a:ln>
                          <a:solidFill>
                            <a:schemeClr val="tx1"/>
                          </a:solidFill>
                          <a:effectLst/>
                        </a:rPr>
                        <a:t>Aufmerksamkeit / Ausdauer</a:t>
                      </a:r>
                      <a:endParaRPr kumimoji="0" lang="de-DE" altLang="de-DE" sz="1800" b="1" i="0" u="none" strike="noStrike" cap="none" normalizeH="0" baseline="0" dirty="0" smtClean="0">
                        <a:ln>
                          <a:noFill/>
                        </a:ln>
                        <a:solidFill>
                          <a:schemeClr val="tx1"/>
                        </a:solidFill>
                        <a:effectLst/>
                        <a:latin typeface="Arial" charset="0"/>
                      </a:endParaRPr>
                    </a:p>
                  </a:txBody>
                  <a:tcPr marT="45712" marB="45712" anchor="ctr" horzOverflow="overflow">
                    <a:lnR w="12700" cap="flat" cmpd="sng" algn="ctr">
                      <a:noFill/>
                      <a:prstDash val="solid"/>
                      <a:round/>
                      <a:headEnd type="none" w="med" len="med"/>
                      <a:tailEnd type="none" w="med" len="med"/>
                    </a:lnR>
                    <a:lnB w="12700" cap="flat" cmpd="sng" algn="ctr">
                      <a:solidFill>
                        <a:schemeClr val="accent6">
                          <a:lumMod val="60000"/>
                          <a:lumOff val="40000"/>
                        </a:schemeClr>
                      </a:solidFill>
                      <a:prstDash val="solid"/>
                      <a:round/>
                      <a:headEnd type="none" w="med" len="med"/>
                      <a:tailEnd type="none" w="med" len="med"/>
                    </a:lnB>
                    <a:solidFill>
                      <a:srgbClr val="FFE279">
                        <a:alpha val="20000"/>
                      </a:srgbClr>
                    </a:solidFill>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3"/>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0" u="none" strike="noStrike" cap="none" normalizeH="0" baseline="0" dirty="0" smtClean="0">
                          <a:ln>
                            <a:noFill/>
                          </a:ln>
                          <a:solidFill>
                            <a:schemeClr val="bg1">
                              <a:lumMod val="65000"/>
                            </a:schemeClr>
                          </a:solidFill>
                          <a:effectLst/>
                        </a:rPr>
                        <a:t>Anpassungsfähigkeit</a:t>
                      </a:r>
                      <a:endParaRPr kumimoji="0" lang="de-DE" altLang="de-DE" sz="1800" b="0" i="0" u="none" strike="noStrike" cap="none" normalizeH="0" baseline="0" dirty="0" smtClean="0">
                        <a:ln>
                          <a:noFill/>
                        </a:ln>
                        <a:solidFill>
                          <a:schemeClr val="bg1">
                            <a:lumMod val="65000"/>
                          </a:schemeClr>
                        </a:solidFill>
                        <a:effectLst/>
                        <a:latin typeface="Arial" charset="0"/>
                      </a:endParaRPr>
                    </a:p>
                  </a:txBody>
                  <a:tcPr marT="45712" marB="45712" anchor="ctr" horzOverflow="overflow">
                    <a:lnT w="12700" cap="flat" cmpd="sng" algn="ctr">
                      <a:solidFill>
                        <a:schemeClr val="accent6">
                          <a:lumMod val="60000"/>
                          <a:lumOff val="40000"/>
                        </a:schemeClr>
                      </a:solidFill>
                      <a:prstDash val="solid"/>
                      <a:round/>
                      <a:headEnd type="none" w="med" len="med"/>
                      <a:tailEnd type="none" w="med" len="med"/>
                    </a:lnT>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4"/>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0" u="none" strike="noStrike" cap="none" normalizeH="0" baseline="0" dirty="0" smtClean="0">
                          <a:ln>
                            <a:noFill/>
                          </a:ln>
                          <a:solidFill>
                            <a:schemeClr val="bg1">
                              <a:lumMod val="65000"/>
                            </a:schemeClr>
                          </a:solidFill>
                          <a:effectLst/>
                        </a:rPr>
                        <a:t>Regelmäßigkeit </a:t>
                      </a:r>
                      <a:r>
                        <a:rPr kumimoji="0" lang="de-DE" altLang="de-DE" sz="1800" b="0" u="none" strike="noStrike" cap="none" normalizeH="0" baseline="0" dirty="0" err="1" smtClean="0">
                          <a:ln>
                            <a:noFill/>
                          </a:ln>
                          <a:solidFill>
                            <a:schemeClr val="bg1">
                              <a:lumMod val="65000"/>
                            </a:schemeClr>
                          </a:solidFill>
                          <a:effectLst/>
                        </a:rPr>
                        <a:t>biolog</a:t>
                      </a:r>
                      <a:r>
                        <a:rPr kumimoji="0" lang="de-DE" altLang="de-DE" sz="1800" b="0" u="none" strike="noStrike" cap="none" normalizeH="0" baseline="0" dirty="0" smtClean="0">
                          <a:ln>
                            <a:noFill/>
                          </a:ln>
                          <a:solidFill>
                            <a:schemeClr val="bg1">
                              <a:lumMod val="65000"/>
                            </a:schemeClr>
                          </a:solidFill>
                          <a:effectLst/>
                        </a:rPr>
                        <a:t>. Funktionen</a:t>
                      </a:r>
                      <a:endParaRPr kumimoji="0" lang="de-DE" altLang="de-DE" sz="1800" b="0" i="0" u="none" strike="noStrike" cap="none" normalizeH="0" baseline="0" dirty="0" smtClean="0">
                        <a:ln>
                          <a:noFill/>
                        </a:ln>
                        <a:solidFill>
                          <a:schemeClr val="bg1">
                            <a:lumMod val="65000"/>
                          </a:schemeClr>
                        </a:solidFill>
                        <a:effectLst/>
                        <a:latin typeface="Arial" charset="0"/>
                      </a:endParaRPr>
                    </a:p>
                  </a:txBody>
                  <a:tcPr marT="45712" marB="45712" anchor="ctr" horzOverflow="overflow">
                    <a:solidFill>
                      <a:srgbClr val="FFE279">
                        <a:alpha val="20000"/>
                      </a:srgbClr>
                    </a:solidFill>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5"/>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0" u="none" strike="noStrike" cap="none" normalizeH="0" baseline="0" dirty="0" smtClean="0">
                          <a:ln>
                            <a:noFill/>
                          </a:ln>
                          <a:solidFill>
                            <a:schemeClr val="bg1">
                              <a:lumMod val="65000"/>
                            </a:schemeClr>
                          </a:solidFill>
                          <a:effectLst/>
                        </a:rPr>
                        <a:t>Sensorische Reizschwelle</a:t>
                      </a:r>
                      <a:endParaRPr kumimoji="0" lang="de-DE" altLang="de-DE" sz="1800" b="0" i="0" u="none" strike="noStrike" cap="none" normalizeH="0" baseline="0" dirty="0" smtClean="0">
                        <a:ln>
                          <a:noFill/>
                        </a:ln>
                        <a:solidFill>
                          <a:schemeClr val="bg1">
                            <a:lumMod val="65000"/>
                          </a:schemeClr>
                        </a:solidFill>
                        <a:effectLst/>
                        <a:latin typeface="Arial" charset="0"/>
                      </a:endParaRPr>
                    </a:p>
                  </a:txBody>
                  <a:tcPr marT="45712" marB="45712" anchor="ctr" horzOverflow="overflow"/>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6"/>
                  </a:ext>
                </a:extLst>
              </a:tr>
            </a:tbl>
          </a:graphicData>
        </a:graphic>
      </p:graphicFrame>
      <p:sp>
        <p:nvSpPr>
          <p:cNvPr id="2" name="Foliennummernplatzhalter 1"/>
          <p:cNvSpPr>
            <a:spLocks noGrp="1"/>
          </p:cNvSpPr>
          <p:nvPr>
            <p:ph type="sldNum" sz="quarter" idx="13"/>
          </p:nvPr>
        </p:nvSpPr>
        <p:spPr/>
        <p:txBody>
          <a:bodyPr/>
          <a:lstStyle/>
          <a:p>
            <a:fld id="{37097709-3703-4872-A653-C50576CFE1E5}" type="slidenum">
              <a:rPr lang="de-DE" smtClean="0"/>
              <a:pPr/>
              <a:t>10</a:t>
            </a:fld>
            <a:endParaRPr lang="de-DE" dirty="0"/>
          </a:p>
        </p:txBody>
      </p:sp>
    </p:spTree>
    <p:extLst>
      <p:ext uri="{BB962C8B-B14F-4D97-AF65-F5344CB8AC3E}">
        <p14:creationId xmlns:p14="http://schemas.microsoft.com/office/powerpoint/2010/main" val="1413426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8631854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161" name="think-cell Slide" r:id="rId4" imgW="360" imgH="360" progId="">
                  <p:embed/>
                </p:oleObj>
              </mc:Choice>
              <mc:Fallback>
                <p:oleObj name="think-cell Slide" r:id="rId4" imgW="360" imgH="360" progId="">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platzhalter 1"/>
          <p:cNvSpPr>
            <a:spLocks noGrp="1"/>
          </p:cNvSpPr>
          <p:nvPr>
            <p:ph type="body" sz="quarter" idx="11"/>
          </p:nvPr>
        </p:nvSpPr>
        <p:spPr>
          <a:xfrm>
            <a:off x="146440" y="357066"/>
            <a:ext cx="6913463" cy="361355"/>
          </a:xfrm>
        </p:spPr>
        <p:txBody>
          <a:bodyPr/>
          <a:lstStyle/>
          <a:p>
            <a:r>
              <a:rPr lang="de-DE" dirty="0" smtClean="0">
                <a:solidFill>
                  <a:srgbClr val="024089"/>
                </a:solidFill>
              </a:rPr>
              <a:t>Temperament</a:t>
            </a:r>
            <a:endParaRPr lang="de-DE" dirty="0">
              <a:solidFill>
                <a:srgbClr val="024089"/>
              </a:solidFill>
            </a:endParaRPr>
          </a:p>
          <a:p>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3705393411"/>
              </p:ext>
            </p:extLst>
          </p:nvPr>
        </p:nvGraphicFramePr>
        <p:xfrm>
          <a:off x="323528" y="1196752"/>
          <a:ext cx="8424936" cy="4536504"/>
        </p:xfrm>
        <a:graphic>
          <a:graphicData uri="http://schemas.openxmlformats.org/drawingml/2006/table">
            <a:tbl>
              <a:tblPr firstRow="1" bandRow="1">
                <a:tableStyleId>{68D230F3-CF80-4859-8CE7-A43EE81993B5}</a:tableStyleId>
              </a:tblPr>
              <a:tblGrid>
                <a:gridCol w="2684050">
                  <a:extLst>
                    <a:ext uri="{9D8B030D-6E8A-4147-A177-3AD203B41FA5}">
                      <a16:colId xmlns:a16="http://schemas.microsoft.com/office/drawing/2014/main" val="20000"/>
                    </a:ext>
                  </a:extLst>
                </a:gridCol>
                <a:gridCol w="5740886">
                  <a:extLst>
                    <a:ext uri="{9D8B030D-6E8A-4147-A177-3AD203B41FA5}">
                      <a16:colId xmlns:a16="http://schemas.microsoft.com/office/drawing/2014/main" val="20001"/>
                    </a:ext>
                  </a:extLst>
                </a:gridCol>
              </a:tblGrid>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0" u="none" strike="noStrike" cap="none" normalizeH="0" baseline="0" dirty="0" smtClean="0">
                          <a:ln>
                            <a:noFill/>
                          </a:ln>
                          <a:solidFill>
                            <a:schemeClr val="bg1">
                              <a:lumMod val="65000"/>
                            </a:schemeClr>
                          </a:solidFill>
                          <a:effectLst/>
                        </a:rPr>
                        <a:t>Schüchternheit / Gehemmtheit</a:t>
                      </a:r>
                      <a:endParaRPr kumimoji="0" lang="de-DE" altLang="de-DE" sz="1800" b="0" i="0" u="none" strike="noStrike" cap="none" normalizeH="0" baseline="0" dirty="0" smtClean="0">
                        <a:ln>
                          <a:noFill/>
                        </a:ln>
                        <a:solidFill>
                          <a:schemeClr val="bg1">
                            <a:lumMod val="65000"/>
                          </a:schemeClr>
                        </a:solidFill>
                        <a:effectLst/>
                        <a:latin typeface="Arial" charset="0"/>
                      </a:endParaRPr>
                    </a:p>
                  </a:txBody>
                  <a:tcPr marT="45712" marB="45712" anchor="ctr" horzOverflow="overflow">
                    <a:lnB w="12700" cap="flat" cmpd="sng" algn="ctr">
                      <a:noFill/>
                      <a:prstDash val="solid"/>
                      <a:round/>
                      <a:headEnd type="none" w="med" len="med"/>
                      <a:tailEnd type="none" w="med" len="med"/>
                    </a:lnB>
                  </a:tcPr>
                </a:tc>
                <a:tc rowSpan="7">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de-DE" altLang="de-DE" sz="2000" b="0" u="none" strike="noStrike" cap="none" normalizeH="0" baseline="0" dirty="0" smtClean="0">
                        <a:ln>
                          <a:noFill/>
                        </a:ln>
                        <a:solidFill>
                          <a:schemeClr val="tx1"/>
                        </a:solidFill>
                        <a:effectLst/>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de-DE" altLang="de-DE" sz="2000" b="0" u="none" strike="noStrike" cap="none" normalizeH="0" baseline="0" dirty="0" smtClean="0">
                          <a:ln>
                            <a:noFill/>
                          </a:ln>
                          <a:solidFill>
                            <a:schemeClr val="tx1"/>
                          </a:solidFill>
                          <a:effectLst/>
                        </a:rPr>
                        <a:t>Fähigkeit, sich an Veränderungen in eingefahrenen Gewohnheiten anzupassen oder sich in neuen Situationen zurechtzufinden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2000" b="0" u="none" strike="noStrike" cap="none" normalizeH="0" baseline="0" dirty="0" smtClean="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u="none" strike="noStrike" cap="none" normalizeH="0" baseline="0" dirty="0" smtClean="0">
                          <a:ln>
                            <a:noFill/>
                          </a:ln>
                          <a:solidFill>
                            <a:schemeClr val="tx1"/>
                          </a:solidFill>
                          <a:effectLst/>
                        </a:rPr>
                        <a:t>Beispiele</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altLang="de-DE" sz="2000" b="0" u="none" strike="noStrike" kern="1200" cap="none" normalizeH="0" baseline="0" dirty="0" smtClean="0">
                          <a:ln>
                            <a:noFill/>
                          </a:ln>
                          <a:solidFill>
                            <a:schemeClr val="tx1"/>
                          </a:solidFill>
                          <a:effectLst/>
                          <a:latin typeface="Arial" charset="0"/>
                          <a:ea typeface="+mn-ea"/>
                          <a:cs typeface="+mn-cs"/>
                        </a:rPr>
                        <a:t>Das Kind kann auch im neuen Gruppenraum die Kuschelecke nutzen, um sich zu beruhigen</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altLang="de-DE" sz="2000" b="0" u="none" strike="noStrike" kern="1200" cap="none" normalizeH="0" baseline="0" dirty="0" smtClean="0">
                          <a:ln>
                            <a:noFill/>
                          </a:ln>
                          <a:solidFill>
                            <a:schemeClr val="tx1"/>
                          </a:solidFill>
                          <a:effectLst/>
                          <a:latin typeface="Arial" charset="0"/>
                          <a:ea typeface="+mn-ea"/>
                          <a:cs typeface="+mn-cs"/>
                        </a:rPr>
                        <a:t>Das Kind reagiert irritiert auf das Verschieben des Mittagessens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charset="0"/>
                      </a:endParaRPr>
                    </a:p>
                  </a:txBody>
                  <a:tcPr marT="45712" marB="45712" horzOverflow="overflow"/>
                </a:tc>
                <a:extLst>
                  <a:ext uri="{0D108BD9-81ED-4DB2-BD59-A6C34878D82A}">
                    <a16:rowId xmlns:a16="http://schemas.microsoft.com/office/drawing/2014/main" val="10000"/>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0" u="none" strike="noStrike" cap="none" normalizeH="0" baseline="0" dirty="0" smtClean="0">
                          <a:ln>
                            <a:noFill/>
                          </a:ln>
                          <a:solidFill>
                            <a:schemeClr val="bg1">
                              <a:lumMod val="65000"/>
                            </a:schemeClr>
                          </a:solidFill>
                          <a:effectLst/>
                        </a:rPr>
                        <a:t>Negative Emotionalität / Stimmungslage</a:t>
                      </a:r>
                      <a:endParaRPr kumimoji="0" lang="de-DE" altLang="de-DE" sz="1800" b="0" i="0" u="none" strike="noStrike" cap="none" normalizeH="0" baseline="0" dirty="0" smtClean="0">
                        <a:ln>
                          <a:noFill/>
                        </a:ln>
                        <a:solidFill>
                          <a:schemeClr val="bg1">
                            <a:lumMod val="65000"/>
                          </a:schemeClr>
                        </a:solidFill>
                        <a:effectLst/>
                        <a:latin typeface="Arial" charset="0"/>
                      </a:endParaRPr>
                    </a:p>
                  </a:txBody>
                  <a:tcPr marT="45712" marB="45712" anchor="ctr" horzOverflow="overflow">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FFE279">
                        <a:alpha val="20000"/>
                      </a:srgbClr>
                    </a:solidFill>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1"/>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0" u="none" strike="noStrike" cap="none" normalizeH="0" baseline="0" dirty="0" smtClean="0">
                          <a:ln>
                            <a:noFill/>
                          </a:ln>
                          <a:solidFill>
                            <a:schemeClr val="bg1">
                              <a:lumMod val="65000"/>
                            </a:schemeClr>
                          </a:solidFill>
                          <a:effectLst/>
                        </a:rPr>
                        <a:t>Aktivität / Intensität</a:t>
                      </a:r>
                      <a:endParaRPr kumimoji="0" lang="de-DE" altLang="de-DE" sz="1800" b="0" i="0" u="none" strike="noStrike" cap="none" normalizeH="0" baseline="0" dirty="0" smtClean="0">
                        <a:ln>
                          <a:noFill/>
                        </a:ln>
                        <a:solidFill>
                          <a:schemeClr val="bg1">
                            <a:lumMod val="65000"/>
                          </a:schemeClr>
                        </a:solidFill>
                        <a:effectLst/>
                        <a:latin typeface="Arial" charset="0"/>
                      </a:endParaRPr>
                    </a:p>
                  </a:txBody>
                  <a:tcPr marT="45712" marB="45712" anchor="ctr" horzOverflow="overflow">
                    <a:lnR w="12700" cap="flat" cmpd="sng" algn="ctr">
                      <a:noFill/>
                      <a:prstDash val="solid"/>
                      <a:round/>
                      <a:headEnd type="none" w="med" len="med"/>
                      <a:tailEnd type="none" w="med" len="med"/>
                    </a:lnR>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2"/>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0" u="none" strike="noStrike" cap="none" normalizeH="0" baseline="0" dirty="0" smtClean="0">
                          <a:ln>
                            <a:noFill/>
                          </a:ln>
                          <a:solidFill>
                            <a:schemeClr val="bg1">
                              <a:lumMod val="65000"/>
                            </a:schemeClr>
                          </a:solidFill>
                          <a:effectLst/>
                        </a:rPr>
                        <a:t>Aufmerksamkeit / Ausdauer</a:t>
                      </a:r>
                      <a:endParaRPr kumimoji="0" lang="de-DE" altLang="de-DE" sz="1800" b="0" i="0" u="none" strike="noStrike" cap="none" normalizeH="0" baseline="0" dirty="0" smtClean="0">
                        <a:ln>
                          <a:noFill/>
                        </a:ln>
                        <a:solidFill>
                          <a:schemeClr val="bg1">
                            <a:lumMod val="65000"/>
                          </a:schemeClr>
                        </a:solidFill>
                        <a:effectLst/>
                        <a:latin typeface="Arial" charset="0"/>
                      </a:endParaRPr>
                    </a:p>
                  </a:txBody>
                  <a:tcPr marT="45712" marB="45712" anchor="ctr" horzOverflow="overflow">
                    <a:lnR w="12700" cap="flat" cmpd="sng" algn="ctr">
                      <a:noFill/>
                      <a:prstDash val="solid"/>
                      <a:round/>
                      <a:headEnd type="none" w="med" len="med"/>
                      <a:tailEnd type="none" w="med" len="med"/>
                    </a:lnR>
                    <a:solidFill>
                      <a:srgbClr val="FFE279">
                        <a:alpha val="20000"/>
                      </a:srgbClr>
                    </a:solidFill>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3"/>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u="none" strike="noStrike" cap="none" normalizeH="0" baseline="0" dirty="0" smtClean="0">
                          <a:ln>
                            <a:noFill/>
                          </a:ln>
                          <a:solidFill>
                            <a:schemeClr val="tx1"/>
                          </a:solidFill>
                          <a:effectLst/>
                        </a:rPr>
                        <a:t>Anpassungsfähigkeit</a:t>
                      </a:r>
                      <a:endParaRPr kumimoji="0" lang="de-DE" altLang="de-DE" sz="1800" b="1" i="0" u="none" strike="noStrike" cap="none" normalizeH="0" baseline="0" dirty="0" smtClean="0">
                        <a:ln>
                          <a:noFill/>
                        </a:ln>
                        <a:solidFill>
                          <a:schemeClr val="tx1"/>
                        </a:solidFill>
                        <a:effectLst/>
                        <a:latin typeface="Arial" charset="0"/>
                      </a:endParaRPr>
                    </a:p>
                  </a:txBody>
                  <a:tcPr marT="45712" marB="45712" anchor="ctr" horzOverflow="overflow">
                    <a:lnR w="12700" cap="flat" cmpd="sng" algn="ctr">
                      <a:noFill/>
                      <a:prstDash val="solid"/>
                      <a:round/>
                      <a:headEnd type="none" w="med" len="med"/>
                      <a:tailEnd type="none" w="med" len="med"/>
                    </a:lnR>
                    <a:lnB w="12700" cap="flat" cmpd="sng" algn="ctr">
                      <a:solidFill>
                        <a:schemeClr val="accent6">
                          <a:lumMod val="60000"/>
                          <a:lumOff val="40000"/>
                        </a:schemeClr>
                      </a:solidFill>
                      <a:prstDash val="solid"/>
                      <a:round/>
                      <a:headEnd type="none" w="med" len="med"/>
                      <a:tailEnd type="none" w="med" len="med"/>
                    </a:lnB>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4"/>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u="none" strike="noStrike" cap="none" normalizeH="0" baseline="0" dirty="0" smtClean="0">
                          <a:ln>
                            <a:noFill/>
                          </a:ln>
                          <a:solidFill>
                            <a:schemeClr val="bg1">
                              <a:lumMod val="65000"/>
                            </a:schemeClr>
                          </a:solidFill>
                          <a:effectLst/>
                        </a:rPr>
                        <a:t>Regelmäßigkeit </a:t>
                      </a:r>
                      <a:r>
                        <a:rPr kumimoji="0" lang="de-DE" altLang="de-DE" sz="1800" u="none" strike="noStrike" cap="none" normalizeH="0" baseline="0" dirty="0" err="1" smtClean="0">
                          <a:ln>
                            <a:noFill/>
                          </a:ln>
                          <a:solidFill>
                            <a:schemeClr val="bg1">
                              <a:lumMod val="65000"/>
                            </a:schemeClr>
                          </a:solidFill>
                          <a:effectLst/>
                        </a:rPr>
                        <a:t>biolog</a:t>
                      </a:r>
                      <a:r>
                        <a:rPr kumimoji="0" lang="de-DE" altLang="de-DE" sz="1800" u="none" strike="noStrike" cap="none" normalizeH="0" baseline="0" dirty="0" smtClean="0">
                          <a:ln>
                            <a:noFill/>
                          </a:ln>
                          <a:solidFill>
                            <a:schemeClr val="bg1">
                              <a:lumMod val="65000"/>
                            </a:schemeClr>
                          </a:solidFill>
                          <a:effectLst/>
                        </a:rPr>
                        <a:t>. Funktionen</a:t>
                      </a:r>
                      <a:endParaRPr kumimoji="0" lang="de-DE" altLang="de-DE" sz="1800" b="1" i="0" u="none" strike="noStrike" cap="none" normalizeH="0" baseline="0" dirty="0" smtClean="0">
                        <a:ln>
                          <a:noFill/>
                        </a:ln>
                        <a:solidFill>
                          <a:schemeClr val="bg1">
                            <a:lumMod val="65000"/>
                          </a:schemeClr>
                        </a:solidFill>
                        <a:effectLst/>
                        <a:latin typeface="Arial" charset="0"/>
                      </a:endParaRPr>
                    </a:p>
                  </a:txBody>
                  <a:tcPr marT="45712" marB="45712" anchor="ctr" horzOverflow="overflow">
                    <a:lnT w="12700" cap="flat" cmpd="sng" algn="ctr">
                      <a:solidFill>
                        <a:schemeClr val="accent6">
                          <a:lumMod val="60000"/>
                          <a:lumOff val="40000"/>
                        </a:schemeClr>
                      </a:solidFill>
                      <a:prstDash val="solid"/>
                      <a:round/>
                      <a:headEnd type="none" w="med" len="med"/>
                      <a:tailEnd type="none" w="med" len="med"/>
                    </a:lnT>
                    <a:solidFill>
                      <a:srgbClr val="FFE279">
                        <a:alpha val="20000"/>
                      </a:srgbClr>
                    </a:solidFill>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5"/>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u="none" strike="noStrike" cap="none" normalizeH="0" baseline="0" dirty="0" smtClean="0">
                          <a:ln>
                            <a:noFill/>
                          </a:ln>
                          <a:solidFill>
                            <a:schemeClr val="bg1">
                              <a:lumMod val="65000"/>
                            </a:schemeClr>
                          </a:solidFill>
                          <a:effectLst/>
                        </a:rPr>
                        <a:t>Sensorische Reizschwelle</a:t>
                      </a:r>
                      <a:endParaRPr kumimoji="0" lang="de-DE" altLang="de-DE" sz="1800" b="1" i="0" u="none" strike="noStrike" cap="none" normalizeH="0" baseline="0" dirty="0" smtClean="0">
                        <a:ln>
                          <a:noFill/>
                        </a:ln>
                        <a:solidFill>
                          <a:schemeClr val="bg1">
                            <a:lumMod val="65000"/>
                          </a:schemeClr>
                        </a:solidFill>
                        <a:effectLst/>
                        <a:latin typeface="Arial" charset="0"/>
                      </a:endParaRPr>
                    </a:p>
                  </a:txBody>
                  <a:tcPr marT="45712" marB="45712" anchor="ctr" horzOverflow="overflow"/>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6"/>
                  </a:ext>
                </a:extLst>
              </a:tr>
            </a:tbl>
          </a:graphicData>
        </a:graphic>
      </p:graphicFrame>
      <p:sp>
        <p:nvSpPr>
          <p:cNvPr id="2" name="Foliennummernplatzhalter 1"/>
          <p:cNvSpPr>
            <a:spLocks noGrp="1"/>
          </p:cNvSpPr>
          <p:nvPr>
            <p:ph type="sldNum" sz="quarter" idx="13"/>
          </p:nvPr>
        </p:nvSpPr>
        <p:spPr/>
        <p:txBody>
          <a:bodyPr/>
          <a:lstStyle/>
          <a:p>
            <a:fld id="{37097709-3703-4872-A653-C50576CFE1E5}" type="slidenum">
              <a:rPr lang="de-DE" smtClean="0"/>
              <a:pPr/>
              <a:t>11</a:t>
            </a:fld>
            <a:endParaRPr lang="de-DE" dirty="0"/>
          </a:p>
        </p:txBody>
      </p:sp>
    </p:spTree>
    <p:extLst>
      <p:ext uri="{BB962C8B-B14F-4D97-AF65-F5344CB8AC3E}">
        <p14:creationId xmlns:p14="http://schemas.microsoft.com/office/powerpoint/2010/main" val="1413426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8631854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85" name="think-cell Slide" r:id="rId4" imgW="360" imgH="360" progId="">
                  <p:embed/>
                </p:oleObj>
              </mc:Choice>
              <mc:Fallback>
                <p:oleObj name="think-cell Slide" r:id="rId4" imgW="360" imgH="360" progId="">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platzhalter 1"/>
          <p:cNvSpPr>
            <a:spLocks noGrp="1"/>
          </p:cNvSpPr>
          <p:nvPr>
            <p:ph type="body" sz="quarter" idx="11"/>
          </p:nvPr>
        </p:nvSpPr>
        <p:spPr>
          <a:xfrm>
            <a:off x="146440" y="357066"/>
            <a:ext cx="6913463" cy="361355"/>
          </a:xfrm>
        </p:spPr>
        <p:txBody>
          <a:bodyPr/>
          <a:lstStyle/>
          <a:p>
            <a:r>
              <a:rPr lang="de-DE" dirty="0" smtClean="0">
                <a:solidFill>
                  <a:srgbClr val="024089"/>
                </a:solidFill>
              </a:rPr>
              <a:t>Temperament</a:t>
            </a:r>
            <a:endParaRPr lang="de-DE" dirty="0">
              <a:solidFill>
                <a:srgbClr val="024089"/>
              </a:solidFill>
            </a:endParaRPr>
          </a:p>
          <a:p>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1051007286"/>
              </p:ext>
            </p:extLst>
          </p:nvPr>
        </p:nvGraphicFramePr>
        <p:xfrm>
          <a:off x="323528" y="1196752"/>
          <a:ext cx="8424936" cy="4536504"/>
        </p:xfrm>
        <a:graphic>
          <a:graphicData uri="http://schemas.openxmlformats.org/drawingml/2006/table">
            <a:tbl>
              <a:tblPr firstRow="1" bandRow="1">
                <a:tableStyleId>{68D230F3-CF80-4859-8CE7-A43EE81993B5}</a:tableStyleId>
              </a:tblPr>
              <a:tblGrid>
                <a:gridCol w="2684050">
                  <a:extLst>
                    <a:ext uri="{9D8B030D-6E8A-4147-A177-3AD203B41FA5}">
                      <a16:colId xmlns:a16="http://schemas.microsoft.com/office/drawing/2014/main" val="20000"/>
                    </a:ext>
                  </a:extLst>
                </a:gridCol>
                <a:gridCol w="5740886">
                  <a:extLst>
                    <a:ext uri="{9D8B030D-6E8A-4147-A177-3AD203B41FA5}">
                      <a16:colId xmlns:a16="http://schemas.microsoft.com/office/drawing/2014/main" val="20001"/>
                    </a:ext>
                  </a:extLst>
                </a:gridCol>
              </a:tblGrid>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0" u="none" strike="noStrike" cap="none" normalizeH="0" baseline="0" dirty="0" smtClean="0">
                          <a:ln>
                            <a:noFill/>
                          </a:ln>
                          <a:solidFill>
                            <a:schemeClr val="bg1">
                              <a:lumMod val="65000"/>
                            </a:schemeClr>
                          </a:solidFill>
                          <a:effectLst/>
                        </a:rPr>
                        <a:t>Schüchternheit / Gehemmtheit</a:t>
                      </a:r>
                      <a:endParaRPr kumimoji="0" lang="de-DE" altLang="de-DE" sz="1800" b="0" i="0" u="none" strike="noStrike" cap="none" normalizeH="0" baseline="0" dirty="0" smtClean="0">
                        <a:ln>
                          <a:noFill/>
                        </a:ln>
                        <a:solidFill>
                          <a:schemeClr val="bg1">
                            <a:lumMod val="65000"/>
                          </a:schemeClr>
                        </a:solidFill>
                        <a:effectLst/>
                        <a:latin typeface="Arial" charset="0"/>
                      </a:endParaRPr>
                    </a:p>
                  </a:txBody>
                  <a:tcPr marT="45712" marB="45712" anchor="ctr" horzOverflow="overflow">
                    <a:lnB w="12700" cap="flat" cmpd="sng" algn="ctr">
                      <a:noFill/>
                      <a:prstDash val="solid"/>
                      <a:round/>
                      <a:headEnd type="none" w="med" len="med"/>
                      <a:tailEnd type="none" w="med" len="med"/>
                    </a:lnB>
                  </a:tcPr>
                </a:tc>
                <a:tc rowSpan="7">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endParaRPr kumimoji="0" lang="de-DE" altLang="de-DE" sz="2000" b="0" u="none" strike="noStrike" cap="none" normalizeH="0" baseline="0" dirty="0" smtClean="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de-DE" altLang="de-DE" sz="2000" b="0" u="none" strike="noStrike" cap="none" normalizeH="0" baseline="0" dirty="0" smtClean="0">
                        <a:ln>
                          <a:noFill/>
                        </a:ln>
                        <a:solidFill>
                          <a:schemeClr val="tx1"/>
                        </a:solidFill>
                        <a:effectLst/>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de-DE" altLang="de-DE" sz="2000" b="0" u="none" strike="noStrike" cap="none" normalizeH="0" baseline="0" dirty="0" smtClean="0">
                          <a:ln>
                            <a:noFill/>
                          </a:ln>
                          <a:solidFill>
                            <a:schemeClr val="tx1"/>
                          </a:solidFill>
                          <a:effectLst/>
                        </a:rPr>
                        <a:t>Regelmäßigkeit bzw. Vorhersagbarkeit des Auftretens biologischer Funktionen, wie Schlaf-Wach-Rhythmus, Hunger, Stuhlgang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2000" b="0" u="none" strike="noStrike" cap="none" normalizeH="0" baseline="0" dirty="0" smtClean="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u="none" strike="noStrike" cap="none" normalizeH="0" baseline="0" dirty="0" smtClean="0">
                          <a:ln>
                            <a:noFill/>
                          </a:ln>
                          <a:solidFill>
                            <a:schemeClr val="tx1"/>
                          </a:solidFill>
                          <a:effectLst/>
                        </a:rPr>
                        <a:t>Beispiel</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altLang="de-DE" sz="2000" b="0" u="none" strike="noStrike" kern="1200" cap="none" normalizeH="0" baseline="0" dirty="0" smtClean="0">
                          <a:ln>
                            <a:noFill/>
                          </a:ln>
                          <a:solidFill>
                            <a:schemeClr val="tx1"/>
                          </a:solidFill>
                          <a:effectLst/>
                          <a:latin typeface="Arial" charset="0"/>
                          <a:ea typeface="+mn-ea"/>
                          <a:cs typeface="+mn-cs"/>
                        </a:rPr>
                        <a:t>Das Kind hat regelmäßige Schlafzeiten</a:t>
                      </a:r>
                    </a:p>
                  </a:txBody>
                  <a:tcPr marT="45712" marB="45712" horzOverflow="overflow"/>
                </a:tc>
                <a:extLst>
                  <a:ext uri="{0D108BD9-81ED-4DB2-BD59-A6C34878D82A}">
                    <a16:rowId xmlns:a16="http://schemas.microsoft.com/office/drawing/2014/main" val="10000"/>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u="none" strike="noStrike" cap="none" normalizeH="0" baseline="0" dirty="0" smtClean="0">
                          <a:ln>
                            <a:noFill/>
                          </a:ln>
                          <a:solidFill>
                            <a:schemeClr val="bg1">
                              <a:lumMod val="65000"/>
                            </a:schemeClr>
                          </a:solidFill>
                          <a:effectLst/>
                        </a:rPr>
                        <a:t>Negative Emotionalität / Stimmungslage</a:t>
                      </a:r>
                      <a:endParaRPr kumimoji="0" lang="de-DE" altLang="de-DE" sz="1800" b="1" i="0" u="none" strike="noStrike" cap="none" normalizeH="0" baseline="0" dirty="0" smtClean="0">
                        <a:ln>
                          <a:noFill/>
                        </a:ln>
                        <a:solidFill>
                          <a:schemeClr val="bg1">
                            <a:lumMod val="65000"/>
                          </a:schemeClr>
                        </a:solidFill>
                        <a:effectLst/>
                        <a:latin typeface="Arial" charset="0"/>
                      </a:endParaRPr>
                    </a:p>
                  </a:txBody>
                  <a:tcPr marT="45712" marB="45712" anchor="ctr" horzOverflow="overflow">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FFE279">
                        <a:alpha val="20000"/>
                      </a:srgbClr>
                    </a:solidFill>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1"/>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u="none" strike="noStrike" cap="none" normalizeH="0" baseline="0" dirty="0" smtClean="0">
                          <a:ln>
                            <a:noFill/>
                          </a:ln>
                          <a:solidFill>
                            <a:schemeClr val="bg1">
                              <a:lumMod val="65000"/>
                            </a:schemeClr>
                          </a:solidFill>
                          <a:effectLst/>
                        </a:rPr>
                        <a:t>Aktivität / Intensität</a:t>
                      </a:r>
                      <a:endParaRPr kumimoji="0" lang="de-DE" altLang="de-DE" sz="1800" b="1" i="0" u="none" strike="noStrike" cap="none" normalizeH="0" baseline="0" dirty="0" smtClean="0">
                        <a:ln>
                          <a:noFill/>
                        </a:ln>
                        <a:solidFill>
                          <a:schemeClr val="bg1">
                            <a:lumMod val="65000"/>
                          </a:schemeClr>
                        </a:solidFill>
                        <a:effectLst/>
                        <a:latin typeface="Arial" charset="0"/>
                      </a:endParaRPr>
                    </a:p>
                  </a:txBody>
                  <a:tcPr marT="45712" marB="45712" anchor="ctr" horzOverflow="overflow">
                    <a:lnR w="12700" cap="flat" cmpd="sng" algn="ctr">
                      <a:noFill/>
                      <a:prstDash val="solid"/>
                      <a:round/>
                      <a:headEnd type="none" w="med" len="med"/>
                      <a:tailEnd type="none" w="med" len="med"/>
                    </a:lnR>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2"/>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u="none" strike="noStrike" cap="none" normalizeH="0" baseline="0" dirty="0" smtClean="0">
                          <a:ln>
                            <a:noFill/>
                          </a:ln>
                          <a:solidFill>
                            <a:schemeClr val="bg1">
                              <a:lumMod val="65000"/>
                            </a:schemeClr>
                          </a:solidFill>
                          <a:effectLst/>
                        </a:rPr>
                        <a:t>Aufmerksamkeit / Ausdauer</a:t>
                      </a:r>
                      <a:endParaRPr kumimoji="0" lang="de-DE" altLang="de-DE" sz="1800" b="1" i="0" u="none" strike="noStrike" cap="none" normalizeH="0" baseline="0" dirty="0" smtClean="0">
                        <a:ln>
                          <a:noFill/>
                        </a:ln>
                        <a:solidFill>
                          <a:schemeClr val="bg1">
                            <a:lumMod val="65000"/>
                          </a:schemeClr>
                        </a:solidFill>
                        <a:effectLst/>
                        <a:latin typeface="Arial" charset="0"/>
                      </a:endParaRPr>
                    </a:p>
                  </a:txBody>
                  <a:tcPr marT="45712" marB="45712" anchor="ctr" horzOverflow="overflow">
                    <a:lnR w="12700" cap="flat" cmpd="sng" algn="ctr">
                      <a:noFill/>
                      <a:prstDash val="solid"/>
                      <a:round/>
                      <a:headEnd type="none" w="med" len="med"/>
                      <a:tailEnd type="none" w="med" len="med"/>
                    </a:lnR>
                    <a:solidFill>
                      <a:srgbClr val="FFE279">
                        <a:alpha val="20000"/>
                      </a:srgbClr>
                    </a:solidFill>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3"/>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u="none" strike="noStrike" cap="none" normalizeH="0" baseline="0" dirty="0" smtClean="0">
                          <a:ln>
                            <a:noFill/>
                          </a:ln>
                          <a:solidFill>
                            <a:schemeClr val="bg1">
                              <a:lumMod val="65000"/>
                            </a:schemeClr>
                          </a:solidFill>
                          <a:effectLst/>
                        </a:rPr>
                        <a:t>Anpassungsfähigkeit</a:t>
                      </a:r>
                      <a:endParaRPr kumimoji="0" lang="de-DE" altLang="de-DE" sz="1800" b="1" i="0" u="none" strike="noStrike" cap="none" normalizeH="0" baseline="0" dirty="0" smtClean="0">
                        <a:ln>
                          <a:noFill/>
                        </a:ln>
                        <a:solidFill>
                          <a:schemeClr val="bg1">
                            <a:lumMod val="65000"/>
                          </a:schemeClr>
                        </a:solidFill>
                        <a:effectLst/>
                        <a:latin typeface="Arial" charset="0"/>
                      </a:endParaRPr>
                    </a:p>
                  </a:txBody>
                  <a:tcPr marT="45712" marB="45712" anchor="ctr" horzOverflow="overflow">
                    <a:lnR w="12700" cap="flat" cmpd="sng" algn="ctr">
                      <a:noFill/>
                      <a:prstDash val="solid"/>
                      <a:round/>
                      <a:headEnd type="none" w="med" len="med"/>
                      <a:tailEnd type="none" w="med" len="med"/>
                    </a:lnR>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4"/>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u="none" strike="noStrike" cap="none" normalizeH="0" baseline="0" dirty="0" smtClean="0">
                          <a:ln>
                            <a:noFill/>
                          </a:ln>
                          <a:solidFill>
                            <a:schemeClr val="tx1"/>
                          </a:solidFill>
                          <a:effectLst/>
                        </a:rPr>
                        <a:t>Regelmäßigkeit </a:t>
                      </a:r>
                      <a:r>
                        <a:rPr kumimoji="0" lang="de-DE" altLang="de-DE" sz="1800" b="1" u="none" strike="noStrike" cap="none" normalizeH="0" baseline="0" dirty="0" err="1" smtClean="0">
                          <a:ln>
                            <a:noFill/>
                          </a:ln>
                          <a:solidFill>
                            <a:schemeClr val="tx1"/>
                          </a:solidFill>
                          <a:effectLst/>
                        </a:rPr>
                        <a:t>biolog</a:t>
                      </a:r>
                      <a:r>
                        <a:rPr kumimoji="0" lang="de-DE" altLang="de-DE" sz="1800" b="1" u="none" strike="noStrike" cap="none" normalizeH="0" baseline="0" dirty="0" smtClean="0">
                          <a:ln>
                            <a:noFill/>
                          </a:ln>
                          <a:solidFill>
                            <a:schemeClr val="tx1"/>
                          </a:solidFill>
                          <a:effectLst/>
                        </a:rPr>
                        <a:t>. Funktionen</a:t>
                      </a:r>
                      <a:endParaRPr kumimoji="0" lang="de-DE" altLang="de-DE" sz="1800" b="1" i="0" u="none" strike="noStrike" cap="none" normalizeH="0" baseline="0" dirty="0" smtClean="0">
                        <a:ln>
                          <a:noFill/>
                        </a:ln>
                        <a:solidFill>
                          <a:schemeClr val="tx1"/>
                        </a:solidFill>
                        <a:effectLst/>
                        <a:latin typeface="Arial" charset="0"/>
                      </a:endParaRPr>
                    </a:p>
                  </a:txBody>
                  <a:tcPr marT="45712" marB="45712" anchor="ctr" horzOverflow="overflow">
                    <a:lnR w="12700" cap="flat" cmpd="sng" algn="ctr">
                      <a:noFill/>
                      <a:prstDash val="solid"/>
                      <a:round/>
                      <a:headEnd type="none" w="med" len="med"/>
                      <a:tailEnd type="none" w="med" len="med"/>
                    </a:lnR>
                    <a:lnB w="12700" cap="flat" cmpd="sng" algn="ctr">
                      <a:solidFill>
                        <a:schemeClr val="accent6">
                          <a:lumMod val="60000"/>
                          <a:lumOff val="40000"/>
                        </a:schemeClr>
                      </a:solidFill>
                      <a:prstDash val="solid"/>
                      <a:round/>
                      <a:headEnd type="none" w="med" len="med"/>
                      <a:tailEnd type="none" w="med" len="med"/>
                    </a:lnB>
                    <a:solidFill>
                      <a:srgbClr val="FFE279">
                        <a:alpha val="20000"/>
                      </a:srgbClr>
                    </a:solidFill>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5"/>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u="none" strike="noStrike" cap="none" normalizeH="0" baseline="0" dirty="0" smtClean="0">
                          <a:ln>
                            <a:noFill/>
                          </a:ln>
                          <a:solidFill>
                            <a:schemeClr val="bg1">
                              <a:lumMod val="65000"/>
                            </a:schemeClr>
                          </a:solidFill>
                          <a:effectLst/>
                        </a:rPr>
                        <a:t>Sensorische Reizschwelle</a:t>
                      </a:r>
                      <a:endParaRPr kumimoji="0" lang="de-DE" altLang="de-DE" sz="1800" b="1" i="0" u="none" strike="noStrike" cap="none" normalizeH="0" baseline="0" dirty="0" smtClean="0">
                        <a:ln>
                          <a:noFill/>
                        </a:ln>
                        <a:solidFill>
                          <a:schemeClr val="bg1">
                            <a:lumMod val="65000"/>
                          </a:schemeClr>
                        </a:solidFill>
                        <a:effectLst/>
                        <a:latin typeface="Arial" charset="0"/>
                      </a:endParaRPr>
                    </a:p>
                  </a:txBody>
                  <a:tcPr marT="45712" marB="45712" anchor="ctr" horzOverflow="overflow">
                    <a:lnT w="12700" cap="flat" cmpd="sng" algn="ctr">
                      <a:solidFill>
                        <a:schemeClr val="accent6">
                          <a:lumMod val="60000"/>
                          <a:lumOff val="40000"/>
                        </a:schemeClr>
                      </a:solidFill>
                      <a:prstDash val="solid"/>
                      <a:round/>
                      <a:headEnd type="none" w="med" len="med"/>
                      <a:tailEnd type="none" w="med" len="med"/>
                    </a:lnT>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6"/>
                  </a:ext>
                </a:extLst>
              </a:tr>
            </a:tbl>
          </a:graphicData>
        </a:graphic>
      </p:graphicFrame>
      <p:sp>
        <p:nvSpPr>
          <p:cNvPr id="2" name="Foliennummernplatzhalter 1"/>
          <p:cNvSpPr>
            <a:spLocks noGrp="1"/>
          </p:cNvSpPr>
          <p:nvPr>
            <p:ph type="sldNum" sz="quarter" idx="13"/>
          </p:nvPr>
        </p:nvSpPr>
        <p:spPr/>
        <p:txBody>
          <a:bodyPr/>
          <a:lstStyle/>
          <a:p>
            <a:fld id="{37097709-3703-4872-A653-C50576CFE1E5}" type="slidenum">
              <a:rPr lang="de-DE" smtClean="0"/>
              <a:pPr/>
              <a:t>12</a:t>
            </a:fld>
            <a:endParaRPr lang="de-DE" dirty="0"/>
          </a:p>
        </p:txBody>
      </p:sp>
    </p:spTree>
    <p:extLst>
      <p:ext uri="{BB962C8B-B14F-4D97-AF65-F5344CB8AC3E}">
        <p14:creationId xmlns:p14="http://schemas.microsoft.com/office/powerpoint/2010/main" val="1413426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8631854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209" name="think-cell Slide" r:id="rId4" imgW="360" imgH="360" progId="">
                  <p:embed/>
                </p:oleObj>
              </mc:Choice>
              <mc:Fallback>
                <p:oleObj name="think-cell Slide" r:id="rId4" imgW="360" imgH="360" progId="">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platzhalter 1"/>
          <p:cNvSpPr>
            <a:spLocks noGrp="1"/>
          </p:cNvSpPr>
          <p:nvPr>
            <p:ph type="body" sz="quarter" idx="11"/>
          </p:nvPr>
        </p:nvSpPr>
        <p:spPr>
          <a:xfrm>
            <a:off x="146440" y="357066"/>
            <a:ext cx="6913463" cy="361355"/>
          </a:xfrm>
        </p:spPr>
        <p:txBody>
          <a:bodyPr/>
          <a:lstStyle/>
          <a:p>
            <a:r>
              <a:rPr lang="de-DE" dirty="0" smtClean="0">
                <a:solidFill>
                  <a:srgbClr val="024089"/>
                </a:solidFill>
              </a:rPr>
              <a:t>Temperament</a:t>
            </a:r>
            <a:endParaRPr lang="de-DE" dirty="0">
              <a:solidFill>
                <a:srgbClr val="024089"/>
              </a:solidFill>
            </a:endParaRPr>
          </a:p>
          <a:p>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1061210901"/>
              </p:ext>
            </p:extLst>
          </p:nvPr>
        </p:nvGraphicFramePr>
        <p:xfrm>
          <a:off x="323528" y="1196752"/>
          <a:ext cx="8424936" cy="4536504"/>
        </p:xfrm>
        <a:graphic>
          <a:graphicData uri="http://schemas.openxmlformats.org/drawingml/2006/table">
            <a:tbl>
              <a:tblPr firstRow="1" bandRow="1">
                <a:tableStyleId>{68D230F3-CF80-4859-8CE7-A43EE81993B5}</a:tableStyleId>
              </a:tblPr>
              <a:tblGrid>
                <a:gridCol w="2684050">
                  <a:extLst>
                    <a:ext uri="{9D8B030D-6E8A-4147-A177-3AD203B41FA5}">
                      <a16:colId xmlns:a16="http://schemas.microsoft.com/office/drawing/2014/main" val="20000"/>
                    </a:ext>
                  </a:extLst>
                </a:gridCol>
                <a:gridCol w="5740886">
                  <a:extLst>
                    <a:ext uri="{9D8B030D-6E8A-4147-A177-3AD203B41FA5}">
                      <a16:colId xmlns:a16="http://schemas.microsoft.com/office/drawing/2014/main" val="20001"/>
                    </a:ext>
                  </a:extLst>
                </a:gridCol>
              </a:tblGrid>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0" u="none" strike="noStrike" cap="none" normalizeH="0" baseline="0" dirty="0" smtClean="0">
                          <a:ln>
                            <a:noFill/>
                          </a:ln>
                          <a:solidFill>
                            <a:schemeClr val="bg1">
                              <a:lumMod val="65000"/>
                            </a:schemeClr>
                          </a:solidFill>
                          <a:effectLst/>
                        </a:rPr>
                        <a:t>Schüchternheit / Gehemmtheit</a:t>
                      </a:r>
                      <a:endParaRPr kumimoji="0" lang="de-DE" altLang="de-DE" sz="1800" b="0" i="0" u="none" strike="noStrike" cap="none" normalizeH="0" baseline="0" dirty="0" smtClean="0">
                        <a:ln>
                          <a:noFill/>
                        </a:ln>
                        <a:solidFill>
                          <a:schemeClr val="bg1">
                            <a:lumMod val="65000"/>
                          </a:schemeClr>
                        </a:solidFill>
                        <a:effectLst/>
                        <a:latin typeface="Arial" charset="0"/>
                      </a:endParaRPr>
                    </a:p>
                  </a:txBody>
                  <a:tcPr marT="45712" marB="45712" anchor="ctr" horzOverflow="overflow">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rowSpan="7">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pPr>
                      <a:endParaRPr kumimoji="0" lang="de-DE" altLang="de-DE" sz="2000" b="0" u="none" strike="noStrike" cap="none" normalizeH="0" baseline="0" dirty="0" smtClean="0">
                        <a:ln>
                          <a:noFill/>
                        </a:ln>
                        <a:solidFill>
                          <a:schemeClr val="tx1"/>
                        </a:solidFill>
                        <a:effectLst/>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de-DE" altLang="de-DE" sz="2000" b="0" u="none" strike="noStrike" cap="none" normalizeH="0" baseline="0" dirty="0" smtClean="0">
                          <a:ln>
                            <a:noFill/>
                          </a:ln>
                          <a:solidFill>
                            <a:schemeClr val="tx1"/>
                          </a:solidFill>
                          <a:effectLst/>
                        </a:rPr>
                        <a:t>Die Stärke eines Reizes (z.B. Lautstärke eines Geräuschs), die nötig ist, um eine Reaktion hervorzurufen, unabhängig von der Form, die diese Reaktion annimmt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2000" b="0" u="none" strike="noStrike" cap="none" normalizeH="0" baseline="0" dirty="0" smtClean="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u="none" strike="noStrike" cap="none" normalizeH="0" baseline="0" dirty="0" smtClean="0">
                          <a:ln>
                            <a:noFill/>
                          </a:ln>
                          <a:solidFill>
                            <a:schemeClr val="tx1"/>
                          </a:solidFill>
                          <a:effectLst/>
                        </a:rPr>
                        <a:t>Beispiel</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altLang="de-DE" sz="2000" b="0" u="none" strike="noStrike" kern="1200" cap="none" normalizeH="0" baseline="0" dirty="0" smtClean="0">
                          <a:ln>
                            <a:noFill/>
                          </a:ln>
                          <a:solidFill>
                            <a:schemeClr val="tx1"/>
                          </a:solidFill>
                          <a:effectLst/>
                          <a:latin typeface="Arial" charset="0"/>
                          <a:ea typeface="+mn-ea"/>
                          <a:cs typeface="+mn-cs"/>
                        </a:rPr>
                        <a:t>Das Kind reagiert auch auf kleine Änderungen in der Umgebungstemperatur</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altLang="de-DE" sz="2000" b="0" u="none" strike="noStrike" kern="1200" cap="none" normalizeH="0" baseline="0" dirty="0" smtClean="0">
                          <a:ln>
                            <a:noFill/>
                          </a:ln>
                          <a:solidFill>
                            <a:schemeClr val="tx1"/>
                          </a:solidFill>
                          <a:effectLst/>
                          <a:latin typeface="Arial" charset="0"/>
                          <a:ea typeface="+mn-ea"/>
                          <a:cs typeface="+mn-cs"/>
                        </a:rPr>
                        <a:t>Auf Veränderungen in der Lautstärke (z.B. der Kinder im Nachbarraum, während die Tür geöffnet ist</a:t>
                      </a:r>
                      <a:r>
                        <a:rPr kumimoji="0" lang="de-DE" altLang="de-DE" sz="2000" b="0" u="none" strike="noStrike" kern="1200" cap="none" normalizeH="0" baseline="0" smtClean="0">
                          <a:ln>
                            <a:noFill/>
                          </a:ln>
                          <a:solidFill>
                            <a:schemeClr val="tx1"/>
                          </a:solidFill>
                          <a:effectLst/>
                          <a:latin typeface="Arial" charset="0"/>
                          <a:ea typeface="+mn-ea"/>
                          <a:cs typeface="+mn-cs"/>
                        </a:rPr>
                        <a:t>) reagiert das </a:t>
                      </a:r>
                      <a:r>
                        <a:rPr kumimoji="0" lang="de-DE" altLang="de-DE" sz="2000" b="0" u="none" strike="noStrike" kern="1200" cap="none" normalizeH="0" baseline="0" dirty="0" smtClean="0">
                          <a:ln>
                            <a:noFill/>
                          </a:ln>
                          <a:solidFill>
                            <a:schemeClr val="tx1"/>
                          </a:solidFill>
                          <a:effectLst/>
                          <a:latin typeface="Arial" charset="0"/>
                          <a:ea typeface="+mn-ea"/>
                          <a:cs typeface="+mn-cs"/>
                        </a:rPr>
                        <a:t>Kind nicht </a:t>
                      </a:r>
                    </a:p>
                  </a:txBody>
                  <a:tcPr marT="45712" marB="45712" horzOverflow="overflow">
                    <a:lnL w="12700" cap="flat" cmpd="sng" algn="ctr">
                      <a:noFill/>
                      <a:prstDash val="solid"/>
                      <a:round/>
                      <a:headEnd type="none" w="med" len="med"/>
                      <a:tailEnd type="none" w="med" len="med"/>
                    </a:lnL>
                  </a:tcPr>
                </a:tc>
                <a:extLst>
                  <a:ext uri="{0D108BD9-81ED-4DB2-BD59-A6C34878D82A}">
                    <a16:rowId xmlns:a16="http://schemas.microsoft.com/office/drawing/2014/main" val="10000"/>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u="none" strike="noStrike" cap="none" normalizeH="0" baseline="0" dirty="0" smtClean="0">
                          <a:ln>
                            <a:noFill/>
                          </a:ln>
                          <a:solidFill>
                            <a:schemeClr val="bg1">
                              <a:lumMod val="65000"/>
                            </a:schemeClr>
                          </a:solidFill>
                          <a:effectLst/>
                        </a:rPr>
                        <a:t>Negative Emotionalität / Stimmungslage</a:t>
                      </a:r>
                      <a:endParaRPr kumimoji="0" lang="de-DE" altLang="de-DE" sz="1800" b="1" i="0" u="none" strike="noStrike" cap="none" normalizeH="0" baseline="0" dirty="0" smtClean="0">
                        <a:ln>
                          <a:noFill/>
                        </a:ln>
                        <a:solidFill>
                          <a:schemeClr val="bg1">
                            <a:lumMod val="65000"/>
                          </a:schemeClr>
                        </a:solidFill>
                        <a:effectLst/>
                        <a:latin typeface="Arial" charset="0"/>
                      </a:endParaRPr>
                    </a:p>
                  </a:txBody>
                  <a:tcPr marT="45712" marB="45712" anchor="ctr" horzOverflow="overflow">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FFE279">
                        <a:alpha val="20000"/>
                      </a:srgbClr>
                    </a:solidFill>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1"/>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u="none" strike="noStrike" cap="none" normalizeH="0" baseline="0" dirty="0" smtClean="0">
                          <a:ln>
                            <a:noFill/>
                          </a:ln>
                          <a:solidFill>
                            <a:schemeClr val="bg1">
                              <a:lumMod val="65000"/>
                            </a:schemeClr>
                          </a:solidFill>
                          <a:effectLst/>
                        </a:rPr>
                        <a:t>Aktivität / Intensität</a:t>
                      </a:r>
                      <a:endParaRPr kumimoji="0" lang="de-DE" altLang="de-DE" sz="1800" b="1" i="0" u="none" strike="noStrike" cap="none" normalizeH="0" baseline="0" dirty="0" smtClean="0">
                        <a:ln>
                          <a:noFill/>
                        </a:ln>
                        <a:solidFill>
                          <a:schemeClr val="bg1">
                            <a:lumMod val="65000"/>
                          </a:schemeClr>
                        </a:solidFill>
                        <a:effectLst/>
                        <a:latin typeface="Arial" charset="0"/>
                      </a:endParaRPr>
                    </a:p>
                  </a:txBody>
                  <a:tcPr marT="45712" marB="45712" anchor="ctr" horzOverflow="overflow">
                    <a:lnR w="12700" cap="flat" cmpd="sng" algn="ctr">
                      <a:noFill/>
                      <a:prstDash val="solid"/>
                      <a:round/>
                      <a:headEnd type="none" w="med" len="med"/>
                      <a:tailEnd type="none" w="med" len="med"/>
                    </a:lnR>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2"/>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u="none" strike="noStrike" cap="none" normalizeH="0" baseline="0" dirty="0" smtClean="0">
                          <a:ln>
                            <a:noFill/>
                          </a:ln>
                          <a:solidFill>
                            <a:schemeClr val="bg1">
                              <a:lumMod val="65000"/>
                            </a:schemeClr>
                          </a:solidFill>
                          <a:effectLst/>
                        </a:rPr>
                        <a:t>Aufmerksamkeit / Ausdauer</a:t>
                      </a:r>
                      <a:endParaRPr kumimoji="0" lang="de-DE" altLang="de-DE" sz="1800" b="1" i="0" u="none" strike="noStrike" cap="none" normalizeH="0" baseline="0" dirty="0" smtClean="0">
                        <a:ln>
                          <a:noFill/>
                        </a:ln>
                        <a:solidFill>
                          <a:schemeClr val="bg1">
                            <a:lumMod val="65000"/>
                          </a:schemeClr>
                        </a:solidFill>
                        <a:effectLst/>
                        <a:latin typeface="Arial" charset="0"/>
                      </a:endParaRPr>
                    </a:p>
                  </a:txBody>
                  <a:tcPr marT="45712" marB="45712" anchor="ctr" horzOverflow="overflow">
                    <a:lnR w="12700" cap="flat" cmpd="sng" algn="ctr">
                      <a:noFill/>
                      <a:prstDash val="solid"/>
                      <a:round/>
                      <a:headEnd type="none" w="med" len="med"/>
                      <a:tailEnd type="none" w="med" len="med"/>
                    </a:lnR>
                    <a:solidFill>
                      <a:srgbClr val="FFE279">
                        <a:alpha val="20000"/>
                      </a:srgbClr>
                    </a:solidFill>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3"/>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u="none" strike="noStrike" cap="none" normalizeH="0" baseline="0" dirty="0" smtClean="0">
                          <a:ln>
                            <a:noFill/>
                          </a:ln>
                          <a:solidFill>
                            <a:schemeClr val="bg1">
                              <a:lumMod val="65000"/>
                            </a:schemeClr>
                          </a:solidFill>
                          <a:effectLst/>
                        </a:rPr>
                        <a:t>Anpassungsfähigkeit</a:t>
                      </a:r>
                      <a:endParaRPr kumimoji="0" lang="de-DE" altLang="de-DE" sz="1800" b="1" i="0" u="none" strike="noStrike" cap="none" normalizeH="0" baseline="0" dirty="0" smtClean="0">
                        <a:ln>
                          <a:noFill/>
                        </a:ln>
                        <a:solidFill>
                          <a:schemeClr val="bg1">
                            <a:lumMod val="65000"/>
                          </a:schemeClr>
                        </a:solidFill>
                        <a:effectLst/>
                        <a:latin typeface="Arial" charset="0"/>
                      </a:endParaRPr>
                    </a:p>
                  </a:txBody>
                  <a:tcPr marT="45712" marB="45712" anchor="ctr" horzOverflow="overflow">
                    <a:lnR w="12700" cap="flat" cmpd="sng" algn="ctr">
                      <a:noFill/>
                      <a:prstDash val="solid"/>
                      <a:round/>
                      <a:headEnd type="none" w="med" len="med"/>
                      <a:tailEnd type="none" w="med" len="med"/>
                    </a:lnR>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4"/>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u="none" strike="noStrike" cap="none" normalizeH="0" baseline="0" dirty="0" smtClean="0">
                          <a:ln>
                            <a:noFill/>
                          </a:ln>
                          <a:solidFill>
                            <a:schemeClr val="bg1">
                              <a:lumMod val="65000"/>
                            </a:schemeClr>
                          </a:solidFill>
                          <a:effectLst/>
                        </a:rPr>
                        <a:t>Regelmäßigkeit </a:t>
                      </a:r>
                      <a:r>
                        <a:rPr kumimoji="0" lang="de-DE" altLang="de-DE" sz="1800" u="none" strike="noStrike" cap="none" normalizeH="0" baseline="0" dirty="0" err="1" smtClean="0">
                          <a:ln>
                            <a:noFill/>
                          </a:ln>
                          <a:solidFill>
                            <a:schemeClr val="bg1">
                              <a:lumMod val="65000"/>
                            </a:schemeClr>
                          </a:solidFill>
                          <a:effectLst/>
                        </a:rPr>
                        <a:t>biolog</a:t>
                      </a:r>
                      <a:r>
                        <a:rPr kumimoji="0" lang="de-DE" altLang="de-DE" sz="1800" u="none" strike="noStrike" cap="none" normalizeH="0" baseline="0" dirty="0" smtClean="0">
                          <a:ln>
                            <a:noFill/>
                          </a:ln>
                          <a:solidFill>
                            <a:schemeClr val="bg1">
                              <a:lumMod val="65000"/>
                            </a:schemeClr>
                          </a:solidFill>
                          <a:effectLst/>
                        </a:rPr>
                        <a:t>. Funktionen</a:t>
                      </a:r>
                      <a:endParaRPr kumimoji="0" lang="de-DE" altLang="de-DE" sz="1800" b="1" i="0" u="none" strike="noStrike" cap="none" normalizeH="0" baseline="0" dirty="0" smtClean="0">
                        <a:ln>
                          <a:noFill/>
                        </a:ln>
                        <a:solidFill>
                          <a:schemeClr val="bg1">
                            <a:lumMod val="65000"/>
                          </a:schemeClr>
                        </a:solidFill>
                        <a:effectLst/>
                        <a:latin typeface="Arial" charset="0"/>
                      </a:endParaRPr>
                    </a:p>
                  </a:txBody>
                  <a:tcPr marT="45712" marB="45712" anchor="ctr" horzOverflow="overflow">
                    <a:lnR w="12700" cap="flat" cmpd="sng" algn="ctr">
                      <a:noFill/>
                      <a:prstDash val="solid"/>
                      <a:round/>
                      <a:headEnd type="none" w="med" len="med"/>
                      <a:tailEnd type="none" w="med" len="med"/>
                    </a:lnR>
                    <a:solidFill>
                      <a:srgbClr val="FFE279">
                        <a:alpha val="20000"/>
                      </a:srgbClr>
                    </a:solidFill>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5"/>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u="none" strike="noStrike" cap="none" normalizeH="0" baseline="0" dirty="0" smtClean="0">
                          <a:ln>
                            <a:noFill/>
                          </a:ln>
                          <a:solidFill>
                            <a:schemeClr val="tx1"/>
                          </a:solidFill>
                          <a:effectLst/>
                        </a:rPr>
                        <a:t>Sensorische Reizschwelle</a:t>
                      </a:r>
                      <a:endParaRPr kumimoji="0" lang="de-DE" altLang="de-DE" sz="1800" b="1" i="0" u="none" strike="noStrike" cap="none" normalizeH="0" baseline="0" dirty="0" smtClean="0">
                        <a:ln>
                          <a:noFill/>
                        </a:ln>
                        <a:solidFill>
                          <a:schemeClr val="tx1"/>
                        </a:solidFill>
                        <a:effectLst/>
                        <a:latin typeface="Arial" charset="0"/>
                      </a:endParaRPr>
                    </a:p>
                  </a:txBody>
                  <a:tcPr marT="45712" marB="45712" anchor="ctr" horzOverflow="overflow">
                    <a:lnR w="12700" cap="flat" cmpd="sng" algn="ctr">
                      <a:noFill/>
                      <a:prstDash val="solid"/>
                      <a:round/>
                      <a:headEnd type="none" w="med" len="med"/>
                      <a:tailEnd type="none" w="med" len="med"/>
                    </a:lnR>
                    <a:lnB w="12700" cap="flat" cmpd="sng" algn="ctr">
                      <a:solidFill>
                        <a:schemeClr val="accent6">
                          <a:lumMod val="60000"/>
                          <a:lumOff val="40000"/>
                        </a:schemeClr>
                      </a:solidFill>
                      <a:prstDash val="solid"/>
                      <a:round/>
                      <a:headEnd type="none" w="med" len="med"/>
                      <a:tailEnd type="none" w="med" len="med"/>
                    </a:lnB>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6"/>
                  </a:ext>
                </a:extLst>
              </a:tr>
            </a:tbl>
          </a:graphicData>
        </a:graphic>
      </p:graphicFrame>
      <p:sp>
        <p:nvSpPr>
          <p:cNvPr id="2" name="Foliennummernplatzhalter 1"/>
          <p:cNvSpPr>
            <a:spLocks noGrp="1"/>
          </p:cNvSpPr>
          <p:nvPr>
            <p:ph type="sldNum" sz="quarter" idx="13"/>
          </p:nvPr>
        </p:nvSpPr>
        <p:spPr/>
        <p:txBody>
          <a:bodyPr/>
          <a:lstStyle/>
          <a:p>
            <a:fld id="{37097709-3703-4872-A653-C50576CFE1E5}" type="slidenum">
              <a:rPr lang="de-DE" smtClean="0"/>
              <a:pPr/>
              <a:t>13</a:t>
            </a:fld>
            <a:endParaRPr lang="de-DE" dirty="0"/>
          </a:p>
        </p:txBody>
      </p:sp>
    </p:spTree>
    <p:extLst>
      <p:ext uri="{BB962C8B-B14F-4D97-AF65-F5344CB8AC3E}">
        <p14:creationId xmlns:p14="http://schemas.microsoft.com/office/powerpoint/2010/main" val="14134263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251520" y="332086"/>
            <a:ext cx="3456384" cy="360610"/>
          </a:xfrm>
        </p:spPr>
        <p:txBody>
          <a:bodyPr/>
          <a:lstStyle/>
          <a:p>
            <a:r>
              <a:rPr lang="de-DE" dirty="0" smtClean="0">
                <a:solidFill>
                  <a:srgbClr val="024089"/>
                </a:solidFill>
              </a:rPr>
              <a:t>Temperamentsdimensionen</a:t>
            </a:r>
            <a:endParaRPr lang="de-DE" dirty="0">
              <a:solidFill>
                <a:srgbClr val="024089"/>
              </a:solidFill>
            </a:endParaRPr>
          </a:p>
        </p:txBody>
      </p:sp>
      <p:pic>
        <p:nvPicPr>
          <p:cNvPr id="105474" name="Picture 2" descr="Baby, Kinder, Comic-Figur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1658709"/>
            <a:ext cx="2376664" cy="3744416"/>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323528" y="1352957"/>
            <a:ext cx="5904656" cy="4247317"/>
          </a:xfrm>
          <a:prstGeom prst="rect">
            <a:avLst/>
          </a:prstGeom>
          <a:noFill/>
        </p:spPr>
        <p:txBody>
          <a:bodyPr wrap="square" rtlCol="0">
            <a:spAutoFit/>
          </a:bodyPr>
          <a:lstStyle/>
          <a:p>
            <a:r>
              <a:rPr lang="de-DE" b="1" dirty="0" smtClean="0">
                <a:latin typeface="Arial" panose="020B0604020202020204" pitchFamily="34" charset="0"/>
                <a:cs typeface="Arial" panose="020B0604020202020204" pitchFamily="34" charset="0"/>
              </a:rPr>
              <a:t>Das ist Lea, 20 Monate alt</a:t>
            </a:r>
          </a:p>
          <a:p>
            <a:endParaRPr lang="de-DE" dirty="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Sie wird zu sehr unterschiedlichen Zeiten am Tag müde oder hungrig. </a:t>
            </a:r>
          </a:p>
          <a:p>
            <a:endParaRPr lang="de-DE" dirty="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Sie mag es herumzurennen, zu klettern und auf alle Dinge hinaufzuspringen. </a:t>
            </a:r>
          </a:p>
          <a:p>
            <a:endParaRPr lang="de-DE" dirty="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Sie wird sehr sauer, wenn sie vom Freispiel zum Essen übergehen soll oder wenn ihre Erzieherin ein Spiel unterbricht, auf das sie sich gerade konzentriert hat. </a:t>
            </a:r>
          </a:p>
          <a:p>
            <a:endParaRPr lang="de-DE" dirty="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Wenn neue Kinder oder Erwachsene in die Gruppe kommen, beobachtet sie diese erst ein paar Tage, bevor sie Kontakt sucht. </a:t>
            </a:r>
            <a:endParaRPr lang="de-DE" dirty="0">
              <a:latin typeface="Arial" panose="020B0604020202020204" pitchFamily="34" charset="0"/>
              <a:cs typeface="Arial" panose="020B0604020202020204" pitchFamily="34" charset="0"/>
            </a:endParaRPr>
          </a:p>
        </p:txBody>
      </p:sp>
      <p:sp>
        <p:nvSpPr>
          <p:cNvPr id="6" name="Foliennummernplatzhalter 5"/>
          <p:cNvSpPr>
            <a:spLocks noGrp="1"/>
          </p:cNvSpPr>
          <p:nvPr>
            <p:ph type="sldNum" sz="quarter" idx="13"/>
          </p:nvPr>
        </p:nvSpPr>
        <p:spPr/>
        <p:txBody>
          <a:bodyPr/>
          <a:lstStyle/>
          <a:p>
            <a:fld id="{37097709-3703-4872-A653-C50576CFE1E5}" type="slidenum">
              <a:rPr lang="de-DE" smtClean="0"/>
              <a:pPr/>
              <a:t>14</a:t>
            </a:fld>
            <a:endParaRPr lang="de-DE" dirty="0"/>
          </a:p>
        </p:txBody>
      </p:sp>
    </p:spTree>
    <p:extLst>
      <p:ext uri="{BB962C8B-B14F-4D97-AF65-F5344CB8AC3E}">
        <p14:creationId xmlns:p14="http://schemas.microsoft.com/office/powerpoint/2010/main" val="154362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txBox="1">
            <a:spLocks/>
          </p:cNvSpPr>
          <p:nvPr/>
        </p:nvSpPr>
        <p:spPr>
          <a:xfrm>
            <a:off x="6804248" y="6381328"/>
            <a:ext cx="2133600" cy="36512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7097709-3703-4872-A653-C50576CFE1E5}" type="slidenum">
              <a:rPr lang="de-DE" sz="1200" smtClean="0">
                <a:latin typeface="Arial" panose="020B0604020202020204" pitchFamily="34" charset="0"/>
                <a:cs typeface="Arial" panose="020B0604020202020204" pitchFamily="34" charset="0"/>
              </a:rPr>
              <a:pPr algn="r"/>
              <a:t>15</a:t>
            </a:fld>
            <a:endParaRPr lang="de-DE" sz="1200" dirty="0">
              <a:latin typeface="Arial" panose="020B0604020202020204" pitchFamily="34" charset="0"/>
              <a:cs typeface="Arial" panose="020B0604020202020204" pitchFamily="34" charset="0"/>
            </a:endParaRPr>
          </a:p>
        </p:txBody>
      </p:sp>
      <p:sp>
        <p:nvSpPr>
          <p:cNvPr id="6" name="Textplatzhalter 1"/>
          <p:cNvSpPr txBox="1">
            <a:spLocks/>
          </p:cNvSpPr>
          <p:nvPr/>
        </p:nvSpPr>
        <p:spPr>
          <a:xfrm>
            <a:off x="3275856" y="3068960"/>
            <a:ext cx="5868144" cy="57670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de-DE" sz="2400" b="1" dirty="0" err="1" smtClean="0">
                <a:solidFill>
                  <a:srgbClr val="024089"/>
                </a:solidFill>
                <a:latin typeface="Arial" panose="020B0604020202020204" pitchFamily="34" charset="0"/>
                <a:cs typeface="Arial" panose="020B0604020202020204" pitchFamily="34" charset="0"/>
              </a:rPr>
              <a:t>Goodness</a:t>
            </a:r>
            <a:r>
              <a:rPr lang="de-DE" sz="2400" b="1" dirty="0" smtClean="0">
                <a:solidFill>
                  <a:srgbClr val="024089"/>
                </a:solidFill>
                <a:latin typeface="Arial" panose="020B0604020202020204" pitchFamily="34" charset="0"/>
                <a:cs typeface="Arial" panose="020B0604020202020204" pitchFamily="34" charset="0"/>
              </a:rPr>
              <a:t> </a:t>
            </a:r>
            <a:r>
              <a:rPr lang="de-DE" sz="2400" b="1" dirty="0" err="1" smtClean="0">
                <a:solidFill>
                  <a:srgbClr val="024089"/>
                </a:solidFill>
                <a:latin typeface="Arial" panose="020B0604020202020204" pitchFamily="34" charset="0"/>
                <a:cs typeface="Arial" panose="020B0604020202020204" pitchFamily="34" charset="0"/>
              </a:rPr>
              <a:t>of</a:t>
            </a:r>
            <a:r>
              <a:rPr lang="de-DE" sz="2400" b="1" dirty="0" smtClean="0">
                <a:solidFill>
                  <a:srgbClr val="024089"/>
                </a:solidFill>
                <a:latin typeface="Arial" panose="020B0604020202020204" pitchFamily="34" charset="0"/>
                <a:cs typeface="Arial" panose="020B0604020202020204" pitchFamily="34" charset="0"/>
              </a:rPr>
              <a:t> fit</a:t>
            </a:r>
            <a:endParaRPr lang="de-DE" sz="2400" b="1" dirty="0">
              <a:solidFill>
                <a:srgbClr val="024089"/>
              </a:solidFill>
              <a:latin typeface="Arial" panose="020B0604020202020204" pitchFamily="34" charset="0"/>
              <a:cs typeface="Arial" panose="020B0604020202020204" pitchFamily="34" charset="0"/>
            </a:endParaRPr>
          </a:p>
        </p:txBody>
      </p:sp>
      <p:pic>
        <p:nvPicPr>
          <p:cNvPr id="7" name="Picture 2" descr="Puzzle, Zusammenarbeit, Gemeinsam, Miteinande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7864" b="5897"/>
          <a:stretch/>
        </p:blipFill>
        <p:spPr bwMode="auto">
          <a:xfrm>
            <a:off x="0" y="2282945"/>
            <a:ext cx="3082367" cy="2658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500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8631854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89" name="think-cell Slide" r:id="rId4" imgW="360" imgH="360" progId="">
                  <p:embed/>
                </p:oleObj>
              </mc:Choice>
              <mc:Fallback>
                <p:oleObj name="think-cell Slide" r:id="rId4" imgW="360" imgH="360" progId="">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platzhalter 1"/>
          <p:cNvSpPr>
            <a:spLocks noGrp="1"/>
          </p:cNvSpPr>
          <p:nvPr>
            <p:ph type="body" sz="quarter" idx="11"/>
          </p:nvPr>
        </p:nvSpPr>
        <p:spPr>
          <a:xfrm>
            <a:off x="146440" y="357066"/>
            <a:ext cx="6913463" cy="361355"/>
          </a:xfrm>
        </p:spPr>
        <p:txBody>
          <a:bodyPr/>
          <a:lstStyle/>
          <a:p>
            <a:r>
              <a:rPr lang="de-DE" dirty="0" smtClean="0">
                <a:solidFill>
                  <a:srgbClr val="024089"/>
                </a:solidFill>
              </a:rPr>
              <a:t>Temperament: Passung</a:t>
            </a:r>
            <a:endParaRPr lang="de-DE" dirty="0">
              <a:solidFill>
                <a:srgbClr val="024089"/>
              </a:solidFill>
            </a:endParaRPr>
          </a:p>
          <a:p>
            <a:endParaRPr lang="de-DE" dirty="0"/>
          </a:p>
        </p:txBody>
      </p:sp>
      <p:sp>
        <p:nvSpPr>
          <p:cNvPr id="5" name="Textfeld 4"/>
          <p:cNvSpPr txBox="1"/>
          <p:nvPr/>
        </p:nvSpPr>
        <p:spPr>
          <a:xfrm>
            <a:off x="323528" y="1124744"/>
            <a:ext cx="8748464" cy="5400600"/>
          </a:xfrm>
          <a:prstGeom prst="rect">
            <a:avLst/>
          </a:prstGeom>
          <a:noFill/>
        </p:spPr>
        <p:txBody>
          <a:bodyPr wrap="square" rtlCol="0">
            <a:noAutofit/>
          </a:bodyPr>
          <a:lstStyle/>
          <a:p>
            <a:r>
              <a:rPr lang="de-DE" altLang="de-DE" sz="2000" dirty="0" smtClean="0">
                <a:latin typeface="Arial" panose="020B0604020202020204" pitchFamily="34" charset="0"/>
                <a:cs typeface="Arial" panose="020B0604020202020204" pitchFamily="34" charset="0"/>
              </a:rPr>
              <a:t>Das Passungsmodell „</a:t>
            </a:r>
            <a:r>
              <a:rPr lang="de-DE" altLang="de-DE" sz="2000" b="1" dirty="0" err="1" smtClean="0">
                <a:latin typeface="Arial" panose="020B0604020202020204" pitchFamily="34" charset="0"/>
                <a:cs typeface="Arial" panose="020B0604020202020204" pitchFamily="34" charset="0"/>
              </a:rPr>
              <a:t>Goodness</a:t>
            </a:r>
            <a:r>
              <a:rPr lang="de-DE" altLang="de-DE" sz="2000" b="1" dirty="0" smtClean="0">
                <a:latin typeface="Arial" panose="020B0604020202020204" pitchFamily="34" charset="0"/>
                <a:cs typeface="Arial" panose="020B0604020202020204" pitchFamily="34" charset="0"/>
              </a:rPr>
              <a:t> </a:t>
            </a:r>
            <a:r>
              <a:rPr lang="de-DE" altLang="de-DE" sz="2000" b="1" dirty="0" err="1" smtClean="0">
                <a:latin typeface="Arial" panose="020B0604020202020204" pitchFamily="34" charset="0"/>
                <a:cs typeface="Arial" panose="020B0604020202020204" pitchFamily="34" charset="0"/>
              </a:rPr>
              <a:t>of</a:t>
            </a:r>
            <a:r>
              <a:rPr lang="de-DE" altLang="de-DE" sz="2000" b="1" dirty="0" smtClean="0">
                <a:latin typeface="Arial" panose="020B0604020202020204" pitchFamily="34" charset="0"/>
                <a:cs typeface="Arial" panose="020B0604020202020204" pitchFamily="34" charset="0"/>
              </a:rPr>
              <a:t> Fit</a:t>
            </a:r>
            <a:r>
              <a:rPr lang="de-DE" altLang="de-DE" sz="2000" dirty="0" smtClean="0">
                <a:latin typeface="Arial" panose="020B0604020202020204" pitchFamily="34" charset="0"/>
                <a:cs typeface="Arial" panose="020B0604020202020204" pitchFamily="34" charset="0"/>
              </a:rPr>
              <a:t>“</a:t>
            </a:r>
          </a:p>
          <a:p>
            <a:pPr marL="800100" lvl="1" indent="-342900">
              <a:buFont typeface="Arial" pitchFamily="34" charset="0"/>
              <a:buChar char="•"/>
            </a:pPr>
            <a:r>
              <a:rPr lang="de-DE" altLang="de-DE" sz="2000" dirty="0" smtClean="0">
                <a:latin typeface="Arial" panose="020B0604020202020204" pitchFamily="34" charset="0"/>
                <a:cs typeface="Arial" panose="020B0604020202020204" pitchFamily="34" charset="0"/>
              </a:rPr>
              <a:t>Bedeutung von Temperamentsmerkmalen ist umgebungsabhängig.</a:t>
            </a:r>
          </a:p>
          <a:p>
            <a:pPr marL="800100" lvl="1" indent="-342900">
              <a:buFont typeface="Arial" pitchFamily="34" charset="0"/>
              <a:buChar char="•"/>
            </a:pPr>
            <a:r>
              <a:rPr lang="de-DE" altLang="de-DE" sz="2000" dirty="0" smtClean="0">
                <a:latin typeface="Arial" panose="020B0604020202020204" pitchFamily="34" charset="0"/>
                <a:cs typeface="Arial" panose="020B0604020202020204" pitchFamily="34" charset="0"/>
              </a:rPr>
              <a:t>Dieselben Temperamentsmerkmale können zu positiver oder negativer Interaktion zwischen Bezugsperson und Kind führen.</a:t>
            </a:r>
          </a:p>
          <a:p>
            <a:pPr marL="800100" lvl="1" indent="-342900">
              <a:buFont typeface="Arial" pitchFamily="34" charset="0"/>
              <a:buChar char="•"/>
            </a:pPr>
            <a:r>
              <a:rPr lang="de-DE" altLang="de-DE" sz="2000" dirty="0" smtClean="0">
                <a:latin typeface="Arial" panose="020B0604020202020204" pitchFamily="34" charset="0"/>
                <a:cs typeface="Arial" panose="020B0604020202020204" pitchFamily="34" charset="0"/>
              </a:rPr>
              <a:t>Die Passung ist abhängig von Bewertung, Anforderungen und Erwartungen. </a:t>
            </a:r>
          </a:p>
          <a:p>
            <a:pPr marL="800100" lvl="1" indent="-342900">
              <a:buFont typeface="Arial" pitchFamily="34" charset="0"/>
              <a:buChar char="•"/>
            </a:pPr>
            <a:endParaRPr lang="de-DE" altLang="de-DE" sz="2000" dirty="0" smtClean="0">
              <a:latin typeface="Arial" panose="020B0604020202020204" pitchFamily="34" charset="0"/>
              <a:cs typeface="Arial" panose="020B0604020202020204" pitchFamily="34" charset="0"/>
            </a:endParaRPr>
          </a:p>
          <a:p>
            <a:r>
              <a:rPr lang="en-GB" altLang="de-DE" sz="2000" b="1" dirty="0" err="1" smtClean="0">
                <a:latin typeface="Arial" panose="020B0604020202020204" pitchFamily="34" charset="0"/>
                <a:cs typeface="Arial" panose="020B0604020202020204" pitchFamily="34" charset="0"/>
              </a:rPr>
              <a:t>Übereinstimmung</a:t>
            </a:r>
            <a:r>
              <a:rPr lang="en-GB" altLang="de-DE" sz="2000" b="1" dirty="0" smtClean="0">
                <a:latin typeface="Arial" panose="020B0604020202020204" pitchFamily="34" charset="0"/>
                <a:cs typeface="Arial" panose="020B0604020202020204" pitchFamily="34" charset="0"/>
              </a:rPr>
              <a:t> (Goodness of Fit) </a:t>
            </a:r>
            <a:br>
              <a:rPr lang="en-GB" altLang="de-DE" sz="2000" b="1" dirty="0" smtClean="0">
                <a:latin typeface="Arial" panose="020B0604020202020204" pitchFamily="34" charset="0"/>
                <a:cs typeface="Arial" panose="020B0604020202020204" pitchFamily="34" charset="0"/>
              </a:rPr>
            </a:br>
            <a:r>
              <a:rPr lang="de-DE" altLang="de-DE" sz="2000" dirty="0" smtClean="0">
                <a:latin typeface="Arial" panose="020B0604020202020204" pitchFamily="34" charset="0"/>
                <a:cs typeface="Arial" panose="020B0604020202020204" pitchFamily="34" charset="0"/>
              </a:rPr>
              <a:t>wird</a:t>
            </a:r>
            <a:r>
              <a:rPr lang="en-GB" altLang="de-DE" sz="2000" dirty="0" smtClean="0">
                <a:latin typeface="Arial" panose="020B0604020202020204" pitchFamily="34" charset="0"/>
                <a:cs typeface="Arial" panose="020B0604020202020204" pitchFamily="34" charset="0"/>
              </a:rPr>
              <a:t> </a:t>
            </a:r>
            <a:r>
              <a:rPr lang="en-GB" altLang="de-DE" sz="2000" dirty="0" err="1" smtClean="0">
                <a:latin typeface="Arial" panose="020B0604020202020204" pitchFamily="34" charset="0"/>
                <a:cs typeface="Arial" panose="020B0604020202020204" pitchFamily="34" charset="0"/>
              </a:rPr>
              <a:t>erzielt</a:t>
            </a:r>
            <a:r>
              <a:rPr lang="en-GB" altLang="de-DE" sz="2000" dirty="0" smtClean="0">
                <a:latin typeface="Arial" panose="020B0604020202020204" pitchFamily="34" charset="0"/>
                <a:cs typeface="Arial" panose="020B0604020202020204" pitchFamily="34" charset="0"/>
              </a:rPr>
              <a:t>, </a:t>
            </a:r>
            <a:r>
              <a:rPr lang="en-GB" altLang="de-DE" sz="2000" dirty="0" err="1" smtClean="0">
                <a:latin typeface="Arial" panose="020B0604020202020204" pitchFamily="34" charset="0"/>
                <a:cs typeface="Arial" panose="020B0604020202020204" pitchFamily="34" charset="0"/>
              </a:rPr>
              <a:t>wenn</a:t>
            </a:r>
            <a:r>
              <a:rPr lang="en-GB" altLang="de-DE" sz="2000" dirty="0" smtClean="0">
                <a:latin typeface="Arial" panose="020B0604020202020204" pitchFamily="34" charset="0"/>
                <a:cs typeface="Arial" panose="020B0604020202020204" pitchFamily="34" charset="0"/>
              </a:rPr>
              <a:t> </a:t>
            </a:r>
          </a:p>
          <a:p>
            <a:pPr marL="800100" lvl="1" indent="-342900">
              <a:buFont typeface="Arial" pitchFamily="34" charset="0"/>
              <a:buChar char="•"/>
            </a:pPr>
            <a:r>
              <a:rPr lang="en-GB" altLang="de-DE" sz="2000" dirty="0" smtClean="0">
                <a:latin typeface="Arial" panose="020B0604020202020204" pitchFamily="34" charset="0"/>
                <a:cs typeface="Arial" panose="020B0604020202020204" pitchFamily="34" charset="0"/>
              </a:rPr>
              <a:t>die </a:t>
            </a:r>
            <a:r>
              <a:rPr lang="en-GB" altLang="de-DE" sz="2000" dirty="0" err="1" smtClean="0">
                <a:latin typeface="Arial" panose="020B0604020202020204" pitchFamily="34" charset="0"/>
                <a:cs typeface="Arial" panose="020B0604020202020204" pitchFamily="34" charset="0"/>
              </a:rPr>
              <a:t>Eigenschaften</a:t>
            </a:r>
            <a:r>
              <a:rPr lang="en-GB" altLang="de-DE" sz="2000" dirty="0" smtClean="0">
                <a:latin typeface="Arial" panose="020B0604020202020204" pitchFamily="34" charset="0"/>
                <a:cs typeface="Arial" panose="020B0604020202020204" pitchFamily="34" charset="0"/>
              </a:rPr>
              <a:t> und </a:t>
            </a:r>
            <a:r>
              <a:rPr lang="en-GB" altLang="de-DE" sz="2000" dirty="0" err="1" smtClean="0">
                <a:latin typeface="Arial" panose="020B0604020202020204" pitchFamily="34" charset="0"/>
                <a:cs typeface="Arial" panose="020B0604020202020204" pitchFamily="34" charset="0"/>
              </a:rPr>
              <a:t>Anforderungen</a:t>
            </a:r>
            <a:r>
              <a:rPr lang="en-GB" altLang="de-DE" sz="2000" dirty="0" smtClean="0">
                <a:latin typeface="Arial" panose="020B0604020202020204" pitchFamily="34" charset="0"/>
                <a:cs typeface="Arial" panose="020B0604020202020204" pitchFamily="34" charset="0"/>
              </a:rPr>
              <a:t> der Umwelt </a:t>
            </a:r>
            <a:br>
              <a:rPr lang="en-GB" altLang="de-DE" sz="2000" dirty="0" smtClean="0">
                <a:latin typeface="Arial" panose="020B0604020202020204" pitchFamily="34" charset="0"/>
                <a:cs typeface="Arial" panose="020B0604020202020204" pitchFamily="34" charset="0"/>
              </a:rPr>
            </a:br>
            <a:r>
              <a:rPr lang="en-GB" altLang="de-DE" sz="2000" dirty="0" err="1" smtClean="0">
                <a:latin typeface="Arial" panose="020B0604020202020204" pitchFamily="34" charset="0"/>
                <a:cs typeface="Arial" panose="020B0604020202020204" pitchFamily="34" charset="0"/>
              </a:rPr>
              <a:t>im</a:t>
            </a:r>
            <a:r>
              <a:rPr lang="en-GB" altLang="de-DE" sz="2000" dirty="0" smtClean="0">
                <a:latin typeface="Arial" panose="020B0604020202020204" pitchFamily="34" charset="0"/>
                <a:cs typeface="Arial" panose="020B0604020202020204" pitchFamily="34" charset="0"/>
              </a:rPr>
              <a:t> </a:t>
            </a:r>
            <a:r>
              <a:rPr lang="en-GB" altLang="de-DE" sz="2000" dirty="0" err="1" smtClean="0">
                <a:latin typeface="Arial" panose="020B0604020202020204" pitchFamily="34" charset="0"/>
                <a:cs typeface="Arial" panose="020B0604020202020204" pitchFamily="34" charset="0"/>
              </a:rPr>
              <a:t>Einklang</a:t>
            </a:r>
            <a:r>
              <a:rPr lang="en-GB" altLang="de-DE" sz="2000" dirty="0" smtClean="0">
                <a:latin typeface="Arial" panose="020B0604020202020204" pitchFamily="34" charset="0"/>
                <a:cs typeface="Arial" panose="020B0604020202020204" pitchFamily="34" charset="0"/>
              </a:rPr>
              <a:t> </a:t>
            </a:r>
            <a:r>
              <a:rPr lang="en-GB" altLang="de-DE" sz="2000" dirty="0" err="1" smtClean="0">
                <a:latin typeface="Arial" panose="020B0604020202020204" pitchFamily="34" charset="0"/>
                <a:cs typeface="Arial" panose="020B0604020202020204" pitchFamily="34" charset="0"/>
              </a:rPr>
              <a:t>mit</a:t>
            </a:r>
            <a:r>
              <a:rPr lang="en-GB" altLang="de-DE" sz="2000" dirty="0" smtClean="0">
                <a:latin typeface="Arial" panose="020B0604020202020204" pitchFamily="34" charset="0"/>
                <a:cs typeface="Arial" panose="020B0604020202020204" pitchFamily="34" charset="0"/>
              </a:rPr>
              <a:t> den </a:t>
            </a:r>
            <a:r>
              <a:rPr lang="en-GB" altLang="de-DE" sz="2000" dirty="0" err="1" smtClean="0">
                <a:latin typeface="Arial" panose="020B0604020202020204" pitchFamily="34" charset="0"/>
                <a:cs typeface="Arial" panose="020B0604020202020204" pitchFamily="34" charset="0"/>
              </a:rPr>
              <a:t>Möglichkeiten</a:t>
            </a:r>
            <a:r>
              <a:rPr lang="en-GB" altLang="de-DE" sz="2000" dirty="0" smtClean="0">
                <a:latin typeface="Arial" panose="020B0604020202020204" pitchFamily="34" charset="0"/>
                <a:cs typeface="Arial" panose="020B0604020202020204" pitchFamily="34" charset="0"/>
              </a:rPr>
              <a:t>, </a:t>
            </a:r>
            <a:r>
              <a:rPr lang="en-GB" altLang="de-DE" sz="2000" dirty="0" err="1" smtClean="0">
                <a:latin typeface="Arial" panose="020B0604020202020204" pitchFamily="34" charset="0"/>
                <a:cs typeface="Arial" panose="020B0604020202020204" pitchFamily="34" charset="0"/>
              </a:rPr>
              <a:t>Fähigkeiten</a:t>
            </a:r>
            <a:r>
              <a:rPr lang="en-GB" altLang="de-DE" sz="2000" dirty="0" smtClean="0">
                <a:latin typeface="Arial" panose="020B0604020202020204" pitchFamily="34" charset="0"/>
                <a:cs typeface="Arial" panose="020B0604020202020204" pitchFamily="34" charset="0"/>
              </a:rPr>
              <a:t> und </a:t>
            </a:r>
            <a:r>
              <a:rPr lang="en-GB" altLang="de-DE" sz="2000" dirty="0" err="1" smtClean="0">
                <a:latin typeface="Arial" panose="020B0604020202020204" pitchFamily="34" charset="0"/>
                <a:cs typeface="Arial" panose="020B0604020202020204" pitchFamily="34" charset="0"/>
              </a:rPr>
              <a:t>Eigenschaften</a:t>
            </a:r>
            <a:r>
              <a:rPr lang="en-GB" altLang="de-DE" sz="2000" dirty="0" smtClean="0">
                <a:latin typeface="Arial" panose="020B0604020202020204" pitchFamily="34" charset="0"/>
                <a:cs typeface="Arial" panose="020B0604020202020204" pitchFamily="34" charset="0"/>
              </a:rPr>
              <a:t> </a:t>
            </a:r>
            <a:r>
              <a:rPr lang="de-DE" altLang="de-DE" sz="2000" dirty="0" smtClean="0">
                <a:latin typeface="Arial" panose="020B0604020202020204" pitchFamily="34" charset="0"/>
                <a:cs typeface="Arial" panose="020B0604020202020204" pitchFamily="34" charset="0"/>
              </a:rPr>
              <a:t>des Kindes stehen</a:t>
            </a:r>
          </a:p>
          <a:p>
            <a:pPr lvl="1"/>
            <a:r>
              <a:rPr lang="de-DE" altLang="de-DE" sz="2000" dirty="0" smtClean="0">
                <a:latin typeface="Arial" panose="020B0604020202020204" pitchFamily="34" charset="0"/>
                <a:cs typeface="Arial" panose="020B0604020202020204" pitchFamily="34" charset="0"/>
                <a:sym typeface="Wingdings" pitchFamily="2" charset="2"/>
              </a:rPr>
              <a:t> </a:t>
            </a:r>
            <a:r>
              <a:rPr lang="de-DE" altLang="de-DE" sz="2000" dirty="0" smtClean="0">
                <a:latin typeface="Arial" panose="020B0604020202020204" pitchFamily="34" charset="0"/>
                <a:cs typeface="Arial" panose="020B0604020202020204" pitchFamily="34" charset="0"/>
              </a:rPr>
              <a:t>optimale, positive fortschreitende Entwicklung</a:t>
            </a:r>
          </a:p>
          <a:p>
            <a:pPr lvl="1"/>
            <a:endParaRPr lang="de-DE" altLang="de-DE" sz="2000" dirty="0" smtClean="0">
              <a:latin typeface="Arial" panose="020B0604020202020204" pitchFamily="34" charset="0"/>
              <a:cs typeface="Arial" panose="020B0604020202020204" pitchFamily="34" charset="0"/>
            </a:endParaRPr>
          </a:p>
          <a:p>
            <a:r>
              <a:rPr lang="de-DE" altLang="de-DE" sz="2000" b="1" dirty="0" smtClean="0">
                <a:latin typeface="Arial" panose="020B0604020202020204" pitchFamily="34" charset="0"/>
                <a:cs typeface="Arial" panose="020B0604020202020204" pitchFamily="34" charset="0"/>
              </a:rPr>
              <a:t>Mangelnde Übereinstimmung (</a:t>
            </a:r>
            <a:r>
              <a:rPr lang="de-DE" altLang="de-DE" sz="2000" b="1" dirty="0" err="1">
                <a:latin typeface="Arial" panose="020B0604020202020204" pitchFamily="34" charset="0"/>
                <a:cs typeface="Arial" panose="020B0604020202020204" pitchFamily="34" charset="0"/>
              </a:rPr>
              <a:t>P</a:t>
            </a:r>
            <a:r>
              <a:rPr lang="de-DE" altLang="de-DE" sz="2000" b="1" dirty="0" err="1" smtClean="0">
                <a:latin typeface="Arial" panose="020B0604020202020204" pitchFamily="34" charset="0"/>
                <a:cs typeface="Arial" panose="020B0604020202020204" pitchFamily="34" charset="0"/>
              </a:rPr>
              <a:t>oorness</a:t>
            </a:r>
            <a:r>
              <a:rPr lang="de-DE" altLang="de-DE" sz="2000" b="1" dirty="0" smtClean="0">
                <a:latin typeface="Arial" panose="020B0604020202020204" pitchFamily="34" charset="0"/>
                <a:cs typeface="Arial" panose="020B0604020202020204" pitchFamily="34" charset="0"/>
              </a:rPr>
              <a:t> </a:t>
            </a:r>
            <a:r>
              <a:rPr lang="de-DE" altLang="de-DE" sz="2000" b="1" dirty="0" err="1" smtClean="0">
                <a:latin typeface="Arial" panose="020B0604020202020204" pitchFamily="34" charset="0"/>
                <a:cs typeface="Arial" panose="020B0604020202020204" pitchFamily="34" charset="0"/>
              </a:rPr>
              <a:t>of</a:t>
            </a:r>
            <a:r>
              <a:rPr lang="de-DE" altLang="de-DE" sz="2000" b="1" dirty="0" smtClean="0">
                <a:latin typeface="Arial" panose="020B0604020202020204" pitchFamily="34" charset="0"/>
                <a:cs typeface="Arial" panose="020B0604020202020204" pitchFamily="34" charset="0"/>
              </a:rPr>
              <a:t> Fit) </a:t>
            </a:r>
          </a:p>
          <a:p>
            <a:pPr marL="800100" lvl="1" indent="-342900">
              <a:buFont typeface="Arial" pitchFamily="34" charset="0"/>
              <a:buChar char="•"/>
            </a:pPr>
            <a:r>
              <a:rPr lang="de-DE" altLang="de-DE" sz="2000" dirty="0" smtClean="0">
                <a:latin typeface="Arial" panose="020B0604020202020204" pitchFamily="34" charset="0"/>
                <a:cs typeface="Arial" panose="020B0604020202020204" pitchFamily="34" charset="0"/>
              </a:rPr>
              <a:t>führt zu Diskrepanzen und ggf. Reibungen</a:t>
            </a:r>
          </a:p>
          <a:p>
            <a:pPr lvl="1"/>
            <a:r>
              <a:rPr lang="de-DE" altLang="de-DE" sz="2000" dirty="0">
                <a:latin typeface="Arial" panose="020B0604020202020204" pitchFamily="34" charset="0"/>
                <a:cs typeface="Arial" panose="020B0604020202020204" pitchFamily="34" charset="0"/>
                <a:sym typeface="Wingdings" pitchFamily="2" charset="2"/>
              </a:rPr>
              <a:t> </a:t>
            </a:r>
            <a:r>
              <a:rPr lang="de-DE" altLang="de-DE" sz="2000" dirty="0" smtClean="0">
                <a:latin typeface="Arial" panose="020B0604020202020204" pitchFamily="34" charset="0"/>
                <a:cs typeface="Arial" panose="020B0604020202020204" pitchFamily="34" charset="0"/>
              </a:rPr>
              <a:t>beeinträchtigte Entwicklung und unangemessenes Verhalten</a:t>
            </a:r>
          </a:p>
        </p:txBody>
      </p:sp>
      <p:sp>
        <p:nvSpPr>
          <p:cNvPr id="2" name="Foliennummernplatzhalter 1"/>
          <p:cNvSpPr>
            <a:spLocks noGrp="1"/>
          </p:cNvSpPr>
          <p:nvPr>
            <p:ph type="sldNum" sz="quarter" idx="13"/>
          </p:nvPr>
        </p:nvSpPr>
        <p:spPr/>
        <p:txBody>
          <a:bodyPr/>
          <a:lstStyle/>
          <a:p>
            <a:fld id="{37097709-3703-4872-A653-C50576CFE1E5}" type="slidenum">
              <a:rPr lang="de-DE" smtClean="0"/>
              <a:pPr/>
              <a:t>16</a:t>
            </a:fld>
            <a:endParaRPr lang="de-DE" dirty="0"/>
          </a:p>
        </p:txBody>
      </p:sp>
    </p:spTree>
    <p:extLst>
      <p:ext uri="{BB962C8B-B14F-4D97-AF65-F5344CB8AC3E}">
        <p14:creationId xmlns:p14="http://schemas.microsoft.com/office/powerpoint/2010/main" val="1413426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Cartoon, Kinder, Comic, Comic-Figuren, Weiblic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654" y="981048"/>
            <a:ext cx="1440000" cy="2880000"/>
          </a:xfrm>
          <a:prstGeom prst="rect">
            <a:avLst/>
          </a:prstGeom>
          <a:noFill/>
          <a:extLst>
            <a:ext uri="{909E8E84-426E-40DD-AFC4-6F175D3DCCD1}">
              <a14:hiddenFill xmlns:a14="http://schemas.microsoft.com/office/drawing/2010/main">
                <a:solidFill>
                  <a:srgbClr val="FFFFFF"/>
                </a:solidFill>
              </a14:hiddenFill>
            </a:ext>
          </a:extLst>
        </p:spPr>
      </p:pic>
      <p:pic>
        <p:nvPicPr>
          <p:cNvPr id="107524" name="Picture 4" descr="Comic-Figuren, Weiblich, Mädchen, Dame, Nasa, Frau"/>
          <p:cNvPicPr>
            <a:picLocks noChangeAspect="1" noChangeArrowheads="1"/>
          </p:cNvPicPr>
          <p:nvPr/>
        </p:nvPicPr>
        <p:blipFill rotWithShape="1">
          <a:blip r:embed="rId4">
            <a:extLst>
              <a:ext uri="{28A0092B-C50C-407E-A947-70E740481C1C}">
                <a14:useLocalDpi xmlns:a14="http://schemas.microsoft.com/office/drawing/2010/main" val="0"/>
              </a:ext>
            </a:extLst>
          </a:blip>
          <a:srcRect l="31297" r="36156"/>
          <a:stretch/>
        </p:blipFill>
        <p:spPr bwMode="auto">
          <a:xfrm flipH="1">
            <a:off x="7524328" y="3681360"/>
            <a:ext cx="1462911" cy="298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platzhalter 1"/>
          <p:cNvSpPr>
            <a:spLocks noGrp="1"/>
          </p:cNvSpPr>
          <p:nvPr>
            <p:ph type="body" sz="quarter" idx="11"/>
          </p:nvPr>
        </p:nvSpPr>
        <p:spPr>
          <a:xfrm>
            <a:off x="146440" y="357066"/>
            <a:ext cx="6913463" cy="361355"/>
          </a:xfrm>
        </p:spPr>
        <p:txBody>
          <a:bodyPr/>
          <a:lstStyle/>
          <a:p>
            <a:r>
              <a:rPr lang="de-DE" dirty="0" smtClean="0">
                <a:solidFill>
                  <a:srgbClr val="024089"/>
                </a:solidFill>
              </a:rPr>
              <a:t>Temperament: Passung</a:t>
            </a:r>
            <a:endParaRPr lang="de-DE" dirty="0">
              <a:solidFill>
                <a:srgbClr val="024089"/>
              </a:solidFill>
            </a:endParaRPr>
          </a:p>
          <a:p>
            <a:endParaRPr lang="de-DE" dirty="0"/>
          </a:p>
        </p:txBody>
      </p:sp>
      <p:sp>
        <p:nvSpPr>
          <p:cNvPr id="7" name="Foliennummernplatzhalter 6"/>
          <p:cNvSpPr>
            <a:spLocks noGrp="1"/>
          </p:cNvSpPr>
          <p:nvPr>
            <p:ph type="sldNum" sz="quarter" idx="13"/>
          </p:nvPr>
        </p:nvSpPr>
        <p:spPr/>
        <p:txBody>
          <a:bodyPr/>
          <a:lstStyle/>
          <a:p>
            <a:fld id="{37097709-3703-4872-A653-C50576CFE1E5}" type="slidenum">
              <a:rPr lang="de-DE" smtClean="0"/>
              <a:pPr/>
              <a:t>17</a:t>
            </a:fld>
            <a:endParaRPr lang="de-DE" dirty="0"/>
          </a:p>
        </p:txBody>
      </p:sp>
      <p:sp>
        <p:nvSpPr>
          <p:cNvPr id="2" name="Abgerundete rechteckige Legende 1"/>
          <p:cNvSpPr/>
          <p:nvPr/>
        </p:nvSpPr>
        <p:spPr>
          <a:xfrm>
            <a:off x="2051720" y="1124744"/>
            <a:ext cx="6696744" cy="2556616"/>
          </a:xfrm>
          <a:prstGeom prst="wedgeRoundRectCallout">
            <a:avLst>
              <a:gd name="adj1" fmla="val -56617"/>
              <a:gd name="adj2" fmla="val -30788"/>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spcBef>
                <a:spcPts val="600"/>
              </a:spcBef>
              <a:spcAft>
                <a:spcPts val="600"/>
              </a:spcAft>
            </a:pPr>
            <a:r>
              <a:rPr lang="de-DE" dirty="0">
                <a:solidFill>
                  <a:schemeClr val="tx1"/>
                </a:solidFill>
                <a:latin typeface="Arial" panose="020B0604020202020204" pitchFamily="34" charset="0"/>
                <a:cs typeface="Arial" panose="020B0604020202020204" pitchFamily="34" charset="0"/>
              </a:rPr>
              <a:t>Ich bin </a:t>
            </a:r>
            <a:r>
              <a:rPr lang="de-DE" b="1" dirty="0" err="1" smtClean="0">
                <a:solidFill>
                  <a:schemeClr val="tx1"/>
                </a:solidFill>
                <a:latin typeface="Arial" panose="020B0604020202020204" pitchFamily="34" charset="0"/>
                <a:cs typeface="Arial" panose="020B0604020202020204" pitchFamily="34" charset="0"/>
              </a:rPr>
              <a:t>Aleyna</a:t>
            </a:r>
            <a:r>
              <a:rPr lang="de-DE" b="1" dirty="0" smtClean="0">
                <a:solidFill>
                  <a:schemeClr val="tx1"/>
                </a:solidFill>
                <a:latin typeface="Arial" panose="020B0604020202020204" pitchFamily="34" charset="0"/>
                <a:cs typeface="Arial" panose="020B0604020202020204" pitchFamily="34" charset="0"/>
              </a:rPr>
              <a:t> </a:t>
            </a:r>
            <a:r>
              <a:rPr lang="de-DE" dirty="0" smtClean="0">
                <a:solidFill>
                  <a:schemeClr val="tx1"/>
                </a:solidFill>
                <a:latin typeface="Arial" panose="020B0604020202020204" pitchFamily="34" charset="0"/>
                <a:cs typeface="Arial" panose="020B0604020202020204" pitchFamily="34" charset="0"/>
              </a:rPr>
              <a:t>und </a:t>
            </a:r>
            <a:r>
              <a:rPr lang="de-DE" dirty="0">
                <a:solidFill>
                  <a:schemeClr val="tx1"/>
                </a:solidFill>
                <a:latin typeface="Arial" panose="020B0604020202020204" pitchFamily="34" charset="0"/>
                <a:cs typeface="Arial" panose="020B0604020202020204" pitchFamily="34" charset="0"/>
              </a:rPr>
              <a:t>Erzieherin in Leas Kita-Gruppe.</a:t>
            </a:r>
          </a:p>
          <a:p>
            <a:pPr>
              <a:spcBef>
                <a:spcPts val="600"/>
              </a:spcBef>
              <a:spcAft>
                <a:spcPts val="600"/>
              </a:spcAft>
            </a:pPr>
            <a:r>
              <a:rPr lang="de-DE" dirty="0">
                <a:solidFill>
                  <a:schemeClr val="tx1"/>
                </a:solidFill>
                <a:latin typeface="Arial" panose="020B0604020202020204" pitchFamily="34" charset="0"/>
                <a:cs typeface="Arial" panose="020B0604020202020204" pitchFamily="34" charset="0"/>
              </a:rPr>
              <a:t>Am liebsten schaue ich mit den Kindern Bilderbücher an oder gehe mit einer Kleingruppe in den Kreativ-Raum der Kita. </a:t>
            </a:r>
          </a:p>
          <a:p>
            <a:pPr>
              <a:spcBef>
                <a:spcPts val="600"/>
              </a:spcBef>
              <a:spcAft>
                <a:spcPts val="600"/>
              </a:spcAft>
            </a:pPr>
            <a:r>
              <a:rPr lang="de-DE" dirty="0">
                <a:solidFill>
                  <a:schemeClr val="tx1"/>
                </a:solidFill>
                <a:latin typeface="Arial" panose="020B0604020202020204" pitchFamily="34" charset="0"/>
                <a:cs typeface="Arial" panose="020B0604020202020204" pitchFamily="34" charset="0"/>
              </a:rPr>
              <a:t>Wenn es in der Gruppe laut und hektisch </a:t>
            </a:r>
            <a:r>
              <a:rPr lang="de-DE" dirty="0" smtClean="0">
                <a:solidFill>
                  <a:schemeClr val="tx1"/>
                </a:solidFill>
                <a:latin typeface="Arial" panose="020B0604020202020204" pitchFamily="34" charset="0"/>
                <a:cs typeface="Arial" panose="020B0604020202020204" pitchFamily="34" charset="0"/>
              </a:rPr>
              <a:t>ist, </a:t>
            </a:r>
            <a:r>
              <a:rPr lang="de-DE" dirty="0">
                <a:solidFill>
                  <a:schemeClr val="tx1"/>
                </a:solidFill>
                <a:latin typeface="Arial" panose="020B0604020202020204" pitchFamily="34" charset="0"/>
                <a:cs typeface="Arial" panose="020B0604020202020204" pitchFamily="34" charset="0"/>
              </a:rPr>
              <a:t>oder ein Kind wütend wird, bin ich damit etwas überfordert und versuche, die Kinder zu beruhigen und zu ruhigeren Spielen zu motivieren. </a:t>
            </a:r>
          </a:p>
        </p:txBody>
      </p:sp>
      <p:sp>
        <p:nvSpPr>
          <p:cNvPr id="3" name="Abgerundete rechteckige Legende 2"/>
          <p:cNvSpPr/>
          <p:nvPr/>
        </p:nvSpPr>
        <p:spPr>
          <a:xfrm>
            <a:off x="251520" y="4005064"/>
            <a:ext cx="7200800" cy="2448272"/>
          </a:xfrm>
          <a:prstGeom prst="wedgeRoundRectCallout">
            <a:avLst>
              <a:gd name="adj1" fmla="val 53990"/>
              <a:gd name="adj2" fmla="val -3866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spcBef>
                <a:spcPts val="600"/>
              </a:spcBef>
              <a:spcAft>
                <a:spcPts val="600"/>
              </a:spcAft>
            </a:pPr>
            <a:r>
              <a:rPr lang="de-DE" dirty="0">
                <a:solidFill>
                  <a:schemeClr val="tx1"/>
                </a:solidFill>
                <a:latin typeface="Arial" panose="020B0604020202020204" pitchFamily="34" charset="0"/>
                <a:cs typeface="Arial" panose="020B0604020202020204" pitchFamily="34" charset="0"/>
              </a:rPr>
              <a:t>Ich bin </a:t>
            </a:r>
            <a:r>
              <a:rPr lang="de-DE" b="1" dirty="0" smtClean="0">
                <a:solidFill>
                  <a:schemeClr val="tx1"/>
                </a:solidFill>
                <a:latin typeface="Arial" panose="020B0604020202020204" pitchFamily="34" charset="0"/>
                <a:cs typeface="Arial" panose="020B0604020202020204" pitchFamily="34" charset="0"/>
              </a:rPr>
              <a:t>Cynthia </a:t>
            </a:r>
            <a:r>
              <a:rPr lang="de-DE" dirty="0" smtClean="0">
                <a:solidFill>
                  <a:schemeClr val="tx1"/>
                </a:solidFill>
                <a:latin typeface="Arial" panose="020B0604020202020204" pitchFamily="34" charset="0"/>
                <a:cs typeface="Arial" panose="020B0604020202020204" pitchFamily="34" charset="0"/>
              </a:rPr>
              <a:t>und </a:t>
            </a:r>
            <a:r>
              <a:rPr lang="de-DE" dirty="0">
                <a:solidFill>
                  <a:schemeClr val="tx1"/>
                </a:solidFill>
                <a:latin typeface="Arial" panose="020B0604020202020204" pitchFamily="34" charset="0"/>
                <a:cs typeface="Arial" panose="020B0604020202020204" pitchFamily="34" charset="0"/>
              </a:rPr>
              <a:t>ebenfalls Erzieherin in Leas Kita-Gruppe.</a:t>
            </a:r>
          </a:p>
          <a:p>
            <a:pPr>
              <a:spcBef>
                <a:spcPts val="600"/>
              </a:spcBef>
              <a:spcAft>
                <a:spcPts val="600"/>
              </a:spcAft>
            </a:pPr>
            <a:r>
              <a:rPr lang="de-DE" dirty="0">
                <a:solidFill>
                  <a:schemeClr val="tx1"/>
                </a:solidFill>
                <a:latin typeface="Arial" panose="020B0604020202020204" pitchFamily="34" charset="0"/>
                <a:cs typeface="Arial" panose="020B0604020202020204" pitchFamily="34" charset="0"/>
              </a:rPr>
              <a:t>Am liebsten tobe ich mit den Kindern auf dem Gang oder in der Turnhalle, wenn wir nicht draußen im Garten oder auf der </a:t>
            </a:r>
            <a:r>
              <a:rPr lang="de-DE" dirty="0" err="1">
                <a:solidFill>
                  <a:schemeClr val="tx1"/>
                </a:solidFill>
                <a:latin typeface="Arial" panose="020B0604020202020204" pitchFamily="34" charset="0"/>
                <a:cs typeface="Arial" panose="020B0604020202020204" pitchFamily="34" charset="0"/>
              </a:rPr>
              <a:t>Bobbycar</a:t>
            </a:r>
            <a:r>
              <a:rPr lang="de-DE" dirty="0">
                <a:solidFill>
                  <a:schemeClr val="tx1"/>
                </a:solidFill>
                <a:latin typeface="Arial" panose="020B0604020202020204" pitchFamily="34" charset="0"/>
                <a:cs typeface="Arial" panose="020B0604020202020204" pitchFamily="34" charset="0"/>
              </a:rPr>
              <a:t>-Rennbahn sind. </a:t>
            </a:r>
          </a:p>
          <a:p>
            <a:pPr>
              <a:spcBef>
                <a:spcPts val="600"/>
              </a:spcBef>
              <a:spcAft>
                <a:spcPts val="600"/>
              </a:spcAft>
            </a:pPr>
            <a:r>
              <a:rPr lang="de-DE" dirty="0">
                <a:solidFill>
                  <a:schemeClr val="tx1"/>
                </a:solidFill>
                <a:latin typeface="Arial" panose="020B0604020202020204" pitchFamily="34" charset="0"/>
                <a:cs typeface="Arial" panose="020B0604020202020204" pitchFamily="34" charset="0"/>
              </a:rPr>
              <a:t>Besonders Spaß machen mir die Tage, an denen es wild wird und die Kinder </a:t>
            </a:r>
            <a:r>
              <a:rPr lang="de-DE" dirty="0" smtClean="0">
                <a:solidFill>
                  <a:schemeClr val="tx1"/>
                </a:solidFill>
                <a:latin typeface="Arial" panose="020B0604020202020204" pitchFamily="34" charset="0"/>
                <a:cs typeface="Arial" panose="020B0604020202020204" pitchFamily="34" charset="0"/>
              </a:rPr>
              <a:t>viel </a:t>
            </a:r>
            <a:r>
              <a:rPr lang="de-DE" dirty="0">
                <a:solidFill>
                  <a:schemeClr val="tx1"/>
                </a:solidFill>
                <a:latin typeface="Arial" panose="020B0604020202020204" pitchFamily="34" charset="0"/>
                <a:cs typeface="Arial" panose="020B0604020202020204" pitchFamily="34" charset="0"/>
              </a:rPr>
              <a:t>Möglichkeit zum Auspowern haben. Mit ruhigeren Kindern weiß ich nicht so viel anzufangen.</a:t>
            </a:r>
          </a:p>
        </p:txBody>
      </p:sp>
    </p:spTree>
    <p:extLst>
      <p:ext uri="{BB962C8B-B14F-4D97-AF65-F5344CB8AC3E}">
        <p14:creationId xmlns:p14="http://schemas.microsoft.com/office/powerpoint/2010/main" val="36104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5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75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500" name="think-cell Slide" r:id="rId4" imgW="360" imgH="360" progId="">
                  <p:embed/>
                </p:oleObj>
              </mc:Choice>
              <mc:Fallback>
                <p:oleObj name="think-cell Slide" r:id="rId4" imgW="360" imgH="36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platzhalter 1"/>
          <p:cNvSpPr>
            <a:spLocks noGrp="1"/>
          </p:cNvSpPr>
          <p:nvPr>
            <p:ph type="body" sz="quarter" idx="11"/>
          </p:nvPr>
        </p:nvSpPr>
        <p:spPr>
          <a:xfrm>
            <a:off x="146440" y="357066"/>
            <a:ext cx="6913463" cy="361355"/>
          </a:xfrm>
        </p:spPr>
        <p:txBody>
          <a:bodyPr/>
          <a:lstStyle/>
          <a:p>
            <a:r>
              <a:rPr lang="de-DE" dirty="0" smtClean="0"/>
              <a:t>Temperament: Passung</a:t>
            </a:r>
            <a:endParaRPr lang="de-DE" dirty="0"/>
          </a:p>
          <a:p>
            <a:endParaRPr lang="de-DE" dirty="0"/>
          </a:p>
        </p:txBody>
      </p:sp>
      <p:sp>
        <p:nvSpPr>
          <p:cNvPr id="2" name="Textfeld 1"/>
          <p:cNvSpPr txBox="1">
            <a:spLocks/>
          </p:cNvSpPr>
          <p:nvPr/>
        </p:nvSpPr>
        <p:spPr>
          <a:xfrm>
            <a:off x="251520" y="1628799"/>
            <a:ext cx="2160240" cy="1701233"/>
          </a:xfrm>
          <a:prstGeom prst="rect">
            <a:avLst/>
          </a:prstGeom>
          <a:solidFill>
            <a:srgbClr val="FFFF99"/>
          </a:solidFill>
        </p:spPr>
        <p:txBody>
          <a:bodyPr wrap="square" rtlCol="0" anchor="ctr">
            <a:noAutofit/>
          </a:bodyPr>
          <a:lstStyle/>
          <a:p>
            <a:pPr algn="ctr"/>
            <a:r>
              <a:rPr lang="de-DE" sz="2000" dirty="0" smtClean="0">
                <a:latin typeface="Arial" panose="020B0604020202020204" pitchFamily="34" charset="0"/>
                <a:cs typeface="Arial" panose="020B0604020202020204" pitchFamily="34" charset="0"/>
              </a:rPr>
              <a:t>Temperament</a:t>
            </a:r>
          </a:p>
          <a:p>
            <a:pPr algn="ctr"/>
            <a:r>
              <a:rPr lang="de-DE" sz="2000" dirty="0" smtClean="0">
                <a:latin typeface="Arial" panose="020B0604020202020204" pitchFamily="34" charset="0"/>
                <a:cs typeface="Arial" panose="020B0604020202020204" pitchFamily="34" charset="0"/>
              </a:rPr>
              <a:t>des Kindes</a:t>
            </a:r>
            <a:endParaRPr lang="de-DE" sz="2000" dirty="0">
              <a:latin typeface="Arial" panose="020B0604020202020204" pitchFamily="34" charset="0"/>
              <a:cs typeface="Arial" panose="020B0604020202020204" pitchFamily="34" charset="0"/>
            </a:endParaRPr>
          </a:p>
        </p:txBody>
      </p:sp>
      <p:sp>
        <p:nvSpPr>
          <p:cNvPr id="6" name="Textfeld 5"/>
          <p:cNvSpPr txBox="1">
            <a:spLocks/>
          </p:cNvSpPr>
          <p:nvPr/>
        </p:nvSpPr>
        <p:spPr>
          <a:xfrm>
            <a:off x="251520" y="3531129"/>
            <a:ext cx="2160240" cy="1698072"/>
          </a:xfrm>
          <a:prstGeom prst="rect">
            <a:avLst/>
          </a:prstGeom>
          <a:solidFill>
            <a:srgbClr val="FFFF99"/>
          </a:solidFill>
        </p:spPr>
        <p:txBody>
          <a:bodyPr wrap="square" rtlCol="0" anchor="ctr">
            <a:noAutofit/>
          </a:bodyPr>
          <a:lstStyle/>
          <a:p>
            <a:pPr algn="ctr"/>
            <a:r>
              <a:rPr lang="de-DE" sz="2000" dirty="0" smtClean="0">
                <a:latin typeface="Arial" panose="020B0604020202020204" pitchFamily="34" charset="0"/>
                <a:cs typeface="Arial" panose="020B0604020202020204" pitchFamily="34" charset="0"/>
              </a:rPr>
              <a:t>Anforderungen, Wünsche, Erwartungen der Bezugspersonen</a:t>
            </a:r>
            <a:endParaRPr lang="de-DE" sz="2000" dirty="0">
              <a:latin typeface="Arial" panose="020B0604020202020204" pitchFamily="34" charset="0"/>
              <a:cs typeface="Arial" panose="020B0604020202020204" pitchFamily="34" charset="0"/>
            </a:endParaRPr>
          </a:p>
        </p:txBody>
      </p:sp>
      <p:sp>
        <p:nvSpPr>
          <p:cNvPr id="7" name="Textfeld 6"/>
          <p:cNvSpPr txBox="1">
            <a:spLocks/>
          </p:cNvSpPr>
          <p:nvPr/>
        </p:nvSpPr>
        <p:spPr>
          <a:xfrm>
            <a:off x="2771800" y="1631961"/>
            <a:ext cx="1800200" cy="3597240"/>
          </a:xfrm>
          <a:prstGeom prst="rect">
            <a:avLst/>
          </a:prstGeom>
          <a:solidFill>
            <a:srgbClr val="FFFF99"/>
          </a:solidFill>
        </p:spPr>
        <p:txBody>
          <a:bodyPr wrap="square" rtlCol="0" anchor="ctr">
            <a:noAutofit/>
          </a:bodyPr>
          <a:lstStyle/>
          <a:p>
            <a:pPr algn="ctr"/>
            <a:r>
              <a:rPr lang="de-DE" sz="2000" b="1" dirty="0" smtClean="0">
                <a:latin typeface="Arial" panose="020B0604020202020204" pitchFamily="34" charset="0"/>
                <a:cs typeface="Arial" panose="020B0604020202020204" pitchFamily="34" charset="0"/>
              </a:rPr>
              <a:t>Passung</a:t>
            </a:r>
          </a:p>
          <a:p>
            <a:pPr algn="ctr"/>
            <a:endParaRPr lang="de-DE" sz="2000" dirty="0">
              <a:latin typeface="Arial" panose="020B0604020202020204" pitchFamily="34" charset="0"/>
              <a:cs typeface="Arial" panose="020B0604020202020204" pitchFamily="34" charset="0"/>
            </a:endParaRPr>
          </a:p>
          <a:p>
            <a:pPr algn="ct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Goodness</a:t>
            </a:r>
            <a:r>
              <a:rPr lang="de-DE" sz="2000" dirty="0" smtClean="0">
                <a:latin typeface="Arial" panose="020B0604020202020204" pitchFamily="34" charset="0"/>
                <a:cs typeface="Arial" panose="020B0604020202020204" pitchFamily="34" charset="0"/>
              </a:rPr>
              <a:t> </a:t>
            </a:r>
            <a:r>
              <a:rPr lang="de-DE" sz="2000" dirty="0" err="1" smtClean="0">
                <a:latin typeface="Arial" panose="020B0604020202020204" pitchFamily="34" charset="0"/>
                <a:cs typeface="Arial" panose="020B0604020202020204" pitchFamily="34" charset="0"/>
              </a:rPr>
              <a:t>of</a:t>
            </a:r>
            <a:r>
              <a:rPr lang="de-DE" sz="2000" dirty="0" smtClean="0">
                <a:latin typeface="Arial" panose="020B0604020202020204" pitchFamily="34" charset="0"/>
                <a:cs typeface="Arial" panose="020B0604020202020204" pitchFamily="34" charset="0"/>
              </a:rPr>
              <a:t> Fit“)</a:t>
            </a:r>
            <a:endParaRPr lang="de-DE" sz="2000" dirty="0">
              <a:latin typeface="Arial" panose="020B0604020202020204" pitchFamily="34" charset="0"/>
              <a:cs typeface="Arial" panose="020B0604020202020204" pitchFamily="34" charset="0"/>
            </a:endParaRPr>
          </a:p>
        </p:txBody>
      </p:sp>
      <p:sp>
        <p:nvSpPr>
          <p:cNvPr id="8" name="Textfeld 7"/>
          <p:cNvSpPr txBox="1">
            <a:spLocks/>
          </p:cNvSpPr>
          <p:nvPr/>
        </p:nvSpPr>
        <p:spPr>
          <a:xfrm>
            <a:off x="4932040" y="1628799"/>
            <a:ext cx="1800200" cy="3597240"/>
          </a:xfrm>
          <a:prstGeom prst="rect">
            <a:avLst/>
          </a:prstGeom>
          <a:solidFill>
            <a:srgbClr val="FFFF99"/>
          </a:solidFill>
        </p:spPr>
        <p:txBody>
          <a:bodyPr wrap="square" rtlCol="0" anchor="ctr">
            <a:noAutofit/>
          </a:bodyPr>
          <a:lstStyle/>
          <a:p>
            <a:pPr algn="ctr"/>
            <a:r>
              <a:rPr lang="de-DE" sz="2000" b="1" dirty="0" smtClean="0">
                <a:latin typeface="Arial" panose="020B0604020202020204" pitchFamily="34" charset="0"/>
                <a:cs typeface="Arial" panose="020B0604020202020204" pitchFamily="34" charset="0"/>
              </a:rPr>
              <a:t>Beziehungs-qualität</a:t>
            </a:r>
          </a:p>
        </p:txBody>
      </p:sp>
      <p:sp>
        <p:nvSpPr>
          <p:cNvPr id="9" name="Textfeld 8"/>
          <p:cNvSpPr txBox="1">
            <a:spLocks/>
          </p:cNvSpPr>
          <p:nvPr/>
        </p:nvSpPr>
        <p:spPr>
          <a:xfrm>
            <a:off x="7092280" y="1628799"/>
            <a:ext cx="1800200" cy="3597240"/>
          </a:xfrm>
          <a:prstGeom prst="rect">
            <a:avLst/>
          </a:prstGeom>
          <a:solidFill>
            <a:srgbClr val="FFFF99"/>
          </a:solidFill>
        </p:spPr>
        <p:txBody>
          <a:bodyPr wrap="square" rtlCol="0" anchor="ctr">
            <a:noAutofit/>
          </a:bodyPr>
          <a:lstStyle/>
          <a:p>
            <a:pPr algn="ctr"/>
            <a:r>
              <a:rPr lang="de-DE" sz="2000" b="1" dirty="0" smtClean="0">
                <a:latin typeface="Arial" panose="020B0604020202020204" pitchFamily="34" charset="0"/>
                <a:cs typeface="Arial" panose="020B0604020202020204" pitchFamily="34" charset="0"/>
              </a:rPr>
              <a:t>Folgen</a:t>
            </a:r>
          </a:p>
          <a:p>
            <a:pPr algn="ctr"/>
            <a:endParaRPr lang="de-DE" sz="2000" dirty="0">
              <a:latin typeface="Arial" panose="020B0604020202020204" pitchFamily="34" charset="0"/>
              <a:cs typeface="Arial" panose="020B0604020202020204" pitchFamily="34" charset="0"/>
            </a:endParaRPr>
          </a:p>
          <a:p>
            <a:pPr algn="ctr"/>
            <a:r>
              <a:rPr lang="de-DE" sz="2000" dirty="0" smtClean="0">
                <a:latin typeface="Arial" panose="020B0604020202020204" pitchFamily="34" charset="0"/>
                <a:cs typeface="Arial" panose="020B0604020202020204" pitchFamily="34" charset="0"/>
              </a:rPr>
              <a:t> z.B. Wohl-befinden, Selbstwert, … </a:t>
            </a:r>
            <a:endParaRPr lang="de-DE" sz="2000" dirty="0">
              <a:latin typeface="Arial" panose="020B0604020202020204" pitchFamily="34" charset="0"/>
              <a:cs typeface="Arial" panose="020B0604020202020204" pitchFamily="34" charset="0"/>
            </a:endParaRPr>
          </a:p>
        </p:txBody>
      </p:sp>
      <p:sp>
        <p:nvSpPr>
          <p:cNvPr id="10" name="Pfeil nach rechts 9"/>
          <p:cNvSpPr/>
          <p:nvPr/>
        </p:nvSpPr>
        <p:spPr>
          <a:xfrm>
            <a:off x="2411760" y="2274652"/>
            <a:ext cx="360040" cy="409525"/>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FFFF66"/>
                </a:solidFill>
              </a:ln>
              <a:solidFill>
                <a:srgbClr val="FFFF66"/>
              </a:solidFill>
            </a:endParaRPr>
          </a:p>
        </p:txBody>
      </p:sp>
      <p:sp>
        <p:nvSpPr>
          <p:cNvPr id="12" name="Pfeil nach rechts 11"/>
          <p:cNvSpPr/>
          <p:nvPr/>
        </p:nvSpPr>
        <p:spPr>
          <a:xfrm>
            <a:off x="2411760" y="4175402"/>
            <a:ext cx="360040" cy="409525"/>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FFFF66"/>
                </a:solidFill>
              </a:ln>
              <a:solidFill>
                <a:srgbClr val="FFFF66"/>
              </a:solidFill>
            </a:endParaRPr>
          </a:p>
        </p:txBody>
      </p:sp>
      <p:sp>
        <p:nvSpPr>
          <p:cNvPr id="13" name="Pfeil nach rechts 12"/>
          <p:cNvSpPr/>
          <p:nvPr/>
        </p:nvSpPr>
        <p:spPr>
          <a:xfrm>
            <a:off x="4600600" y="3222656"/>
            <a:ext cx="360040" cy="409525"/>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FFFF66"/>
                </a:solidFill>
              </a:ln>
              <a:solidFill>
                <a:srgbClr val="FFFF66"/>
              </a:solidFill>
            </a:endParaRPr>
          </a:p>
        </p:txBody>
      </p:sp>
      <p:sp>
        <p:nvSpPr>
          <p:cNvPr id="14" name="Pfeil nach rechts 13"/>
          <p:cNvSpPr/>
          <p:nvPr/>
        </p:nvSpPr>
        <p:spPr>
          <a:xfrm>
            <a:off x="6732240" y="3222655"/>
            <a:ext cx="360040" cy="409525"/>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rgbClr val="FFFF66"/>
                </a:solidFill>
              </a:ln>
              <a:solidFill>
                <a:srgbClr val="FFFF66"/>
              </a:solidFill>
            </a:endParaRPr>
          </a:p>
        </p:txBody>
      </p:sp>
      <p:sp>
        <p:nvSpPr>
          <p:cNvPr id="11" name="Textfeld 10"/>
          <p:cNvSpPr txBox="1"/>
          <p:nvPr/>
        </p:nvSpPr>
        <p:spPr>
          <a:xfrm>
            <a:off x="251520" y="1628799"/>
            <a:ext cx="8640960" cy="3597240"/>
          </a:xfrm>
          <a:prstGeom prst="rect">
            <a:avLst/>
          </a:prstGeom>
          <a:noFill/>
          <a:ln w="38100">
            <a:solidFill>
              <a:schemeClr val="tx2"/>
            </a:solidFill>
          </a:ln>
        </p:spPr>
        <p:txBody>
          <a:bodyPr wrap="square" rtlCol="0">
            <a:spAutoFit/>
          </a:bodyPr>
          <a:lstStyle/>
          <a:p>
            <a:endParaRPr lang="de-DE" dirty="0"/>
          </a:p>
        </p:txBody>
      </p:sp>
      <p:sp>
        <p:nvSpPr>
          <p:cNvPr id="3" name="Foliennummernplatzhalter 2"/>
          <p:cNvSpPr>
            <a:spLocks noGrp="1"/>
          </p:cNvSpPr>
          <p:nvPr>
            <p:ph type="sldNum" sz="quarter" idx="13"/>
          </p:nvPr>
        </p:nvSpPr>
        <p:spPr/>
        <p:txBody>
          <a:bodyPr/>
          <a:lstStyle/>
          <a:p>
            <a:fld id="{37097709-3703-4872-A653-C50576CFE1E5}" type="slidenum">
              <a:rPr lang="de-DE" smtClean="0"/>
              <a:pPr/>
              <a:t>18</a:t>
            </a:fld>
            <a:endParaRPr lang="de-DE" dirty="0"/>
          </a:p>
        </p:txBody>
      </p:sp>
    </p:spTree>
    <p:extLst>
      <p:ext uri="{BB962C8B-B14F-4D97-AF65-F5344CB8AC3E}">
        <p14:creationId xmlns:p14="http://schemas.microsoft.com/office/powerpoint/2010/main" val="36306662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7520075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510"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platzhalter 1"/>
          <p:cNvSpPr>
            <a:spLocks noGrp="1"/>
          </p:cNvSpPr>
          <p:nvPr>
            <p:ph type="body" sz="quarter" idx="11"/>
          </p:nvPr>
        </p:nvSpPr>
        <p:spPr>
          <a:xfrm>
            <a:off x="146441" y="357066"/>
            <a:ext cx="5217648" cy="361355"/>
          </a:xfrm>
        </p:spPr>
        <p:txBody>
          <a:bodyPr/>
          <a:lstStyle/>
          <a:p>
            <a:r>
              <a:rPr lang="de-DE" sz="2000" dirty="0" smtClean="0"/>
              <a:t>Temperament: Passung</a:t>
            </a:r>
            <a:endParaRPr lang="de-DE" sz="2000" dirty="0"/>
          </a:p>
          <a:p>
            <a:endParaRPr lang="de-DE" sz="2000" dirty="0"/>
          </a:p>
        </p:txBody>
      </p:sp>
      <p:sp>
        <p:nvSpPr>
          <p:cNvPr id="5" name="Textfeld 4"/>
          <p:cNvSpPr txBox="1"/>
          <p:nvPr/>
        </p:nvSpPr>
        <p:spPr>
          <a:xfrm>
            <a:off x="395536" y="1124744"/>
            <a:ext cx="7488832" cy="1368152"/>
          </a:xfrm>
          <a:prstGeom prst="rect">
            <a:avLst/>
          </a:prstGeom>
          <a:noFill/>
        </p:spPr>
        <p:txBody>
          <a:bodyPr wrap="square" rtlCol="0">
            <a:noAutofit/>
          </a:bodyPr>
          <a:lstStyle/>
          <a:p>
            <a:r>
              <a:rPr lang="de-DE" altLang="de-DE" dirty="0" smtClean="0">
                <a:latin typeface="Arial" panose="020B0604020202020204" pitchFamily="34" charset="0"/>
                <a:cs typeface="Arial" panose="020B0604020202020204" pitchFamily="34" charset="0"/>
              </a:rPr>
              <a:t>Schlussfolgerung</a:t>
            </a:r>
          </a:p>
          <a:p>
            <a:pPr marL="800100" lvl="1" indent="-342900">
              <a:buFont typeface="Arial" pitchFamily="34" charset="0"/>
              <a:buChar char="•"/>
            </a:pPr>
            <a:r>
              <a:rPr lang="de-DE" altLang="de-DE" dirty="0" smtClean="0">
                <a:latin typeface="Arial" panose="020B0604020202020204" pitchFamily="34" charset="0"/>
                <a:cs typeface="Arial" panose="020B0604020202020204" pitchFamily="34" charset="0"/>
              </a:rPr>
              <a:t>Fehlentwicklung ist weder eine Störung der Eltern (Bezugspersonen), noch eine Störung des Kindes</a:t>
            </a:r>
          </a:p>
          <a:p>
            <a:pPr marL="800100" lvl="1" indent="-342900">
              <a:buFont typeface="Arial" pitchFamily="34" charset="0"/>
              <a:buChar char="•"/>
            </a:pPr>
            <a:r>
              <a:rPr lang="de-DE" altLang="de-DE" dirty="0" smtClean="0">
                <a:latin typeface="Arial" panose="020B0604020202020204" pitchFamily="34" charset="0"/>
                <a:cs typeface="Arial" panose="020B0604020202020204" pitchFamily="34" charset="0"/>
              </a:rPr>
              <a:t>Vielmehr Unvereinbarkeit / fehlende Passung</a:t>
            </a:r>
          </a:p>
          <a:p>
            <a:pPr marL="800100" lvl="1" indent="-342900">
              <a:buFont typeface="Arial" pitchFamily="34" charset="0"/>
              <a:buChar char="•"/>
            </a:pPr>
            <a:endParaRPr lang="de-DE" altLang="de-DE" dirty="0" smtClean="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3"/>
          </p:nvPr>
        </p:nvSpPr>
        <p:spPr/>
        <p:txBody>
          <a:bodyPr/>
          <a:lstStyle/>
          <a:p>
            <a:fld id="{37097709-3703-4872-A653-C50576CFE1E5}" type="slidenum">
              <a:rPr lang="de-DE" smtClean="0">
                <a:latin typeface="Arial" panose="020B0604020202020204" pitchFamily="34" charset="0"/>
                <a:cs typeface="Arial" panose="020B0604020202020204" pitchFamily="34" charset="0"/>
              </a:rPr>
              <a:pPr/>
              <a:t>19</a:t>
            </a:fld>
            <a:endParaRPr lang="de-DE" dirty="0">
              <a:latin typeface="Arial" panose="020B0604020202020204" pitchFamily="34" charset="0"/>
              <a:cs typeface="Arial" panose="020B0604020202020204" pitchFamily="34" charset="0"/>
            </a:endParaRPr>
          </a:p>
        </p:txBody>
      </p:sp>
      <p:sp>
        <p:nvSpPr>
          <p:cNvPr id="6" name="Textfeld 5"/>
          <p:cNvSpPr txBox="1"/>
          <p:nvPr/>
        </p:nvSpPr>
        <p:spPr>
          <a:xfrm>
            <a:off x="395536" y="2708920"/>
            <a:ext cx="7488832" cy="1512168"/>
          </a:xfrm>
          <a:prstGeom prst="rect">
            <a:avLst/>
          </a:prstGeom>
          <a:noFill/>
        </p:spPr>
        <p:txBody>
          <a:bodyPr wrap="square" rtlCol="0">
            <a:noAutofit/>
          </a:bodyPr>
          <a:lstStyle/>
          <a:p>
            <a:pPr>
              <a:spcBef>
                <a:spcPct val="20000"/>
              </a:spcBef>
            </a:pPr>
            <a:r>
              <a:rPr lang="de-DE" altLang="de-DE" dirty="0" smtClean="0">
                <a:latin typeface="Arial" panose="020B0604020202020204" pitchFamily="34" charset="0"/>
                <a:cs typeface="Arial" panose="020B0604020202020204" pitchFamily="34" charset="0"/>
              </a:rPr>
              <a:t>Temperament = Risikobedingung, wenn ...</a:t>
            </a:r>
          </a:p>
          <a:p>
            <a:pPr marL="800100" lvl="1" indent="-342900">
              <a:spcBef>
                <a:spcPct val="20000"/>
              </a:spcBef>
              <a:buFont typeface="Arial" pitchFamily="34" charset="0"/>
              <a:buChar char="•"/>
            </a:pPr>
            <a:r>
              <a:rPr lang="de-DE" altLang="de-DE" dirty="0" smtClean="0">
                <a:latin typeface="Arial" panose="020B0604020202020204" pitchFamily="34" charset="0"/>
                <a:cs typeface="Arial" panose="020B0604020202020204" pitchFamily="34" charset="0"/>
              </a:rPr>
              <a:t>Anforderungen der Umwelt (Bezugspersonen) nicht zum Kind passen (z.B. Schlaf-Wach-Rhythmus)</a:t>
            </a:r>
          </a:p>
          <a:p>
            <a:pPr marL="800100" lvl="1" indent="-342900">
              <a:spcBef>
                <a:spcPct val="20000"/>
              </a:spcBef>
              <a:buFont typeface="Arial" pitchFamily="34" charset="0"/>
              <a:buChar char="•"/>
            </a:pPr>
            <a:r>
              <a:rPr lang="de-DE" altLang="de-DE" dirty="0" smtClean="0">
                <a:latin typeface="Arial" panose="020B0604020202020204" pitchFamily="34" charset="0"/>
                <a:cs typeface="Arial" panose="020B0604020202020204" pitchFamily="34" charset="0"/>
              </a:rPr>
              <a:t>Anforderungen die Möglichkeiten des Kindes übersteigen</a:t>
            </a:r>
          </a:p>
          <a:p>
            <a:pPr marL="800100" lvl="1" indent="-342900">
              <a:spcBef>
                <a:spcPct val="20000"/>
              </a:spcBef>
              <a:buFont typeface="Arial" pitchFamily="34" charset="0"/>
              <a:buChar char="•"/>
            </a:pPr>
            <a:endParaRPr lang="de-DE" altLang="de-DE" dirty="0" smtClean="0">
              <a:latin typeface="Arial" panose="020B0604020202020204" pitchFamily="34" charset="0"/>
              <a:cs typeface="Arial" panose="020B0604020202020204" pitchFamily="34" charset="0"/>
            </a:endParaRPr>
          </a:p>
        </p:txBody>
      </p:sp>
      <p:sp>
        <p:nvSpPr>
          <p:cNvPr id="7" name="Textfeld 6"/>
          <p:cNvSpPr txBox="1"/>
          <p:nvPr/>
        </p:nvSpPr>
        <p:spPr>
          <a:xfrm>
            <a:off x="467544" y="4221088"/>
            <a:ext cx="5904656" cy="1872208"/>
          </a:xfrm>
          <a:prstGeom prst="rect">
            <a:avLst/>
          </a:prstGeom>
          <a:noFill/>
        </p:spPr>
        <p:txBody>
          <a:bodyPr wrap="square" rtlCol="0">
            <a:noAutofit/>
          </a:bodyPr>
          <a:lstStyle/>
          <a:p>
            <a:pPr>
              <a:spcBef>
                <a:spcPct val="20000"/>
              </a:spcBef>
            </a:pPr>
            <a:r>
              <a:rPr lang="de-DE" altLang="de-DE" dirty="0" smtClean="0">
                <a:latin typeface="Arial" panose="020B0604020202020204" pitchFamily="34" charset="0"/>
                <a:cs typeface="Arial" panose="020B0604020202020204" pitchFamily="34" charset="0"/>
              </a:rPr>
              <a:t>Folge: </a:t>
            </a:r>
          </a:p>
          <a:p>
            <a:pPr marL="800100" lvl="1" indent="-342900">
              <a:spcBef>
                <a:spcPct val="20000"/>
              </a:spcBef>
              <a:buFont typeface="Arial" pitchFamily="34" charset="0"/>
              <a:buChar char="•"/>
            </a:pPr>
            <a:r>
              <a:rPr lang="de-DE" altLang="de-DE" dirty="0" err="1" smtClean="0">
                <a:latin typeface="Arial" panose="020B0604020202020204" pitchFamily="34" charset="0"/>
                <a:cs typeface="Arial" panose="020B0604020202020204" pitchFamily="34" charset="0"/>
              </a:rPr>
              <a:t>Misserfolgserlebnisse</a:t>
            </a:r>
            <a:r>
              <a:rPr lang="de-DE" altLang="de-DE" dirty="0" smtClean="0">
                <a:latin typeface="Arial" panose="020B0604020202020204" pitchFamily="34" charset="0"/>
                <a:cs typeface="Arial" panose="020B0604020202020204" pitchFamily="34" charset="0"/>
              </a:rPr>
              <a:t>, Frustrationen für Kind und Bezugspersonen</a:t>
            </a:r>
          </a:p>
          <a:p>
            <a:pPr marL="800100" lvl="1" indent="-342900">
              <a:spcBef>
                <a:spcPct val="20000"/>
              </a:spcBef>
              <a:buFont typeface="Arial" pitchFamily="34" charset="0"/>
              <a:buChar char="•"/>
            </a:pPr>
            <a:r>
              <a:rPr lang="de-DE" altLang="de-DE" dirty="0" smtClean="0">
                <a:latin typeface="Arial" panose="020B0604020202020204" pitchFamily="34" charset="0"/>
                <a:cs typeface="Arial" panose="020B0604020202020204" pitchFamily="34" charset="0"/>
              </a:rPr>
              <a:t>Exzessiver Stress für das Kind, wenn Ansprüche bestehen bleiben</a:t>
            </a:r>
          </a:p>
        </p:txBody>
      </p:sp>
    </p:spTree>
    <p:extLst>
      <p:ext uri="{BB962C8B-B14F-4D97-AF65-F5344CB8AC3E}">
        <p14:creationId xmlns:p14="http://schemas.microsoft.com/office/powerpoint/2010/main" val="186320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8631854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68" name="think-cell Slide" r:id="rId4" imgW="360" imgH="360" progId="">
                  <p:embed/>
                </p:oleObj>
              </mc:Choice>
              <mc:Fallback>
                <p:oleObj name="think-cell Slide" r:id="rId4" imgW="360" imgH="360" progId="">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platzhalter 1"/>
          <p:cNvSpPr>
            <a:spLocks noGrp="1"/>
          </p:cNvSpPr>
          <p:nvPr>
            <p:ph type="body" sz="quarter" idx="11"/>
          </p:nvPr>
        </p:nvSpPr>
        <p:spPr>
          <a:xfrm>
            <a:off x="146440" y="357066"/>
            <a:ext cx="6913463" cy="361355"/>
          </a:xfrm>
        </p:spPr>
        <p:txBody>
          <a:bodyPr/>
          <a:lstStyle/>
          <a:p>
            <a:r>
              <a:rPr lang="de-DE" dirty="0" smtClean="0">
                <a:solidFill>
                  <a:srgbClr val="024089"/>
                </a:solidFill>
              </a:rPr>
              <a:t>Temperament: Definition</a:t>
            </a:r>
            <a:endParaRPr lang="de-DE" dirty="0">
              <a:solidFill>
                <a:srgbClr val="024089"/>
              </a:solidFill>
            </a:endParaRPr>
          </a:p>
          <a:p>
            <a:endParaRPr lang="de-DE" dirty="0">
              <a:solidFill>
                <a:srgbClr val="024089"/>
              </a:solidFill>
            </a:endParaRPr>
          </a:p>
        </p:txBody>
      </p:sp>
      <p:sp>
        <p:nvSpPr>
          <p:cNvPr id="5" name="Textfeld 4"/>
          <p:cNvSpPr txBox="1"/>
          <p:nvPr/>
        </p:nvSpPr>
        <p:spPr>
          <a:xfrm>
            <a:off x="395536" y="1124744"/>
            <a:ext cx="6192688" cy="1095116"/>
          </a:xfrm>
          <a:prstGeom prst="rect">
            <a:avLst/>
          </a:prstGeom>
          <a:noFill/>
        </p:spPr>
        <p:txBody>
          <a:bodyPr wrap="square" rtlCol="0">
            <a:noAutofit/>
          </a:bodyPr>
          <a:lstStyle/>
          <a:p>
            <a:r>
              <a:rPr lang="de-DE" altLang="de-DE" sz="2000" b="1" dirty="0" smtClean="0">
                <a:latin typeface="Arial" panose="020B0604020202020204" pitchFamily="34" charset="0"/>
                <a:cs typeface="Arial" panose="020B0604020202020204" pitchFamily="34" charset="0"/>
              </a:rPr>
              <a:t>Definition Temperament </a:t>
            </a:r>
            <a:br>
              <a:rPr lang="de-DE" altLang="de-DE" sz="2000" b="1" dirty="0" smtClean="0">
                <a:latin typeface="Arial" panose="020B0604020202020204" pitchFamily="34" charset="0"/>
                <a:cs typeface="Arial" panose="020B0604020202020204" pitchFamily="34" charset="0"/>
              </a:rPr>
            </a:br>
            <a:r>
              <a:rPr lang="de-DE" altLang="de-DE" dirty="0" smtClean="0">
                <a:latin typeface="Arial" panose="020B0604020202020204" pitchFamily="34" charset="0"/>
                <a:cs typeface="Arial" panose="020B0604020202020204" pitchFamily="34" charset="0"/>
              </a:rPr>
              <a:t>= </a:t>
            </a:r>
            <a:r>
              <a:rPr lang="de-DE" dirty="0" smtClean="0">
                <a:latin typeface="Arial" panose="020B0604020202020204" pitchFamily="34" charset="0"/>
                <a:cs typeface="Arial" panose="020B0604020202020204" pitchFamily="34" charset="0"/>
              </a:rPr>
              <a:t>für </a:t>
            </a:r>
            <a:r>
              <a:rPr lang="de-DE" dirty="0">
                <a:latin typeface="Arial" panose="020B0604020202020204" pitchFamily="34" charset="0"/>
                <a:cs typeface="Arial" panose="020B0604020202020204" pitchFamily="34" charset="0"/>
              </a:rPr>
              <a:t>ein Individuum spezifische, relativ konstante Weise des Fühlens, Erlebens, Handelns und </a:t>
            </a:r>
            <a:r>
              <a:rPr lang="de-DE" dirty="0" smtClean="0">
                <a:latin typeface="Arial" panose="020B0604020202020204" pitchFamily="34" charset="0"/>
                <a:cs typeface="Arial" panose="020B0604020202020204" pitchFamily="34" charset="0"/>
              </a:rPr>
              <a:t>Reagierens</a:t>
            </a:r>
          </a:p>
          <a:p>
            <a:endParaRPr lang="de-DE" altLang="de-DE" sz="2000" dirty="0">
              <a:solidFill>
                <a:srgbClr val="024089"/>
              </a:solidFill>
              <a:latin typeface="Arial" panose="020B0604020202020204" pitchFamily="34" charset="0"/>
              <a:cs typeface="Arial" panose="020B0604020202020204" pitchFamily="34" charset="0"/>
            </a:endParaRPr>
          </a:p>
          <a:p>
            <a:pPr algn="ctr"/>
            <a:endParaRPr lang="de-DE" altLang="de-DE" sz="2000" dirty="0" smtClean="0">
              <a:solidFill>
                <a:srgbClr val="024089"/>
              </a:solidFill>
              <a:latin typeface="Arial" panose="020B0604020202020204" pitchFamily="34" charset="0"/>
              <a:cs typeface="Arial" panose="020B0604020202020204" pitchFamily="34" charset="0"/>
            </a:endParaRPr>
          </a:p>
          <a:p>
            <a:pPr marL="342900" indent="-342900">
              <a:buFont typeface="Arial" pitchFamily="34" charset="0"/>
              <a:buChar char="•"/>
            </a:pPr>
            <a:endParaRPr lang="de-DE" sz="2000" dirty="0">
              <a:solidFill>
                <a:srgbClr val="024089"/>
              </a:solidFill>
              <a:latin typeface="Arial" panose="020B0604020202020204" pitchFamily="34" charset="0"/>
              <a:cs typeface="Arial" panose="020B0604020202020204" pitchFamily="34" charset="0"/>
            </a:endParaRPr>
          </a:p>
        </p:txBody>
      </p:sp>
      <p:sp>
        <p:nvSpPr>
          <p:cNvPr id="2" name="Textfeld 1"/>
          <p:cNvSpPr txBox="1"/>
          <p:nvPr/>
        </p:nvSpPr>
        <p:spPr>
          <a:xfrm>
            <a:off x="395536" y="2334436"/>
            <a:ext cx="8424936" cy="1384995"/>
          </a:xfrm>
          <a:prstGeom prst="rect">
            <a:avLst/>
          </a:prstGeom>
          <a:solidFill>
            <a:schemeClr val="bg2"/>
          </a:solidFill>
        </p:spPr>
        <p:txBody>
          <a:bodyPr wrap="square" rtlCol="0">
            <a:spAutoFit/>
          </a:bodyPr>
          <a:lstStyle/>
          <a:p>
            <a:r>
              <a:rPr lang="de-DE" altLang="de-DE" sz="2000" b="1" dirty="0">
                <a:latin typeface="Arial" panose="020B0604020202020204" pitchFamily="34" charset="0"/>
                <a:cs typeface="Arial" panose="020B0604020202020204" pitchFamily="34" charset="0"/>
              </a:rPr>
              <a:t>Definition nach Zentner (2000</a:t>
            </a:r>
            <a:r>
              <a:rPr lang="de-DE" altLang="de-DE" sz="2000" b="1" dirty="0" smtClean="0">
                <a:latin typeface="Arial" panose="020B0604020202020204" pitchFamily="34" charset="0"/>
                <a:cs typeface="Arial" panose="020B0604020202020204" pitchFamily="34" charset="0"/>
              </a:rPr>
              <a:t>): Temperament </a:t>
            </a:r>
            <a:endParaRPr lang="de-DE" altLang="de-DE" sz="2000" b="1" dirty="0">
              <a:latin typeface="Arial" panose="020B0604020202020204" pitchFamily="34" charset="0"/>
              <a:cs typeface="Arial" panose="020B0604020202020204" pitchFamily="34" charset="0"/>
            </a:endParaRPr>
          </a:p>
          <a:p>
            <a:r>
              <a:rPr lang="de-DE" altLang="de-DE" sz="1600" dirty="0" smtClean="0">
                <a:latin typeface="Arial" panose="020B0604020202020204" pitchFamily="34" charset="0"/>
                <a:cs typeface="Arial" panose="020B0604020202020204" pitchFamily="34" charset="0"/>
              </a:rPr>
              <a:t>= </a:t>
            </a:r>
            <a:r>
              <a:rPr lang="de-DE" altLang="de-DE" sz="1600" dirty="0">
                <a:latin typeface="Arial" panose="020B0604020202020204" pitchFamily="34" charset="0"/>
                <a:cs typeface="Arial" panose="020B0604020202020204" pitchFamily="34" charset="0"/>
              </a:rPr>
              <a:t>ein „Ausdruck für individuelle Besonderheiten in </a:t>
            </a:r>
            <a:r>
              <a:rPr lang="de-DE" altLang="de-DE" sz="1600" b="1" dirty="0">
                <a:latin typeface="Arial" panose="020B0604020202020204" pitchFamily="34" charset="0"/>
                <a:cs typeface="Arial" panose="020B0604020202020204" pitchFamily="34" charset="0"/>
              </a:rPr>
              <a:t>emotionalen</a:t>
            </a:r>
            <a:r>
              <a:rPr lang="de-DE" altLang="de-DE" sz="1600" dirty="0">
                <a:latin typeface="Arial" panose="020B0604020202020204" pitchFamily="34" charset="0"/>
                <a:cs typeface="Arial" panose="020B0604020202020204" pitchFamily="34" charset="0"/>
              </a:rPr>
              <a:t> und </a:t>
            </a:r>
            <a:r>
              <a:rPr lang="de-DE" altLang="de-DE" sz="1600" b="1" dirty="0">
                <a:latin typeface="Arial" panose="020B0604020202020204" pitchFamily="34" charset="0"/>
                <a:cs typeface="Arial" panose="020B0604020202020204" pitchFamily="34" charset="0"/>
              </a:rPr>
              <a:t>formalen</a:t>
            </a:r>
            <a:r>
              <a:rPr lang="de-DE" altLang="de-DE" sz="1600" dirty="0">
                <a:latin typeface="Arial" panose="020B0604020202020204" pitchFamily="34" charset="0"/>
                <a:cs typeface="Arial" panose="020B0604020202020204" pitchFamily="34" charset="0"/>
              </a:rPr>
              <a:t> Aspekten des Verhaltens (unter Ausschluss von Intelligenz und Pathologie), die schon sehr früh in der Entwicklung zu beobachten sind, eine relativ hohe zeitliche Stabilität und eine enge Beziehung zu physiologischen Mechanismen </a:t>
            </a:r>
            <a:r>
              <a:rPr lang="de-DE" altLang="de-DE" sz="1600" dirty="0" smtClean="0">
                <a:latin typeface="Arial" panose="020B0604020202020204" pitchFamily="34" charset="0"/>
                <a:cs typeface="Arial" panose="020B0604020202020204" pitchFamily="34" charset="0"/>
              </a:rPr>
              <a:t>aufweisen“</a:t>
            </a:r>
            <a:endParaRPr lang="de-DE" altLang="de-DE" sz="2000" dirty="0">
              <a:latin typeface="Arial" panose="020B0604020202020204" pitchFamily="34" charset="0"/>
              <a:cs typeface="Arial" panose="020B0604020202020204" pitchFamily="34" charset="0"/>
            </a:endParaRPr>
          </a:p>
        </p:txBody>
      </p:sp>
      <p:sp>
        <p:nvSpPr>
          <p:cNvPr id="3" name="Textfeld 2"/>
          <p:cNvSpPr txBox="1"/>
          <p:nvPr/>
        </p:nvSpPr>
        <p:spPr>
          <a:xfrm>
            <a:off x="690464" y="3940021"/>
            <a:ext cx="7200800" cy="2585323"/>
          </a:xfrm>
          <a:prstGeom prst="rect">
            <a:avLst/>
          </a:prstGeom>
          <a:noFill/>
        </p:spPr>
        <p:txBody>
          <a:bodyPr wrap="square" rtlCol="0">
            <a:spAutoFit/>
          </a:bodyPr>
          <a:lstStyle/>
          <a:p>
            <a:pPr>
              <a:spcBef>
                <a:spcPct val="50000"/>
              </a:spcBef>
            </a:pPr>
            <a:r>
              <a:rPr lang="de-DE" altLang="de-DE" dirty="0" smtClean="0">
                <a:latin typeface="Arial" panose="020B0604020202020204" pitchFamily="34" charset="0"/>
                <a:cs typeface="Arial" panose="020B0604020202020204" pitchFamily="34" charset="0"/>
              </a:rPr>
              <a:t>Es </a:t>
            </a:r>
            <a:r>
              <a:rPr lang="de-DE" altLang="de-DE" dirty="0">
                <a:latin typeface="Arial" panose="020B0604020202020204" pitchFamily="34" charset="0"/>
                <a:cs typeface="Arial" panose="020B0604020202020204" pitchFamily="34" charset="0"/>
              </a:rPr>
              <a:t>gibt </a:t>
            </a:r>
            <a:r>
              <a:rPr lang="de-DE" altLang="de-DE" dirty="0" smtClean="0">
                <a:latin typeface="Arial" panose="020B0604020202020204" pitchFamily="34" charset="0"/>
                <a:cs typeface="Arial" panose="020B0604020202020204" pitchFamily="34" charset="0"/>
              </a:rPr>
              <a:t>keine einheitliche Definition. Temperament </a:t>
            </a:r>
            <a:r>
              <a:rPr lang="de-DE" altLang="de-DE" dirty="0">
                <a:latin typeface="Arial" panose="020B0604020202020204" pitchFamily="34" charset="0"/>
                <a:cs typeface="Arial" panose="020B0604020202020204" pitchFamily="34" charset="0"/>
              </a:rPr>
              <a:t>wird jedoch meist mit folgenden Aspekten charakterisiert:</a:t>
            </a:r>
          </a:p>
          <a:p>
            <a:pPr marL="914400" lvl="1" indent="-457200">
              <a:spcBef>
                <a:spcPct val="50000"/>
              </a:spcBef>
              <a:buFont typeface="Arial" panose="020B0604020202020204" pitchFamily="34" charset="0"/>
              <a:buChar char="•"/>
            </a:pPr>
            <a:r>
              <a:rPr lang="de-DE" altLang="de-DE" dirty="0">
                <a:latin typeface="Arial" panose="020B0604020202020204" pitchFamily="34" charset="0"/>
                <a:cs typeface="Arial" panose="020B0604020202020204" pitchFamily="34" charset="0"/>
              </a:rPr>
              <a:t>Individuelle Unterschiede</a:t>
            </a:r>
          </a:p>
          <a:p>
            <a:pPr marL="914400" lvl="1" indent="-457200">
              <a:spcBef>
                <a:spcPct val="50000"/>
              </a:spcBef>
              <a:buFont typeface="Arial" panose="020B0604020202020204" pitchFamily="34" charset="0"/>
              <a:buChar char="•"/>
            </a:pPr>
            <a:r>
              <a:rPr lang="de-DE" altLang="de-DE" dirty="0" smtClean="0">
                <a:latin typeface="Arial" panose="020B0604020202020204" pitchFamily="34" charset="0"/>
                <a:cs typeface="Arial" panose="020B0604020202020204" pitchFamily="34" charset="0"/>
              </a:rPr>
              <a:t>Biologische </a:t>
            </a:r>
            <a:r>
              <a:rPr lang="de-DE" altLang="de-DE" dirty="0">
                <a:latin typeface="Arial" panose="020B0604020202020204" pitchFamily="34" charset="0"/>
                <a:cs typeface="Arial" panose="020B0604020202020204" pitchFamily="34" charset="0"/>
              </a:rPr>
              <a:t>Grundlagen</a:t>
            </a:r>
          </a:p>
          <a:p>
            <a:pPr marL="914400" lvl="1" indent="-457200">
              <a:spcBef>
                <a:spcPct val="50000"/>
              </a:spcBef>
              <a:buFont typeface="Arial" panose="020B0604020202020204" pitchFamily="34" charset="0"/>
              <a:buChar char="•"/>
            </a:pPr>
            <a:r>
              <a:rPr lang="de-DE" altLang="de-DE" dirty="0">
                <a:latin typeface="Arial" panose="020B0604020202020204" pitchFamily="34" charset="0"/>
                <a:cs typeface="Arial" panose="020B0604020202020204" pitchFamily="34" charset="0"/>
              </a:rPr>
              <a:t>Zeitstabilität</a:t>
            </a:r>
          </a:p>
          <a:p>
            <a:pPr marL="914400" lvl="1" indent="-457200">
              <a:spcBef>
                <a:spcPct val="50000"/>
              </a:spcBef>
              <a:buFont typeface="Arial" panose="020B0604020202020204" pitchFamily="34" charset="0"/>
              <a:buChar char="•"/>
            </a:pPr>
            <a:r>
              <a:rPr lang="de-DE" altLang="de-DE" dirty="0">
                <a:latin typeface="Arial" panose="020B0604020202020204" pitchFamily="34" charset="0"/>
                <a:cs typeface="Arial" panose="020B0604020202020204" pitchFamily="34" charset="0"/>
              </a:rPr>
              <a:t>Wechselwirkungen mit der Umwelt</a:t>
            </a:r>
          </a:p>
          <a:p>
            <a:endParaRPr lang="de-DE" dirty="0">
              <a:solidFill>
                <a:srgbClr val="024089"/>
              </a:solidFill>
            </a:endParaRPr>
          </a:p>
        </p:txBody>
      </p:sp>
      <p:sp>
        <p:nvSpPr>
          <p:cNvPr id="6" name="Foliennummernplatzhalter 5"/>
          <p:cNvSpPr>
            <a:spLocks noGrp="1"/>
          </p:cNvSpPr>
          <p:nvPr>
            <p:ph type="sldNum" sz="quarter" idx="13"/>
          </p:nvPr>
        </p:nvSpPr>
        <p:spPr/>
        <p:txBody>
          <a:bodyPr/>
          <a:lstStyle/>
          <a:p>
            <a:fld id="{37097709-3703-4872-A653-C50576CFE1E5}" type="slidenum">
              <a:rPr lang="de-DE" smtClean="0"/>
              <a:pPr/>
              <a:t>2</a:t>
            </a:fld>
            <a:endParaRPr lang="de-DE" dirty="0"/>
          </a:p>
        </p:txBody>
      </p:sp>
    </p:spTree>
    <p:extLst>
      <p:ext uri="{BB962C8B-B14F-4D97-AF65-F5344CB8AC3E}">
        <p14:creationId xmlns:p14="http://schemas.microsoft.com/office/powerpoint/2010/main" val="141342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51520" y="3717032"/>
            <a:ext cx="7774632" cy="1296144"/>
          </a:xfrm>
          <a:prstGeom prst="rect">
            <a:avLst/>
          </a:prstGeom>
        </p:spPr>
        <p:txBody>
          <a:bodyPr vert="horz" lIns="91440" tIns="45720" rIns="91440" bIns="45720" rtlCol="0" anchor="ctr">
            <a:normAutofit fontScale="3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smtClean="0">
                <a:solidFill>
                  <a:srgbClr val="FF9933"/>
                </a:solidFill>
                <a:latin typeface="Arial" panose="020B0604020202020204" pitchFamily="34" charset="0"/>
                <a:cs typeface="Arial" panose="020B0604020202020204" pitchFamily="34" charset="0"/>
              </a:rPr>
              <a:t> </a:t>
            </a:r>
            <a:br>
              <a:rPr lang="de-DE" smtClean="0">
                <a:solidFill>
                  <a:srgbClr val="FF9933"/>
                </a:solidFill>
                <a:latin typeface="Arial" panose="020B0604020202020204" pitchFamily="34" charset="0"/>
                <a:cs typeface="Arial" panose="020B0604020202020204" pitchFamily="34" charset="0"/>
              </a:rPr>
            </a:br>
            <a:r>
              <a:rPr lang="de-DE" smtClean="0">
                <a:solidFill>
                  <a:srgbClr val="FF9933"/>
                </a:solidFill>
                <a:latin typeface="Arial" panose="020B0604020202020204" pitchFamily="34" charset="0"/>
                <a:cs typeface="Arial" panose="020B0604020202020204" pitchFamily="34" charset="0"/>
              </a:rPr>
              <a:t> </a:t>
            </a:r>
            <a:br>
              <a:rPr lang="de-DE" smtClean="0">
                <a:solidFill>
                  <a:srgbClr val="FF9933"/>
                </a:solidFill>
                <a:latin typeface="Arial" panose="020B0604020202020204" pitchFamily="34" charset="0"/>
                <a:cs typeface="Arial" panose="020B0604020202020204" pitchFamily="34" charset="0"/>
              </a:rPr>
            </a:br>
            <a:r>
              <a:rPr lang="de-DE" sz="2200" smtClean="0">
                <a:solidFill>
                  <a:srgbClr val="0033CC"/>
                </a:solidFill>
                <a:latin typeface="Arial" panose="020B0604020202020204" pitchFamily="34" charset="0"/>
                <a:cs typeface="Arial" panose="020B0604020202020204" pitchFamily="34" charset="0"/>
              </a:rPr>
              <a:t/>
            </a:r>
            <a:br>
              <a:rPr lang="de-DE" sz="2200" smtClean="0">
                <a:solidFill>
                  <a:srgbClr val="0033CC"/>
                </a:solidFill>
                <a:latin typeface="Arial" panose="020B0604020202020204" pitchFamily="34" charset="0"/>
                <a:cs typeface="Arial" panose="020B0604020202020204" pitchFamily="34" charset="0"/>
              </a:rPr>
            </a:br>
            <a:r>
              <a:rPr lang="de-DE" smtClean="0">
                <a:solidFill>
                  <a:srgbClr val="FF9933"/>
                </a:solidFill>
                <a:latin typeface="Arial" panose="020B0604020202020204" pitchFamily="34" charset="0"/>
                <a:cs typeface="Arial" panose="020B0604020202020204" pitchFamily="34" charset="0"/>
              </a:rPr>
              <a:t/>
            </a:r>
            <a:br>
              <a:rPr lang="de-DE" smtClean="0">
                <a:solidFill>
                  <a:srgbClr val="FF9933"/>
                </a:solidFill>
                <a:latin typeface="Arial" panose="020B0604020202020204" pitchFamily="34" charset="0"/>
                <a:cs typeface="Arial" panose="020B0604020202020204" pitchFamily="34" charset="0"/>
              </a:rPr>
            </a:br>
            <a:r>
              <a:rPr lang="de-DE" smtClean="0">
                <a:solidFill>
                  <a:srgbClr val="FF9933"/>
                </a:solidFill>
                <a:latin typeface="Arial" panose="020B0604020202020204" pitchFamily="34" charset="0"/>
                <a:cs typeface="Arial" panose="020B0604020202020204" pitchFamily="34" charset="0"/>
              </a:rPr>
              <a:t/>
            </a:r>
            <a:br>
              <a:rPr lang="de-DE" smtClean="0">
                <a:solidFill>
                  <a:srgbClr val="FF9933"/>
                </a:solidFill>
                <a:latin typeface="Arial" panose="020B0604020202020204" pitchFamily="34" charset="0"/>
                <a:cs typeface="Arial" panose="020B0604020202020204" pitchFamily="34" charset="0"/>
              </a:rPr>
            </a:br>
            <a:endParaRPr lang="de-DE" sz="3100" dirty="0">
              <a:solidFill>
                <a:srgbClr val="FF9933"/>
              </a:solidFill>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5781" y="980728"/>
            <a:ext cx="3816424" cy="2545525"/>
          </a:xfrm>
          <a:prstGeom prst="rect">
            <a:avLst/>
          </a:prstGeom>
        </p:spPr>
      </p:pic>
      <p:sp>
        <p:nvSpPr>
          <p:cNvPr id="3" name="Textfeld 2"/>
          <p:cNvSpPr txBox="1"/>
          <p:nvPr/>
        </p:nvSpPr>
        <p:spPr>
          <a:xfrm>
            <a:off x="683568" y="4221088"/>
            <a:ext cx="7560840" cy="369332"/>
          </a:xfrm>
          <a:prstGeom prst="rect">
            <a:avLst/>
          </a:prstGeom>
          <a:noFill/>
        </p:spPr>
        <p:txBody>
          <a:bodyPr wrap="square" rtlCol="0">
            <a:spAutoFit/>
          </a:bodyPr>
          <a:lstStyle/>
          <a:p>
            <a:r>
              <a:rPr lang="de-DE" b="1" dirty="0" smtClean="0">
                <a:solidFill>
                  <a:srgbClr val="024089"/>
                </a:solidFill>
                <a:latin typeface="Arial" panose="020B0604020202020204" pitchFamily="34" charset="0"/>
                <a:cs typeface="Arial" panose="020B0604020202020204" pitchFamily="34" charset="0"/>
              </a:rPr>
              <a:t>Ich freue mich, </a:t>
            </a:r>
            <a:r>
              <a:rPr lang="de-DE" b="1" dirty="0">
                <a:solidFill>
                  <a:srgbClr val="024089"/>
                </a:solidFill>
                <a:latin typeface="Arial" panose="020B0604020202020204" pitchFamily="34" charset="0"/>
                <a:cs typeface="Arial" panose="020B0604020202020204" pitchFamily="34" charset="0"/>
              </a:rPr>
              <a:t>von Ihnen zu </a:t>
            </a:r>
            <a:r>
              <a:rPr lang="de-DE" b="1" dirty="0" smtClean="0">
                <a:solidFill>
                  <a:srgbClr val="024089"/>
                </a:solidFill>
                <a:latin typeface="Arial" panose="020B0604020202020204" pitchFamily="34" charset="0"/>
                <a:cs typeface="Arial" panose="020B0604020202020204" pitchFamily="34" charset="0"/>
              </a:rPr>
              <a:t>hören / zu </a:t>
            </a:r>
            <a:r>
              <a:rPr lang="de-DE" b="1" dirty="0">
                <a:solidFill>
                  <a:srgbClr val="024089"/>
                </a:solidFill>
                <a:latin typeface="Arial" panose="020B0604020202020204" pitchFamily="34" charset="0"/>
                <a:cs typeface="Arial" panose="020B0604020202020204" pitchFamily="34" charset="0"/>
              </a:rPr>
              <a:t>lesen!</a:t>
            </a:r>
          </a:p>
        </p:txBody>
      </p:sp>
      <p:pic>
        <p:nvPicPr>
          <p:cNvPr id="9" name="Grafik 8"/>
          <p:cNvPicPr>
            <a:picLocks noChangeAspect="1"/>
          </p:cNvPicPr>
          <p:nvPr/>
        </p:nvPicPr>
        <p:blipFill rotWithShape="1">
          <a:blip r:embed="rId3" cstate="print">
            <a:extLst>
              <a:ext uri="{28A0092B-C50C-407E-A947-70E740481C1C}">
                <a14:useLocalDpi xmlns:a14="http://schemas.microsoft.com/office/drawing/2010/main" val="0"/>
              </a:ext>
            </a:extLst>
          </a:blip>
          <a:srcRect l="3275" r="2627"/>
          <a:stretch/>
        </p:blipFill>
        <p:spPr bwMode="auto">
          <a:xfrm>
            <a:off x="491090" y="5548039"/>
            <a:ext cx="8329382" cy="1193329"/>
          </a:xfrm>
          <a:prstGeom prst="rect">
            <a:avLst/>
          </a:prstGeom>
          <a:ln>
            <a:noFill/>
          </a:ln>
          <a:extLst>
            <a:ext uri="{53640926-AAD7-44D8-BBD7-CCE9431645EC}">
              <a14:shadowObscured xmlns:a14="http://schemas.microsoft.com/office/drawing/2010/main"/>
            </a:ext>
          </a:extLst>
        </p:spPr>
      </p:pic>
      <p:sp>
        <p:nvSpPr>
          <p:cNvPr id="7" name="Textfeld 6"/>
          <p:cNvSpPr txBox="1"/>
          <p:nvPr/>
        </p:nvSpPr>
        <p:spPr>
          <a:xfrm>
            <a:off x="683568" y="980728"/>
            <a:ext cx="3744416" cy="1508105"/>
          </a:xfrm>
          <a:prstGeom prst="rect">
            <a:avLst/>
          </a:prstGeom>
          <a:noFill/>
        </p:spPr>
        <p:txBody>
          <a:bodyPr wrap="square" rtlCol="0">
            <a:spAutoFit/>
          </a:bodyPr>
          <a:lstStyle/>
          <a:p>
            <a:pPr>
              <a:spcBef>
                <a:spcPts val="2400"/>
              </a:spcBef>
            </a:pPr>
            <a:r>
              <a:rPr lang="de-DE" sz="2000" b="1" dirty="0">
                <a:solidFill>
                  <a:srgbClr val="283A84"/>
                </a:solidFill>
                <a:latin typeface="Arial" panose="020B0604020202020204" pitchFamily="34" charset="0"/>
                <a:cs typeface="Arial" panose="020B0604020202020204" pitchFamily="34" charset="0"/>
              </a:rPr>
              <a:t>Ihr/e  Ansprechpartner*in</a:t>
            </a:r>
            <a:r>
              <a:rPr lang="de-DE" sz="1600" b="1" dirty="0">
                <a:solidFill>
                  <a:srgbClr val="283A84"/>
                </a:solidFill>
                <a:latin typeface="Arial" panose="020B0604020202020204" pitchFamily="34" charset="0"/>
                <a:cs typeface="Arial" panose="020B0604020202020204" pitchFamily="34" charset="0"/>
              </a:rPr>
              <a:t>:</a:t>
            </a:r>
          </a:p>
          <a:p>
            <a:endParaRPr lang="de-DE" dirty="0">
              <a:solidFill>
                <a:srgbClr val="024089"/>
              </a:solidFill>
              <a:latin typeface="Arial" panose="020B0604020202020204" pitchFamily="34" charset="0"/>
              <a:cs typeface="Arial" panose="020B0604020202020204" pitchFamily="34" charset="0"/>
            </a:endParaRPr>
          </a:p>
          <a:p>
            <a:endParaRPr lang="de-DE" dirty="0">
              <a:solidFill>
                <a:srgbClr val="024089"/>
              </a:solidFill>
              <a:latin typeface="Arial" panose="020B0604020202020204" pitchFamily="34" charset="0"/>
              <a:cs typeface="Arial" panose="020B0604020202020204" pitchFamily="34" charset="0"/>
            </a:endParaRPr>
          </a:p>
          <a:p>
            <a:r>
              <a:rPr lang="de-DE" dirty="0">
                <a:solidFill>
                  <a:srgbClr val="024089"/>
                </a:solidFill>
                <a:latin typeface="Arial" panose="020B0604020202020204" pitchFamily="34" charset="0"/>
                <a:cs typeface="Arial" panose="020B0604020202020204" pitchFamily="34" charset="0"/>
              </a:rPr>
              <a:t>(Name und Kontakt Trainer*in)</a:t>
            </a:r>
          </a:p>
          <a:p>
            <a:endParaRPr lang="de-DE" dirty="0"/>
          </a:p>
        </p:txBody>
      </p:sp>
    </p:spTree>
    <p:extLst>
      <p:ext uri="{BB962C8B-B14F-4D97-AF65-F5344CB8AC3E}">
        <p14:creationId xmlns:p14="http://schemas.microsoft.com/office/powerpoint/2010/main" val="3392481863"/>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1"/>
          </p:nvPr>
        </p:nvSpPr>
        <p:spPr>
          <a:xfrm>
            <a:off x="251520" y="260078"/>
            <a:ext cx="3456384" cy="360610"/>
          </a:xfrm>
        </p:spPr>
        <p:txBody>
          <a:bodyPr/>
          <a:lstStyle/>
          <a:p>
            <a:r>
              <a:rPr lang="de-DE" dirty="0" smtClean="0">
                <a:solidFill>
                  <a:srgbClr val="024089"/>
                </a:solidFill>
              </a:rPr>
              <a:t>Video zum Temperament </a:t>
            </a:r>
            <a:endParaRPr lang="de-DE" dirty="0">
              <a:solidFill>
                <a:srgbClr val="024089"/>
              </a:solidFill>
            </a:endParaRPr>
          </a:p>
        </p:txBody>
      </p:sp>
      <p:sp>
        <p:nvSpPr>
          <p:cNvPr id="4" name="Foliennummernplatzhalter 3"/>
          <p:cNvSpPr>
            <a:spLocks noGrp="1"/>
          </p:cNvSpPr>
          <p:nvPr>
            <p:ph type="sldNum" sz="quarter" idx="13"/>
          </p:nvPr>
        </p:nvSpPr>
        <p:spPr/>
        <p:txBody>
          <a:bodyPr/>
          <a:lstStyle/>
          <a:p>
            <a:fld id="{37097709-3703-4872-A653-C50576CFE1E5}" type="slidenum">
              <a:rPr lang="de-DE" smtClean="0"/>
              <a:pPr/>
              <a:t>3</a:t>
            </a:fld>
            <a:endParaRPr lang="de-DE" dirty="0"/>
          </a:p>
        </p:txBody>
      </p:sp>
      <p:pic>
        <p:nvPicPr>
          <p:cNvPr id="6" name="Picture 5" descr="https://cdn.pixabay.com/photo/2018/02/23/23/44/filmklappe-3177019_960_72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4456" y="2204864"/>
            <a:ext cx="3085437" cy="2438742"/>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2987824" y="3598811"/>
            <a:ext cx="3002776" cy="766293"/>
          </a:xfrm>
          <a:prstGeom prst="rect">
            <a:avLst/>
          </a:prstGeom>
          <a:noFill/>
        </p:spPr>
        <p:txBody>
          <a:bodyPr wrap="square" rtlCol="0">
            <a:noAutofit/>
          </a:bodyPr>
          <a:lstStyle/>
          <a:p>
            <a:pPr lvl="0" algn="ctr"/>
            <a:r>
              <a:rPr lang="de-DE" sz="3200" dirty="0" smtClean="0">
                <a:solidFill>
                  <a:schemeClr val="bg1"/>
                </a:solidFill>
                <a:latin typeface="Bradley Hand ITC" panose="03070402050302030203" pitchFamily="66" charset="0"/>
                <a:cs typeface="Arial" panose="020B0604020202020204" pitchFamily="34" charset="0"/>
              </a:rPr>
              <a:t>Beispiel</a:t>
            </a:r>
            <a:endParaRPr lang="de-DE" sz="3200" dirty="0">
              <a:solidFill>
                <a:schemeClr val="bg1"/>
              </a:solidFill>
              <a:latin typeface="Bradley Hand ITC" panose="03070402050302030203" pitchFamily="66" charset="0"/>
              <a:cs typeface="Arial" panose="020B0604020202020204" pitchFamily="34" charset="0"/>
            </a:endParaRPr>
          </a:p>
        </p:txBody>
      </p:sp>
    </p:spTree>
    <p:extLst>
      <p:ext uri="{BB962C8B-B14F-4D97-AF65-F5344CB8AC3E}">
        <p14:creationId xmlns:p14="http://schemas.microsoft.com/office/powerpoint/2010/main" val="3610617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203848" y="3131676"/>
            <a:ext cx="5688632" cy="400110"/>
          </a:xfrm>
          <a:prstGeom prst="rect">
            <a:avLst/>
          </a:prstGeom>
          <a:noFill/>
        </p:spPr>
        <p:txBody>
          <a:bodyPr wrap="square" rtlCol="0">
            <a:spAutoFit/>
          </a:bodyPr>
          <a:lstStyle/>
          <a:p>
            <a:pPr algn="ctr"/>
            <a:r>
              <a:rPr lang="de-DE" sz="2000" b="1" dirty="0" smtClean="0">
                <a:latin typeface="Arial" panose="020B0604020202020204" pitchFamily="34" charset="0"/>
                <a:cs typeface="Arial" panose="020B0604020202020204" pitchFamily="34" charset="0"/>
              </a:rPr>
              <a:t>Unterschiedliche Zugänge zum Temperament</a:t>
            </a:r>
            <a:endParaRPr lang="de-DE" sz="2000" b="1" dirty="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3"/>
          </p:nvPr>
        </p:nvSpPr>
        <p:spPr/>
        <p:txBody>
          <a:bodyPr/>
          <a:lstStyle/>
          <a:p>
            <a:fld id="{37097709-3703-4872-A653-C50576CFE1E5}" type="slidenum">
              <a:rPr lang="de-DE" smtClean="0"/>
              <a:pPr/>
              <a:t>4</a:t>
            </a:fld>
            <a:endParaRPr lang="de-DE" dirty="0"/>
          </a:p>
        </p:txBody>
      </p:sp>
      <p:pic>
        <p:nvPicPr>
          <p:cNvPr id="942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7" y="2492896"/>
            <a:ext cx="2994931" cy="3024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106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694082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488" name="think-cell Slide" r:id="rId4" imgW="360" imgH="360" progId="">
                  <p:embed/>
                </p:oleObj>
              </mc:Choice>
              <mc:Fallback>
                <p:oleObj name="think-cell Slide" r:id="rId4" imgW="360" imgH="36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platzhalter 1"/>
          <p:cNvSpPr>
            <a:spLocks noGrp="1"/>
          </p:cNvSpPr>
          <p:nvPr>
            <p:ph type="body" sz="quarter" idx="11"/>
          </p:nvPr>
        </p:nvSpPr>
        <p:spPr>
          <a:xfrm>
            <a:off x="146441" y="357066"/>
            <a:ext cx="5433672" cy="361355"/>
          </a:xfrm>
        </p:spPr>
        <p:txBody>
          <a:bodyPr/>
          <a:lstStyle/>
          <a:p>
            <a:r>
              <a:rPr lang="de-DE" sz="2000" dirty="0" smtClean="0">
                <a:solidFill>
                  <a:srgbClr val="024089"/>
                </a:solidFill>
              </a:rPr>
              <a:t>Temperament: Typologischer Ansatz</a:t>
            </a:r>
            <a:endParaRPr lang="de-DE" sz="2000" dirty="0">
              <a:solidFill>
                <a:srgbClr val="024089"/>
              </a:solidFill>
            </a:endParaRPr>
          </a:p>
          <a:p>
            <a:endParaRPr lang="de-DE" sz="2000" dirty="0"/>
          </a:p>
        </p:txBody>
      </p:sp>
      <p:sp>
        <p:nvSpPr>
          <p:cNvPr id="5" name="Textfeld 4"/>
          <p:cNvSpPr txBox="1"/>
          <p:nvPr/>
        </p:nvSpPr>
        <p:spPr>
          <a:xfrm>
            <a:off x="427243" y="1196752"/>
            <a:ext cx="7128792" cy="1008112"/>
          </a:xfrm>
          <a:prstGeom prst="rect">
            <a:avLst/>
          </a:prstGeom>
          <a:noFill/>
        </p:spPr>
        <p:txBody>
          <a:bodyPr wrap="square" rtlCol="0">
            <a:noAutofit/>
          </a:bodyPr>
          <a:lstStyle/>
          <a:p>
            <a:r>
              <a:rPr lang="de-DE" altLang="de-DE" b="1" dirty="0" smtClean="0">
                <a:latin typeface="Arial" panose="020B0604020202020204" pitchFamily="34" charset="0"/>
                <a:cs typeface="Arial" panose="020B0604020202020204" pitchFamily="34" charset="0"/>
              </a:rPr>
              <a:t>Früher: </a:t>
            </a:r>
            <a:r>
              <a:rPr lang="de-DE" altLang="de-DE" dirty="0" smtClean="0">
                <a:latin typeface="Arial" panose="020B0604020202020204" pitchFamily="34" charset="0"/>
                <a:cs typeface="Arial" panose="020B0604020202020204" pitchFamily="34" charset="0"/>
              </a:rPr>
              <a:t>Beschreibung von </a:t>
            </a:r>
            <a:r>
              <a:rPr lang="de-DE" altLang="de-DE" b="1" dirty="0" smtClean="0">
                <a:latin typeface="Arial" panose="020B0604020202020204" pitchFamily="34" charset="0"/>
                <a:cs typeface="Arial" panose="020B0604020202020204" pitchFamily="34" charset="0"/>
              </a:rPr>
              <a:t>Temperamentstypen</a:t>
            </a:r>
            <a:r>
              <a:rPr lang="de-DE" altLang="de-DE" dirty="0">
                <a:latin typeface="Arial" panose="020B0604020202020204" pitchFamily="34" charset="0"/>
                <a:cs typeface="Arial" panose="020B0604020202020204" pitchFamily="34" charset="0"/>
              </a:rPr>
              <a:t> </a:t>
            </a:r>
            <a:endParaRPr lang="de-DE" altLang="de-DE"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altLang="de-DE" dirty="0" smtClean="0">
                <a:latin typeface="Arial" panose="020B0604020202020204" pitchFamily="34" charset="0"/>
                <a:cs typeface="Arial" panose="020B0604020202020204" pitchFamily="34" charset="0"/>
              </a:rPr>
              <a:t>Einfache Kinder, schwierige Kinder, langsam reagierende Kinder </a:t>
            </a:r>
            <a:r>
              <a:rPr lang="de-DE" altLang="de-DE" sz="1400" dirty="0" smtClean="0">
                <a:latin typeface="Arial" panose="020B0604020202020204" pitchFamily="34" charset="0"/>
                <a:cs typeface="Arial" panose="020B0604020202020204" pitchFamily="34" charset="0"/>
              </a:rPr>
              <a:t>(Thomas &amp; Chess, 1977)</a:t>
            </a:r>
          </a:p>
          <a:p>
            <a:pPr marL="285750" indent="-285750">
              <a:buFont typeface="Arial" panose="020B0604020202020204" pitchFamily="34" charset="0"/>
              <a:buChar char="•"/>
            </a:pPr>
            <a:endParaRPr lang="de-DE" altLang="de-DE" sz="1400" dirty="0">
              <a:latin typeface="Arial" panose="020B0604020202020204" pitchFamily="34" charset="0"/>
              <a:cs typeface="Arial" panose="020B0604020202020204" pitchFamily="34" charset="0"/>
            </a:endParaRPr>
          </a:p>
          <a:p>
            <a:endParaRPr lang="de-DE" altLang="de-DE" dirty="0" smtClean="0">
              <a:latin typeface="Arial" panose="020B0604020202020204" pitchFamily="34" charset="0"/>
              <a:cs typeface="Arial" panose="020B0604020202020204" pitchFamily="34" charset="0"/>
            </a:endParaRPr>
          </a:p>
        </p:txBody>
      </p:sp>
      <p:sp>
        <p:nvSpPr>
          <p:cNvPr id="2" name="Foliennummernplatzhalter 1"/>
          <p:cNvSpPr>
            <a:spLocks noGrp="1"/>
          </p:cNvSpPr>
          <p:nvPr>
            <p:ph type="sldNum" sz="quarter" idx="13"/>
          </p:nvPr>
        </p:nvSpPr>
        <p:spPr/>
        <p:txBody>
          <a:bodyPr/>
          <a:lstStyle/>
          <a:p>
            <a:fld id="{37097709-3703-4872-A653-C50576CFE1E5}" type="slidenum">
              <a:rPr lang="de-DE" smtClean="0">
                <a:latin typeface="Arial" panose="020B0604020202020204" pitchFamily="34" charset="0"/>
                <a:cs typeface="Arial" panose="020B0604020202020204" pitchFamily="34" charset="0"/>
              </a:rPr>
              <a:pPr/>
              <a:t>5</a:t>
            </a:fld>
            <a:endParaRPr lang="de-DE" dirty="0">
              <a:latin typeface="Arial" panose="020B0604020202020204" pitchFamily="34" charset="0"/>
              <a:cs typeface="Arial" panose="020B0604020202020204" pitchFamily="34" charset="0"/>
            </a:endParaRPr>
          </a:p>
        </p:txBody>
      </p:sp>
      <p:sp>
        <p:nvSpPr>
          <p:cNvPr id="6" name="Textfeld 5"/>
          <p:cNvSpPr txBox="1"/>
          <p:nvPr/>
        </p:nvSpPr>
        <p:spPr>
          <a:xfrm>
            <a:off x="427243" y="2420888"/>
            <a:ext cx="7128792" cy="2448272"/>
          </a:xfrm>
          <a:prstGeom prst="rect">
            <a:avLst/>
          </a:prstGeom>
          <a:noFill/>
        </p:spPr>
        <p:txBody>
          <a:bodyPr wrap="square" rtlCol="0">
            <a:noAutofit/>
          </a:bodyPr>
          <a:lstStyle/>
          <a:p>
            <a:r>
              <a:rPr lang="de-DE" altLang="de-DE" b="1" dirty="0" smtClean="0">
                <a:latin typeface="Arial" panose="020B0604020202020204" pitchFamily="34" charset="0"/>
                <a:cs typeface="Arial" panose="020B0604020202020204" pitchFamily="34" charset="0"/>
              </a:rPr>
              <a:t>Neuere Klassifikation</a:t>
            </a:r>
            <a:r>
              <a:rPr lang="de-DE" altLang="de-DE" dirty="0" smtClean="0">
                <a:latin typeface="Arial" panose="020B0604020202020204" pitchFamily="34" charset="0"/>
                <a:cs typeface="Arial" panose="020B0604020202020204" pitchFamily="34" charset="0"/>
              </a:rPr>
              <a:t> </a:t>
            </a:r>
            <a:r>
              <a:rPr lang="de-DE" altLang="de-DE" sz="1400" dirty="0" smtClean="0">
                <a:latin typeface="Arial" panose="020B0604020202020204" pitchFamily="34" charset="0"/>
                <a:cs typeface="Arial" panose="020B0604020202020204" pitchFamily="34" charset="0"/>
              </a:rPr>
              <a:t>(</a:t>
            </a:r>
            <a:r>
              <a:rPr lang="de-DE" sz="1400" dirty="0" smtClean="0">
                <a:latin typeface="Arial" panose="020B0604020202020204" pitchFamily="34" charset="0"/>
                <a:cs typeface="Arial" panose="020B0604020202020204" pitchFamily="34" charset="0"/>
              </a:rPr>
              <a:t>Robins et al., 1996; Asendorpf &amp; van </a:t>
            </a:r>
            <a:r>
              <a:rPr lang="de-DE" sz="1400" dirty="0" err="1" smtClean="0">
                <a:latin typeface="Arial" panose="020B0604020202020204" pitchFamily="34" charset="0"/>
                <a:cs typeface="Arial" panose="020B0604020202020204" pitchFamily="34" charset="0"/>
              </a:rPr>
              <a:t>Aken</a:t>
            </a:r>
            <a:r>
              <a:rPr lang="de-DE" sz="1400" dirty="0" smtClean="0">
                <a:latin typeface="Arial" panose="020B0604020202020204" pitchFamily="34" charset="0"/>
                <a:cs typeface="Arial" panose="020B0604020202020204" pitchFamily="34" charset="0"/>
              </a:rPr>
              <a:t>, 1999)</a:t>
            </a:r>
            <a:endParaRPr lang="de-DE" altLang="de-DE" sz="1400" b="1" dirty="0" smtClean="0">
              <a:latin typeface="Arial" panose="020B0604020202020204" pitchFamily="34" charset="0"/>
              <a:cs typeface="Arial" panose="020B0604020202020204" pitchFamily="34" charset="0"/>
            </a:endParaRPr>
          </a:p>
          <a:p>
            <a:endParaRPr lang="de-DE" altLang="de-DE" dirty="0" smtClean="0">
              <a:latin typeface="Arial" panose="020B0604020202020204" pitchFamily="34" charset="0"/>
              <a:cs typeface="Arial" panose="020B0604020202020204" pitchFamily="34" charset="0"/>
            </a:endParaRPr>
          </a:p>
          <a:p>
            <a:pPr marL="273050" indent="-273050">
              <a:buFont typeface="Arial" pitchFamily="34" charset="0"/>
              <a:buChar char="•"/>
              <a:tabLst>
                <a:tab pos="173038" algn="l"/>
                <a:tab pos="177800" algn="l"/>
              </a:tabLst>
            </a:pPr>
            <a:r>
              <a:rPr lang="de-DE" altLang="de-DE" b="1" dirty="0" smtClean="0">
                <a:latin typeface="Arial" panose="020B0604020202020204" pitchFamily="34" charset="0"/>
                <a:cs typeface="Arial" panose="020B0604020202020204" pitchFamily="34" charset="0"/>
              </a:rPr>
              <a:t>Impulsiv-unterkontrollierte Kinder </a:t>
            </a:r>
            <a:r>
              <a:rPr lang="de-DE" altLang="de-DE" dirty="0">
                <a:latin typeface="Arial" panose="020B0604020202020204" pitchFamily="34" charset="0"/>
                <a:cs typeface="Arial" panose="020B0604020202020204" pitchFamily="34" charset="0"/>
              </a:rPr>
              <a:t>(</a:t>
            </a:r>
            <a:r>
              <a:rPr lang="de-DE" altLang="de-DE" dirty="0" smtClean="0">
                <a:latin typeface="Arial" panose="020B0604020202020204" pitchFamily="34" charset="0"/>
                <a:cs typeface="Arial" panose="020B0604020202020204" pitchFamily="34" charset="0"/>
              </a:rPr>
              <a:t>10-15 %)</a:t>
            </a:r>
            <a:br>
              <a:rPr lang="de-DE" altLang="de-DE" dirty="0" smtClean="0">
                <a:latin typeface="Arial" panose="020B0604020202020204" pitchFamily="34" charset="0"/>
                <a:cs typeface="Arial" panose="020B0604020202020204" pitchFamily="34" charset="0"/>
              </a:rPr>
            </a:br>
            <a:r>
              <a:rPr lang="de-DE" altLang="de-DE" dirty="0" smtClean="0">
                <a:latin typeface="Arial" panose="020B0604020202020204" pitchFamily="34" charset="0"/>
                <a:cs typeface="Arial" panose="020B0604020202020204" pitchFamily="34" charset="0"/>
              </a:rPr>
              <a:t>hochaktiv, impulsiv, geringe Toleranz gegen Kontrollversuche </a:t>
            </a:r>
          </a:p>
          <a:p>
            <a:pPr marL="273050" indent="-273050">
              <a:buFont typeface="Arial" pitchFamily="34" charset="0"/>
              <a:buChar char="•"/>
              <a:tabLst>
                <a:tab pos="173038" algn="l"/>
                <a:tab pos="177800" algn="l"/>
              </a:tabLst>
            </a:pPr>
            <a:r>
              <a:rPr lang="de-DE" altLang="de-DE" b="1" dirty="0" smtClean="0">
                <a:latin typeface="Arial" panose="020B0604020202020204" pitchFamily="34" charset="0"/>
                <a:cs typeface="Arial" panose="020B0604020202020204" pitchFamily="34" charset="0"/>
              </a:rPr>
              <a:t>gehemmt-überkontrollierte Kinder </a:t>
            </a:r>
            <a:r>
              <a:rPr lang="de-DE" altLang="de-DE" dirty="0" smtClean="0">
                <a:latin typeface="Arial" panose="020B0604020202020204" pitchFamily="34" charset="0"/>
                <a:cs typeface="Arial" panose="020B0604020202020204" pitchFamily="34" charset="0"/>
              </a:rPr>
              <a:t>(10-15 %) </a:t>
            </a:r>
            <a:br>
              <a:rPr lang="de-DE" altLang="de-DE" dirty="0" smtClean="0">
                <a:latin typeface="Arial" panose="020B0604020202020204" pitchFamily="34" charset="0"/>
                <a:cs typeface="Arial" panose="020B0604020202020204" pitchFamily="34" charset="0"/>
              </a:rPr>
            </a:br>
            <a:r>
              <a:rPr lang="de-DE" altLang="de-DE" dirty="0" smtClean="0">
                <a:latin typeface="Arial" panose="020B0604020202020204" pitchFamily="34" charset="0"/>
                <a:cs typeface="Arial" panose="020B0604020202020204" pitchFamily="34" charset="0"/>
              </a:rPr>
              <a:t>soziale Gehemmtheit, Ängstlichkeit </a:t>
            </a:r>
          </a:p>
          <a:p>
            <a:pPr marL="273050" indent="-273050">
              <a:buFont typeface="Arial" pitchFamily="34" charset="0"/>
              <a:buChar char="•"/>
              <a:tabLst>
                <a:tab pos="173038" algn="l"/>
                <a:tab pos="177800" algn="l"/>
              </a:tabLst>
            </a:pPr>
            <a:r>
              <a:rPr lang="de-DE" altLang="de-DE" b="1" dirty="0" err="1" smtClean="0">
                <a:latin typeface="Arial" panose="020B0604020202020204" pitchFamily="34" charset="0"/>
                <a:cs typeface="Arial" panose="020B0604020202020204" pitchFamily="34" charset="0"/>
              </a:rPr>
              <a:t>resiliente</a:t>
            </a:r>
            <a:r>
              <a:rPr lang="de-DE" altLang="de-DE" b="1" dirty="0" smtClean="0">
                <a:latin typeface="Arial" panose="020B0604020202020204" pitchFamily="34" charset="0"/>
                <a:cs typeface="Arial" panose="020B0604020202020204" pitchFamily="34" charset="0"/>
              </a:rPr>
              <a:t> Kinder</a:t>
            </a:r>
            <a:r>
              <a:rPr lang="de-DE" altLang="de-DE" dirty="0" smtClean="0">
                <a:latin typeface="Arial" panose="020B0604020202020204" pitchFamily="34" charset="0"/>
                <a:cs typeface="Arial" panose="020B0604020202020204" pitchFamily="34" charset="0"/>
              </a:rPr>
              <a:t> </a:t>
            </a:r>
            <a:r>
              <a:rPr lang="de-DE" altLang="de-DE" dirty="0">
                <a:latin typeface="Arial" panose="020B0604020202020204" pitchFamily="34" charset="0"/>
                <a:cs typeface="Arial" panose="020B0604020202020204" pitchFamily="34" charset="0"/>
              </a:rPr>
              <a:t>(</a:t>
            </a:r>
            <a:r>
              <a:rPr lang="de-DE" altLang="de-DE" dirty="0" smtClean="0">
                <a:latin typeface="Arial" panose="020B0604020202020204" pitchFamily="34" charset="0"/>
                <a:cs typeface="Arial" panose="020B0604020202020204" pitchFamily="34" charset="0"/>
              </a:rPr>
              <a:t>40 %)</a:t>
            </a:r>
            <a:br>
              <a:rPr lang="de-DE" altLang="de-DE" dirty="0" smtClean="0">
                <a:latin typeface="Arial" panose="020B0604020202020204" pitchFamily="34" charset="0"/>
                <a:cs typeface="Arial" panose="020B0604020202020204" pitchFamily="34" charset="0"/>
              </a:rPr>
            </a:br>
            <a:r>
              <a:rPr lang="de-DE" dirty="0" smtClean="0">
                <a:latin typeface="Arial" panose="020B0604020202020204" pitchFamily="34" charset="0"/>
                <a:cs typeface="Arial" panose="020B0604020202020204" pitchFamily="34" charset="0"/>
              </a:rPr>
              <a:t>belastbar, selbstbewusst, verträglich, gesellig</a:t>
            </a:r>
          </a:p>
          <a:p>
            <a:pPr marL="630238">
              <a:tabLst>
                <a:tab pos="173038" algn="l"/>
                <a:tab pos="630238" algn="l"/>
              </a:tabLst>
            </a:pPr>
            <a:endParaRPr lang="de-DE" dirty="0" smtClean="0">
              <a:latin typeface="Arial" panose="020B0604020202020204" pitchFamily="34" charset="0"/>
              <a:cs typeface="Arial" panose="020B0604020202020204" pitchFamily="34" charset="0"/>
            </a:endParaRPr>
          </a:p>
        </p:txBody>
      </p:sp>
      <p:sp>
        <p:nvSpPr>
          <p:cNvPr id="7" name="Textfeld 6"/>
          <p:cNvSpPr txBox="1"/>
          <p:nvPr/>
        </p:nvSpPr>
        <p:spPr>
          <a:xfrm>
            <a:off x="427243" y="5013176"/>
            <a:ext cx="7128792" cy="792088"/>
          </a:xfrm>
          <a:prstGeom prst="rect">
            <a:avLst/>
          </a:prstGeom>
          <a:noFill/>
        </p:spPr>
        <p:txBody>
          <a:bodyPr wrap="square" rtlCol="0">
            <a:noAutofit/>
          </a:bodyPr>
          <a:lstStyle/>
          <a:p>
            <a:pPr marL="1074738" indent="-1074738">
              <a:tabLst>
                <a:tab pos="987425" algn="l"/>
              </a:tabLst>
            </a:pPr>
            <a:r>
              <a:rPr lang="de-DE" b="1" dirty="0" smtClean="0">
                <a:latin typeface="Arial" panose="020B0604020202020204" pitchFamily="34" charset="0"/>
                <a:cs typeface="Arial" panose="020B0604020202020204" pitchFamily="34" charset="0"/>
              </a:rPr>
              <a:t>Problem:  </a:t>
            </a:r>
            <a:r>
              <a:rPr lang="de-DE" dirty="0" smtClean="0">
                <a:latin typeface="Arial" panose="020B0604020202020204" pitchFamily="34" charset="0"/>
                <a:cs typeface="Arial" panose="020B0604020202020204" pitchFamily="34" charset="0"/>
              </a:rPr>
              <a:t>Ein Großteil der Kinder lässt sich in Studien </a:t>
            </a:r>
            <a:br>
              <a:rPr lang="de-DE" dirty="0" smtClean="0">
                <a:latin typeface="Arial" panose="020B0604020202020204" pitchFamily="34" charset="0"/>
                <a:cs typeface="Arial" panose="020B0604020202020204" pitchFamily="34" charset="0"/>
              </a:rPr>
            </a:br>
            <a:r>
              <a:rPr lang="de-DE" dirty="0" smtClean="0">
                <a:latin typeface="Arial" panose="020B0604020202020204" pitchFamily="34" charset="0"/>
                <a:cs typeface="Arial" panose="020B0604020202020204" pitchFamily="34" charset="0"/>
              </a:rPr>
              <a:t>nicht eindeutig einem Temperamentstyp zuordnen.</a:t>
            </a:r>
          </a:p>
        </p:txBody>
      </p:sp>
    </p:spTree>
    <p:extLst>
      <p:ext uri="{BB962C8B-B14F-4D97-AF65-F5344CB8AC3E}">
        <p14:creationId xmlns:p14="http://schemas.microsoft.com/office/powerpoint/2010/main" val="208887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8631854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415" name="think-cell Slide" r:id="rId5" imgW="360" imgH="360" progId="">
                  <p:embed/>
                </p:oleObj>
              </mc:Choice>
              <mc:Fallback>
                <p:oleObj name="think-cell Slide" r:id="rId5" imgW="360" imgH="360" progId="">
                  <p:embed/>
                  <p:pic>
                    <p:nvPicPr>
                      <p:cNvPr id="0"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platzhalter 1"/>
          <p:cNvSpPr>
            <a:spLocks noGrp="1"/>
          </p:cNvSpPr>
          <p:nvPr>
            <p:ph type="body" sz="quarter" idx="11"/>
          </p:nvPr>
        </p:nvSpPr>
        <p:spPr>
          <a:xfrm>
            <a:off x="146440" y="357066"/>
            <a:ext cx="6913463" cy="361355"/>
          </a:xfrm>
        </p:spPr>
        <p:txBody>
          <a:bodyPr/>
          <a:lstStyle/>
          <a:p>
            <a:r>
              <a:rPr lang="de-DE" dirty="0" smtClean="0">
                <a:solidFill>
                  <a:srgbClr val="024089"/>
                </a:solidFill>
              </a:rPr>
              <a:t>Temperament: Dimensionaler Ansatz</a:t>
            </a:r>
            <a:endParaRPr lang="de-DE" dirty="0">
              <a:solidFill>
                <a:srgbClr val="024089"/>
              </a:solidFill>
            </a:endParaRPr>
          </a:p>
          <a:p>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1457698048"/>
              </p:ext>
            </p:extLst>
          </p:nvPr>
        </p:nvGraphicFramePr>
        <p:xfrm>
          <a:off x="323528" y="1196752"/>
          <a:ext cx="8424936" cy="5235992"/>
        </p:xfrm>
        <a:graphic>
          <a:graphicData uri="http://schemas.openxmlformats.org/drawingml/2006/table">
            <a:tbl>
              <a:tblPr firstRow="1" bandRow="1">
                <a:tableStyleId>{68D230F3-CF80-4859-8CE7-A43EE81993B5}</a:tableStyleId>
              </a:tblPr>
              <a:tblGrid>
                <a:gridCol w="2520280">
                  <a:extLst>
                    <a:ext uri="{9D8B030D-6E8A-4147-A177-3AD203B41FA5}">
                      <a16:colId xmlns:a16="http://schemas.microsoft.com/office/drawing/2014/main" val="20000"/>
                    </a:ext>
                  </a:extLst>
                </a:gridCol>
                <a:gridCol w="5904656">
                  <a:extLst>
                    <a:ext uri="{9D8B030D-6E8A-4147-A177-3AD203B41FA5}">
                      <a16:colId xmlns:a16="http://schemas.microsoft.com/office/drawing/2014/main" val="20001"/>
                    </a:ext>
                  </a:extLst>
                </a:gridCol>
              </a:tblGrid>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1" u="none" strike="noStrike" cap="none" normalizeH="0" baseline="0" dirty="0" smtClean="0">
                          <a:ln>
                            <a:noFill/>
                          </a:ln>
                          <a:solidFill>
                            <a:schemeClr val="tx1"/>
                          </a:solidFill>
                          <a:effectLst/>
                        </a:rPr>
                        <a:t>Schüchternheit / Gehemmtheit</a:t>
                      </a:r>
                      <a:endParaRPr kumimoji="0" lang="de-DE" altLang="de-DE" sz="1600" b="1" i="0" u="none" strike="noStrike" cap="none" normalizeH="0" baseline="0" dirty="0" smtClean="0">
                        <a:ln>
                          <a:noFill/>
                        </a:ln>
                        <a:solidFill>
                          <a:schemeClr val="tx1"/>
                        </a:solidFill>
                        <a:effectLst/>
                        <a:latin typeface="Arial" charset="0"/>
                      </a:endParaRPr>
                    </a:p>
                  </a:txBody>
                  <a:tcPr marT="45712" marB="45712" anchor="ctr"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0" u="none" strike="noStrike" cap="none" normalizeH="0" baseline="0" dirty="0" smtClean="0">
                          <a:ln>
                            <a:noFill/>
                          </a:ln>
                          <a:solidFill>
                            <a:schemeClr val="tx1"/>
                          </a:solidFill>
                          <a:effectLst/>
                        </a:rPr>
                        <a:t>Langsames oder gehemmtes Annäherungsverhalten in neuen oder ungewissen Situationen</a:t>
                      </a:r>
                      <a:endParaRPr kumimoji="0" lang="de-DE" altLang="de-DE" sz="16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0"/>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1" u="none" strike="noStrike" cap="none" normalizeH="0" baseline="0" dirty="0" smtClean="0">
                          <a:ln>
                            <a:noFill/>
                          </a:ln>
                          <a:solidFill>
                            <a:schemeClr val="tx1"/>
                          </a:solidFill>
                          <a:effectLst/>
                        </a:rPr>
                        <a:t>Negative Emotionalität / Stimmungslage</a:t>
                      </a:r>
                      <a:endParaRPr kumimoji="0" lang="de-DE" altLang="de-DE" sz="1600" b="1" i="0" u="none" strike="noStrike" cap="none" normalizeH="0" baseline="0" dirty="0" smtClean="0">
                        <a:ln>
                          <a:noFill/>
                        </a:ln>
                        <a:solidFill>
                          <a:schemeClr val="tx1"/>
                        </a:solidFill>
                        <a:effectLst/>
                        <a:latin typeface="Arial" charset="0"/>
                      </a:endParaRPr>
                    </a:p>
                  </a:txBody>
                  <a:tcPr marT="45712" marB="45712" anchor="ctr" horzOverflow="overflow">
                    <a:solidFill>
                      <a:srgbClr val="FFE279">
                        <a:alpha val="20000"/>
                      </a:srgb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u="none" strike="noStrike" cap="none" normalizeH="0" baseline="0" dirty="0" smtClean="0">
                          <a:ln>
                            <a:noFill/>
                          </a:ln>
                          <a:solidFill>
                            <a:schemeClr val="tx1"/>
                          </a:solidFill>
                          <a:effectLst/>
                        </a:rPr>
                        <a:t>Tendenz zum häufigen Ausdruck negativer Emotionen wie Furcht, Ärger und allgemeinem Unwohlsein</a:t>
                      </a:r>
                      <a:endParaRPr kumimoji="0" lang="de-DE" altLang="de-DE" sz="1600" b="0" i="0" u="none" strike="noStrike" cap="none" normalizeH="0" baseline="0" dirty="0" smtClean="0">
                        <a:ln>
                          <a:noFill/>
                        </a:ln>
                        <a:solidFill>
                          <a:schemeClr val="tx1"/>
                        </a:solidFill>
                        <a:effectLst/>
                        <a:latin typeface="Arial" charset="0"/>
                      </a:endParaRPr>
                    </a:p>
                  </a:txBody>
                  <a:tcPr marT="45712" marB="45712" anchor="ctr" horzOverflow="overflow">
                    <a:solidFill>
                      <a:srgbClr val="FFE279">
                        <a:alpha val="20000"/>
                      </a:srgbClr>
                    </a:solidFill>
                  </a:tcPr>
                </a:tc>
                <a:extLst>
                  <a:ext uri="{0D108BD9-81ED-4DB2-BD59-A6C34878D82A}">
                    <a16:rowId xmlns:a16="http://schemas.microsoft.com/office/drawing/2014/main" val="10001"/>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1" u="none" strike="noStrike" cap="none" normalizeH="0" baseline="0" dirty="0" smtClean="0">
                          <a:ln>
                            <a:noFill/>
                          </a:ln>
                          <a:solidFill>
                            <a:schemeClr val="tx1"/>
                          </a:solidFill>
                          <a:effectLst/>
                        </a:rPr>
                        <a:t>Aktivität / Intensität</a:t>
                      </a:r>
                      <a:endParaRPr kumimoji="0" lang="de-DE" altLang="de-DE" sz="1600" b="1" i="0" u="none" strike="noStrike" cap="none" normalizeH="0" baseline="0" dirty="0" smtClean="0">
                        <a:ln>
                          <a:noFill/>
                        </a:ln>
                        <a:solidFill>
                          <a:schemeClr val="tx1"/>
                        </a:solidFill>
                        <a:effectLst/>
                        <a:latin typeface="Arial" charset="0"/>
                      </a:endParaRPr>
                    </a:p>
                  </a:txBody>
                  <a:tcPr marT="45712" marB="45712" anchor="ctr"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u="none" strike="noStrike" cap="none" normalizeH="0" baseline="0" dirty="0" smtClean="0">
                          <a:ln>
                            <a:noFill/>
                          </a:ln>
                          <a:solidFill>
                            <a:schemeClr val="tx1"/>
                          </a:solidFill>
                          <a:effectLst/>
                        </a:rPr>
                        <a:t>Niveau grobmotorischer Aktivität einschließlich Ausmaß von Bewegungen und Energieniveau von Reaktionen</a:t>
                      </a:r>
                      <a:endParaRPr kumimoji="0" lang="de-DE" altLang="de-DE" sz="16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2"/>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1" u="none" strike="noStrike" cap="none" normalizeH="0" baseline="0" dirty="0" smtClean="0">
                          <a:ln>
                            <a:noFill/>
                          </a:ln>
                          <a:solidFill>
                            <a:schemeClr val="tx1"/>
                          </a:solidFill>
                          <a:effectLst/>
                        </a:rPr>
                        <a:t>Aufmerksamkeit / Ausdauer</a:t>
                      </a:r>
                      <a:endParaRPr kumimoji="0" lang="de-DE" altLang="de-DE" sz="1600" b="1" i="0" u="none" strike="noStrike" cap="none" normalizeH="0" baseline="0" dirty="0" smtClean="0">
                        <a:ln>
                          <a:noFill/>
                        </a:ln>
                        <a:solidFill>
                          <a:schemeClr val="tx1"/>
                        </a:solidFill>
                        <a:effectLst/>
                        <a:latin typeface="Arial" charset="0"/>
                      </a:endParaRPr>
                    </a:p>
                  </a:txBody>
                  <a:tcPr marT="45712" marB="45712" anchor="ctr" horzOverflow="overflow">
                    <a:solidFill>
                      <a:srgbClr val="FFE279">
                        <a:alpha val="20000"/>
                      </a:srgb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de-DE" altLang="de-DE" sz="1600" u="none" strike="noStrike" cap="none" normalizeH="0" baseline="0" dirty="0" smtClean="0">
                          <a:ln>
                            <a:noFill/>
                          </a:ln>
                          <a:solidFill>
                            <a:schemeClr val="tx1"/>
                          </a:solidFill>
                          <a:effectLst/>
                        </a:rPr>
                        <a:t>Grad, in welchem äußere Reize das Verhalten des Kindes beeinflussen können, bzw. Ausmaß, in dem eine Tätigkeit trotz vorhandener Hindernisse weitergeführt wird</a:t>
                      </a:r>
                      <a:endParaRPr kumimoji="0" lang="de-DE" altLang="de-DE" sz="1600" b="0" i="0" u="none" strike="noStrike" cap="none" normalizeH="0" baseline="0" dirty="0" smtClean="0">
                        <a:ln>
                          <a:noFill/>
                        </a:ln>
                        <a:solidFill>
                          <a:schemeClr val="tx1"/>
                        </a:solidFill>
                        <a:effectLst/>
                        <a:latin typeface="Arial" charset="0"/>
                      </a:endParaRPr>
                    </a:p>
                  </a:txBody>
                  <a:tcPr marT="45712" marB="45712" anchor="ctr" horzOverflow="overflow">
                    <a:solidFill>
                      <a:srgbClr val="FFE279">
                        <a:alpha val="20000"/>
                      </a:srgbClr>
                    </a:solidFill>
                  </a:tcPr>
                </a:tc>
                <a:extLst>
                  <a:ext uri="{0D108BD9-81ED-4DB2-BD59-A6C34878D82A}">
                    <a16:rowId xmlns:a16="http://schemas.microsoft.com/office/drawing/2014/main" val="10003"/>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1" u="none" strike="noStrike" cap="none" normalizeH="0" baseline="0" dirty="0" smtClean="0">
                          <a:ln>
                            <a:noFill/>
                          </a:ln>
                          <a:solidFill>
                            <a:schemeClr val="tx1"/>
                          </a:solidFill>
                          <a:effectLst/>
                        </a:rPr>
                        <a:t>Anpassungsfähigkeit</a:t>
                      </a:r>
                      <a:endParaRPr kumimoji="0" lang="de-DE" altLang="de-DE" sz="1600" b="1" i="0" u="none" strike="noStrike" cap="none" normalizeH="0" baseline="0" dirty="0" smtClean="0">
                        <a:ln>
                          <a:noFill/>
                        </a:ln>
                        <a:solidFill>
                          <a:schemeClr val="tx1"/>
                        </a:solidFill>
                        <a:effectLst/>
                        <a:latin typeface="Arial" charset="0"/>
                      </a:endParaRPr>
                    </a:p>
                  </a:txBody>
                  <a:tcPr marT="45712" marB="45712" anchor="ctr"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u="none" strike="noStrike" cap="none" normalizeH="0" baseline="0" dirty="0" smtClean="0">
                          <a:ln>
                            <a:noFill/>
                          </a:ln>
                          <a:solidFill>
                            <a:schemeClr val="tx1"/>
                          </a:solidFill>
                          <a:effectLst/>
                        </a:rPr>
                        <a:t>Fähigkeit, sich an Veränderungen in eingefahrenen Gewohnheiten anzupassen oder sich in neuen Situationen zurechtzufinden</a:t>
                      </a:r>
                      <a:endParaRPr kumimoji="0" lang="de-DE" altLang="de-DE" sz="16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4"/>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1" u="none" strike="noStrike" cap="none" normalizeH="0" baseline="0" dirty="0" smtClean="0">
                          <a:ln>
                            <a:noFill/>
                          </a:ln>
                          <a:solidFill>
                            <a:schemeClr val="tx1"/>
                          </a:solidFill>
                          <a:effectLst/>
                        </a:rPr>
                        <a:t>Regelmäßigkeit </a:t>
                      </a:r>
                      <a:r>
                        <a:rPr kumimoji="0" lang="de-DE" altLang="de-DE" sz="1600" b="1" u="none" strike="noStrike" cap="none" normalizeH="0" baseline="0" dirty="0" err="1" smtClean="0">
                          <a:ln>
                            <a:noFill/>
                          </a:ln>
                          <a:solidFill>
                            <a:schemeClr val="tx1"/>
                          </a:solidFill>
                          <a:effectLst/>
                        </a:rPr>
                        <a:t>biolog</a:t>
                      </a:r>
                      <a:r>
                        <a:rPr kumimoji="0" lang="de-DE" altLang="de-DE" sz="1600" b="1" u="none" strike="noStrike" cap="none" normalizeH="0" baseline="0" dirty="0" smtClean="0">
                          <a:ln>
                            <a:noFill/>
                          </a:ln>
                          <a:solidFill>
                            <a:schemeClr val="tx1"/>
                          </a:solidFill>
                          <a:effectLst/>
                        </a:rPr>
                        <a:t>. Funktionen</a:t>
                      </a:r>
                      <a:endParaRPr kumimoji="0" lang="de-DE" altLang="de-DE" sz="1600" b="1" i="0" u="none" strike="noStrike" cap="none" normalizeH="0" baseline="0" dirty="0" smtClean="0">
                        <a:ln>
                          <a:noFill/>
                        </a:ln>
                        <a:solidFill>
                          <a:schemeClr val="tx1"/>
                        </a:solidFill>
                        <a:effectLst/>
                        <a:latin typeface="Arial" charset="0"/>
                      </a:endParaRPr>
                    </a:p>
                  </a:txBody>
                  <a:tcPr marT="45712" marB="45712" anchor="ctr" horzOverflow="overflow">
                    <a:solidFill>
                      <a:srgbClr val="FFE279">
                        <a:alpha val="20000"/>
                      </a:srgbClr>
                    </a:solid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u="none" strike="noStrike" cap="none" normalizeH="0" baseline="0" dirty="0" smtClean="0">
                          <a:ln>
                            <a:noFill/>
                          </a:ln>
                          <a:solidFill>
                            <a:schemeClr val="tx1"/>
                          </a:solidFill>
                          <a:effectLst/>
                        </a:rPr>
                        <a:t>Regelmäßigkeit bzw. Vorhersagbarkeit des Auftretens biologischer Funktionen, wie Schlaf-Wach-Rhythmus, Hunger, Stuhlgang</a:t>
                      </a:r>
                      <a:endParaRPr kumimoji="0" lang="de-DE" altLang="de-DE" sz="1600" b="0" i="0" u="none" strike="noStrike" cap="none" normalizeH="0" baseline="0" dirty="0" smtClean="0">
                        <a:ln>
                          <a:noFill/>
                        </a:ln>
                        <a:solidFill>
                          <a:schemeClr val="tx1"/>
                        </a:solidFill>
                        <a:effectLst/>
                        <a:latin typeface="Arial" charset="0"/>
                      </a:endParaRPr>
                    </a:p>
                  </a:txBody>
                  <a:tcPr marT="45712" marB="45712" anchor="ctr" horzOverflow="overflow">
                    <a:solidFill>
                      <a:srgbClr val="FFE279">
                        <a:alpha val="20000"/>
                      </a:srgbClr>
                    </a:solidFill>
                  </a:tcPr>
                </a:tc>
                <a:extLst>
                  <a:ext uri="{0D108BD9-81ED-4DB2-BD59-A6C34878D82A}">
                    <a16:rowId xmlns:a16="http://schemas.microsoft.com/office/drawing/2014/main" val="10005"/>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1" u="none" strike="noStrike" cap="none" normalizeH="0" baseline="0" dirty="0" smtClean="0">
                          <a:ln>
                            <a:noFill/>
                          </a:ln>
                          <a:solidFill>
                            <a:schemeClr val="tx1"/>
                          </a:solidFill>
                          <a:effectLst/>
                        </a:rPr>
                        <a:t>Sensorische Reizschwelle</a:t>
                      </a:r>
                      <a:endParaRPr kumimoji="0" lang="de-DE" altLang="de-DE" sz="1600" b="1" i="0" u="none" strike="noStrike" cap="none" normalizeH="0" baseline="0" dirty="0" smtClean="0">
                        <a:ln>
                          <a:noFill/>
                        </a:ln>
                        <a:solidFill>
                          <a:schemeClr val="tx1"/>
                        </a:solidFill>
                        <a:effectLst/>
                        <a:latin typeface="Arial" charset="0"/>
                      </a:endParaRPr>
                    </a:p>
                  </a:txBody>
                  <a:tcPr marT="45712" marB="45712" anchor="ctr" horzOverflow="overflow"/>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u="none" strike="noStrike" cap="none" normalizeH="0" baseline="0" dirty="0" smtClean="0">
                          <a:ln>
                            <a:noFill/>
                          </a:ln>
                          <a:solidFill>
                            <a:schemeClr val="tx1"/>
                          </a:solidFill>
                          <a:effectLst/>
                        </a:rPr>
                        <a:t>Stärke eines Reizes (z.B. Lautstärke eines Geräuschs), die nötig ist, um eine Reaktion hervorzurufen, unabhängig von der Form, die diese Reaktion annimmt</a:t>
                      </a:r>
                      <a:endParaRPr kumimoji="0" lang="de-DE" altLang="de-DE" sz="16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6"/>
                  </a:ext>
                </a:extLst>
              </a:tr>
            </a:tbl>
          </a:graphicData>
        </a:graphic>
      </p:graphicFrame>
      <p:sp>
        <p:nvSpPr>
          <p:cNvPr id="2" name="Foliennummernplatzhalter 1"/>
          <p:cNvSpPr>
            <a:spLocks noGrp="1"/>
          </p:cNvSpPr>
          <p:nvPr>
            <p:ph type="sldNum" sz="quarter" idx="13"/>
          </p:nvPr>
        </p:nvSpPr>
        <p:spPr/>
        <p:txBody>
          <a:bodyPr/>
          <a:lstStyle/>
          <a:p>
            <a:fld id="{37097709-3703-4872-A653-C50576CFE1E5}" type="slidenum">
              <a:rPr lang="de-DE" smtClean="0"/>
              <a:pPr/>
              <a:t>6</a:t>
            </a:fld>
            <a:endParaRPr lang="de-DE" dirty="0"/>
          </a:p>
        </p:txBody>
      </p:sp>
    </p:spTree>
    <p:extLst>
      <p:ext uri="{BB962C8B-B14F-4D97-AF65-F5344CB8AC3E}">
        <p14:creationId xmlns:p14="http://schemas.microsoft.com/office/powerpoint/2010/main" val="14134263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8631854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91" name="think-cell Slide" r:id="rId4" imgW="360" imgH="360" progId="">
                  <p:embed/>
                </p:oleObj>
              </mc:Choice>
              <mc:Fallback>
                <p:oleObj name="think-cell Slide" r:id="rId4" imgW="360" imgH="360" progId="">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platzhalter 1"/>
          <p:cNvSpPr>
            <a:spLocks noGrp="1"/>
          </p:cNvSpPr>
          <p:nvPr>
            <p:ph type="body" sz="quarter" idx="11"/>
          </p:nvPr>
        </p:nvSpPr>
        <p:spPr>
          <a:xfrm>
            <a:off x="146440" y="357066"/>
            <a:ext cx="6913463" cy="361355"/>
          </a:xfrm>
        </p:spPr>
        <p:txBody>
          <a:bodyPr/>
          <a:lstStyle/>
          <a:p>
            <a:r>
              <a:rPr lang="de-DE" dirty="0" smtClean="0">
                <a:solidFill>
                  <a:srgbClr val="024089"/>
                </a:solidFill>
              </a:rPr>
              <a:t>Temperament</a:t>
            </a:r>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575120553"/>
              </p:ext>
            </p:extLst>
          </p:nvPr>
        </p:nvGraphicFramePr>
        <p:xfrm>
          <a:off x="323528" y="1052736"/>
          <a:ext cx="8424936" cy="5309600"/>
        </p:xfrm>
        <a:graphic>
          <a:graphicData uri="http://schemas.openxmlformats.org/drawingml/2006/table">
            <a:tbl>
              <a:tblPr firstRow="1" bandRow="1">
                <a:tableStyleId>{68D230F3-CF80-4859-8CE7-A43EE81993B5}</a:tableStyleId>
              </a:tblPr>
              <a:tblGrid>
                <a:gridCol w="2684050">
                  <a:extLst>
                    <a:ext uri="{9D8B030D-6E8A-4147-A177-3AD203B41FA5}">
                      <a16:colId xmlns:a16="http://schemas.microsoft.com/office/drawing/2014/main" val="20000"/>
                    </a:ext>
                  </a:extLst>
                </a:gridCol>
                <a:gridCol w="5740886">
                  <a:extLst>
                    <a:ext uri="{9D8B030D-6E8A-4147-A177-3AD203B41FA5}">
                      <a16:colId xmlns:a16="http://schemas.microsoft.com/office/drawing/2014/main" val="20001"/>
                    </a:ext>
                  </a:extLst>
                </a:gridCol>
              </a:tblGrid>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u="none" strike="noStrike" cap="none" normalizeH="0" baseline="0" dirty="0" smtClean="0">
                          <a:ln>
                            <a:noFill/>
                          </a:ln>
                          <a:solidFill>
                            <a:schemeClr val="tx1"/>
                          </a:solidFill>
                          <a:effectLst/>
                        </a:rPr>
                        <a:t>Schüchternheit / Gehemmtheit</a:t>
                      </a:r>
                      <a:endParaRPr kumimoji="0" lang="de-DE" altLang="de-DE" sz="1800" b="1" i="0" u="none" strike="noStrike" cap="none" normalizeH="0" baseline="0" dirty="0" smtClean="0">
                        <a:ln>
                          <a:noFill/>
                        </a:ln>
                        <a:solidFill>
                          <a:schemeClr val="tx1"/>
                        </a:solidFill>
                        <a:effectLst/>
                        <a:latin typeface="Arial" charset="0"/>
                      </a:endParaRPr>
                    </a:p>
                  </a:txBody>
                  <a:tcPr marT="45712" marB="45712" anchor="ctr" horzOverflow="overflow"/>
                </a:tc>
                <a:tc rowSpan="7">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de-DE" altLang="de-DE" sz="2000" b="0" u="none" strike="noStrike" cap="none" normalizeH="0" baseline="0" dirty="0" smtClean="0">
                          <a:ln>
                            <a:noFill/>
                          </a:ln>
                          <a:solidFill>
                            <a:schemeClr val="tx1"/>
                          </a:solidFill>
                          <a:effectLst/>
                        </a:rPr>
                        <a:t>Langsames oder gehemmtes Annäherungsverhalten in neuen oder ungewissen Situationen</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de-DE" altLang="de-DE" sz="2000" b="0" u="none" strike="noStrike" cap="none" normalizeH="0" baseline="0" dirty="0" smtClean="0">
                          <a:ln>
                            <a:noFill/>
                          </a:ln>
                          <a:solidFill>
                            <a:schemeClr val="tx1"/>
                          </a:solidFill>
                          <a:effectLst/>
                        </a:rPr>
                        <a:t>Hemmungen gegenüber unbekannten Kindern und Erwachsenen, Situationen oder Umgebungen</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de-DE" altLang="de-DE" sz="2000" b="0" u="none" strike="noStrike" cap="none" normalizeH="0" baseline="0" dirty="0" smtClean="0">
                          <a:ln>
                            <a:noFill/>
                          </a:ln>
                          <a:solidFill>
                            <a:schemeClr val="tx1"/>
                          </a:solidFill>
                          <a:effectLst/>
                        </a:rPr>
                        <a:t>Vermeidung körperlicher Risiken</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de-DE" altLang="de-DE" sz="2000" b="0" u="none" strike="noStrike" cap="none" normalizeH="0" baseline="0" dirty="0" smtClean="0">
                          <a:ln>
                            <a:noFill/>
                          </a:ln>
                          <a:solidFill>
                            <a:schemeClr val="tx1"/>
                          </a:solidFill>
                          <a:effectLst/>
                        </a:rPr>
                        <a:t>Hemmungen in Bewertungs- (z. B. Aufführung vor anderen) und Trennungssituationen</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endParaRPr kumimoji="0" lang="de-DE" altLang="de-DE" sz="2000" b="0" u="none" strike="noStrike" cap="none" normalizeH="0" baseline="0" dirty="0" smtClean="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de-DE" altLang="de-DE" sz="1800" b="1" u="none" strike="noStrike" cap="none" normalizeH="0" baseline="0" dirty="0" smtClean="0">
                          <a:ln>
                            <a:noFill/>
                          </a:ln>
                          <a:solidFill>
                            <a:schemeClr val="tx1"/>
                          </a:solidFill>
                          <a:effectLst/>
                        </a:rPr>
                        <a:t>Beispiele</a:t>
                      </a:r>
                    </a:p>
                    <a:p>
                      <a:pPr marL="342000" marR="0" lvl="0" indent="-3420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altLang="de-DE" sz="2000" b="0" u="none" strike="noStrike" cap="none" normalizeH="0" baseline="0" dirty="0" smtClean="0">
                          <a:ln>
                            <a:noFill/>
                          </a:ln>
                          <a:solidFill>
                            <a:schemeClr val="tx1"/>
                          </a:solidFill>
                          <a:effectLst/>
                        </a:rPr>
                        <a:t>Kind ist zurückhaltend gegenüber neuen Praktikant*innen in der Kita</a:t>
                      </a:r>
                    </a:p>
                    <a:p>
                      <a:pPr marL="342000" marR="0" lvl="0" indent="-3420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altLang="de-DE" sz="2000" b="0" u="none" strike="noStrike" cap="none" normalizeH="0" baseline="0" dirty="0" smtClean="0">
                          <a:ln>
                            <a:noFill/>
                          </a:ln>
                          <a:solidFill>
                            <a:schemeClr val="tx1"/>
                          </a:solidFill>
                          <a:effectLst/>
                        </a:rPr>
                        <a:t>Dem Kind ist es unangenehm, vor anderen ein Lied zu singen</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horzOverflow="overflow"/>
                </a:tc>
                <a:extLst>
                  <a:ext uri="{0D108BD9-81ED-4DB2-BD59-A6C34878D82A}">
                    <a16:rowId xmlns:a16="http://schemas.microsoft.com/office/drawing/2014/main" val="10000"/>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u="none" strike="noStrike" cap="none" normalizeH="0" baseline="0" dirty="0" smtClean="0">
                          <a:ln>
                            <a:noFill/>
                          </a:ln>
                          <a:solidFill>
                            <a:schemeClr val="bg1">
                              <a:lumMod val="65000"/>
                            </a:schemeClr>
                          </a:solidFill>
                          <a:effectLst/>
                        </a:rPr>
                        <a:t>Negative Emotionalität / Stimmungslage</a:t>
                      </a:r>
                      <a:endParaRPr kumimoji="0" lang="de-DE" altLang="de-DE" sz="1800" b="1" i="0" u="none" strike="noStrike" cap="none" normalizeH="0" baseline="0" dirty="0" smtClean="0">
                        <a:ln>
                          <a:noFill/>
                        </a:ln>
                        <a:solidFill>
                          <a:schemeClr val="bg1">
                            <a:lumMod val="65000"/>
                          </a:schemeClr>
                        </a:solidFill>
                        <a:effectLst/>
                        <a:latin typeface="Arial" charset="0"/>
                      </a:endParaRPr>
                    </a:p>
                  </a:txBody>
                  <a:tcPr marT="45712" marB="45712" anchor="ctr" horzOverflow="overflow">
                    <a:solidFill>
                      <a:srgbClr val="FFE279">
                        <a:alpha val="20000"/>
                      </a:srgbClr>
                    </a:solidFill>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1"/>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u="none" strike="noStrike" cap="none" normalizeH="0" baseline="0" dirty="0" smtClean="0">
                          <a:ln>
                            <a:noFill/>
                          </a:ln>
                          <a:solidFill>
                            <a:schemeClr val="bg1">
                              <a:lumMod val="65000"/>
                            </a:schemeClr>
                          </a:solidFill>
                          <a:effectLst/>
                        </a:rPr>
                        <a:t>Aktivität / Intensität</a:t>
                      </a:r>
                      <a:endParaRPr kumimoji="0" lang="de-DE" altLang="de-DE" sz="1800" b="1" i="0" u="none" strike="noStrike" cap="none" normalizeH="0" baseline="0" dirty="0" smtClean="0">
                        <a:ln>
                          <a:noFill/>
                        </a:ln>
                        <a:solidFill>
                          <a:schemeClr val="bg1">
                            <a:lumMod val="65000"/>
                          </a:schemeClr>
                        </a:solidFill>
                        <a:effectLst/>
                        <a:latin typeface="Arial" charset="0"/>
                      </a:endParaRPr>
                    </a:p>
                  </a:txBody>
                  <a:tcPr marT="45712" marB="45712" anchor="ctr" horzOverflow="overflow"/>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2"/>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u="none" strike="noStrike" cap="none" normalizeH="0" baseline="0" dirty="0" smtClean="0">
                          <a:ln>
                            <a:noFill/>
                          </a:ln>
                          <a:solidFill>
                            <a:schemeClr val="bg1">
                              <a:lumMod val="65000"/>
                            </a:schemeClr>
                          </a:solidFill>
                          <a:effectLst/>
                        </a:rPr>
                        <a:t>Aufmerksamkeit / Ausdauer</a:t>
                      </a:r>
                      <a:endParaRPr kumimoji="0" lang="de-DE" altLang="de-DE" sz="1800" b="1" i="0" u="none" strike="noStrike" cap="none" normalizeH="0" baseline="0" dirty="0" smtClean="0">
                        <a:ln>
                          <a:noFill/>
                        </a:ln>
                        <a:solidFill>
                          <a:schemeClr val="bg1">
                            <a:lumMod val="65000"/>
                          </a:schemeClr>
                        </a:solidFill>
                        <a:effectLst/>
                        <a:latin typeface="Arial" charset="0"/>
                      </a:endParaRPr>
                    </a:p>
                  </a:txBody>
                  <a:tcPr marT="45712" marB="45712" anchor="ctr" horzOverflow="overflow">
                    <a:solidFill>
                      <a:srgbClr val="FFE279">
                        <a:alpha val="20000"/>
                      </a:srgbClr>
                    </a:solidFill>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3"/>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u="none" strike="noStrike" cap="none" normalizeH="0" baseline="0" dirty="0" smtClean="0">
                          <a:ln>
                            <a:noFill/>
                          </a:ln>
                          <a:solidFill>
                            <a:schemeClr val="bg1">
                              <a:lumMod val="65000"/>
                            </a:schemeClr>
                          </a:solidFill>
                          <a:effectLst/>
                        </a:rPr>
                        <a:t>Anpassungsfähigkeit</a:t>
                      </a:r>
                      <a:endParaRPr kumimoji="0" lang="de-DE" altLang="de-DE" sz="1800" b="1" i="0" u="none" strike="noStrike" cap="none" normalizeH="0" baseline="0" dirty="0" smtClean="0">
                        <a:ln>
                          <a:noFill/>
                        </a:ln>
                        <a:solidFill>
                          <a:schemeClr val="bg1">
                            <a:lumMod val="65000"/>
                          </a:schemeClr>
                        </a:solidFill>
                        <a:effectLst/>
                        <a:latin typeface="Arial" charset="0"/>
                      </a:endParaRPr>
                    </a:p>
                  </a:txBody>
                  <a:tcPr marT="45712" marB="45712" anchor="ctr" horzOverflow="overflow"/>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4"/>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u="none" strike="noStrike" cap="none" normalizeH="0" baseline="0" dirty="0" smtClean="0">
                          <a:ln>
                            <a:noFill/>
                          </a:ln>
                          <a:solidFill>
                            <a:schemeClr val="bg1">
                              <a:lumMod val="65000"/>
                            </a:schemeClr>
                          </a:solidFill>
                          <a:effectLst/>
                        </a:rPr>
                        <a:t>Regelmäßigkeit </a:t>
                      </a:r>
                      <a:r>
                        <a:rPr kumimoji="0" lang="de-DE" altLang="de-DE" sz="1800" u="none" strike="noStrike" cap="none" normalizeH="0" baseline="0" dirty="0" err="1" smtClean="0">
                          <a:ln>
                            <a:noFill/>
                          </a:ln>
                          <a:solidFill>
                            <a:schemeClr val="bg1">
                              <a:lumMod val="65000"/>
                            </a:schemeClr>
                          </a:solidFill>
                          <a:effectLst/>
                        </a:rPr>
                        <a:t>biolog</a:t>
                      </a:r>
                      <a:r>
                        <a:rPr kumimoji="0" lang="de-DE" altLang="de-DE" sz="1800" u="none" strike="noStrike" cap="none" normalizeH="0" baseline="0" dirty="0" smtClean="0">
                          <a:ln>
                            <a:noFill/>
                          </a:ln>
                          <a:solidFill>
                            <a:schemeClr val="bg1">
                              <a:lumMod val="65000"/>
                            </a:schemeClr>
                          </a:solidFill>
                          <a:effectLst/>
                        </a:rPr>
                        <a:t>. Funktionen</a:t>
                      </a:r>
                      <a:endParaRPr kumimoji="0" lang="de-DE" altLang="de-DE" sz="1800" b="1" i="0" u="none" strike="noStrike" cap="none" normalizeH="0" baseline="0" dirty="0" smtClean="0">
                        <a:ln>
                          <a:noFill/>
                        </a:ln>
                        <a:solidFill>
                          <a:schemeClr val="bg1">
                            <a:lumMod val="65000"/>
                          </a:schemeClr>
                        </a:solidFill>
                        <a:effectLst/>
                        <a:latin typeface="Arial" charset="0"/>
                      </a:endParaRPr>
                    </a:p>
                  </a:txBody>
                  <a:tcPr marT="45712" marB="45712" anchor="ctr" horzOverflow="overflow">
                    <a:solidFill>
                      <a:srgbClr val="FFE279">
                        <a:alpha val="20000"/>
                      </a:srgbClr>
                    </a:solidFill>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5"/>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u="none" strike="noStrike" cap="none" normalizeH="0" baseline="0" dirty="0" smtClean="0">
                          <a:ln>
                            <a:noFill/>
                          </a:ln>
                          <a:solidFill>
                            <a:schemeClr val="bg1">
                              <a:lumMod val="65000"/>
                            </a:schemeClr>
                          </a:solidFill>
                          <a:effectLst/>
                        </a:rPr>
                        <a:t>Sensorische Reizschwelle</a:t>
                      </a:r>
                      <a:endParaRPr kumimoji="0" lang="de-DE" altLang="de-DE" sz="1800" b="1" i="0" u="none" strike="noStrike" cap="none" normalizeH="0" baseline="0" dirty="0" smtClean="0">
                        <a:ln>
                          <a:noFill/>
                        </a:ln>
                        <a:solidFill>
                          <a:schemeClr val="bg1">
                            <a:lumMod val="65000"/>
                          </a:schemeClr>
                        </a:solidFill>
                        <a:effectLst/>
                        <a:latin typeface="Arial" charset="0"/>
                      </a:endParaRPr>
                    </a:p>
                  </a:txBody>
                  <a:tcPr marT="45712" marB="45712" anchor="ctr" horzOverflow="overflow"/>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6"/>
                  </a:ext>
                </a:extLst>
              </a:tr>
            </a:tbl>
          </a:graphicData>
        </a:graphic>
      </p:graphicFrame>
      <p:sp>
        <p:nvSpPr>
          <p:cNvPr id="2" name="Foliennummernplatzhalter 1"/>
          <p:cNvSpPr>
            <a:spLocks noGrp="1"/>
          </p:cNvSpPr>
          <p:nvPr>
            <p:ph type="sldNum" sz="quarter" idx="13"/>
          </p:nvPr>
        </p:nvSpPr>
        <p:spPr/>
        <p:txBody>
          <a:bodyPr/>
          <a:lstStyle/>
          <a:p>
            <a:fld id="{37097709-3703-4872-A653-C50576CFE1E5}" type="slidenum">
              <a:rPr lang="de-DE" smtClean="0"/>
              <a:pPr/>
              <a:t>7</a:t>
            </a:fld>
            <a:endParaRPr lang="de-DE" dirty="0"/>
          </a:p>
        </p:txBody>
      </p:sp>
    </p:spTree>
    <p:extLst>
      <p:ext uri="{BB962C8B-B14F-4D97-AF65-F5344CB8AC3E}">
        <p14:creationId xmlns:p14="http://schemas.microsoft.com/office/powerpoint/2010/main" val="1413426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8631854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137" name="think-cell Slide" r:id="rId4" imgW="360" imgH="360" progId="">
                  <p:embed/>
                </p:oleObj>
              </mc:Choice>
              <mc:Fallback>
                <p:oleObj name="think-cell Slide" r:id="rId4" imgW="360" imgH="360" progId="">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platzhalter 1"/>
          <p:cNvSpPr>
            <a:spLocks noGrp="1"/>
          </p:cNvSpPr>
          <p:nvPr>
            <p:ph type="body" sz="quarter" idx="11"/>
          </p:nvPr>
        </p:nvSpPr>
        <p:spPr>
          <a:xfrm>
            <a:off x="146440" y="357066"/>
            <a:ext cx="6913463" cy="361355"/>
          </a:xfrm>
        </p:spPr>
        <p:txBody>
          <a:bodyPr/>
          <a:lstStyle/>
          <a:p>
            <a:r>
              <a:rPr lang="de-DE" dirty="0" smtClean="0">
                <a:solidFill>
                  <a:srgbClr val="024089"/>
                </a:solidFill>
              </a:rPr>
              <a:t>Temperament</a:t>
            </a:r>
            <a:endParaRPr lang="de-DE" dirty="0">
              <a:solidFill>
                <a:srgbClr val="024089"/>
              </a:solidFill>
            </a:endParaRPr>
          </a:p>
          <a:p>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1044391831"/>
              </p:ext>
            </p:extLst>
          </p:nvPr>
        </p:nvGraphicFramePr>
        <p:xfrm>
          <a:off x="323528" y="1196752"/>
          <a:ext cx="8424936" cy="4536504"/>
        </p:xfrm>
        <a:graphic>
          <a:graphicData uri="http://schemas.openxmlformats.org/drawingml/2006/table">
            <a:tbl>
              <a:tblPr firstRow="1" bandRow="1">
                <a:tableStyleId>{68D230F3-CF80-4859-8CE7-A43EE81993B5}</a:tableStyleId>
              </a:tblPr>
              <a:tblGrid>
                <a:gridCol w="2684050">
                  <a:extLst>
                    <a:ext uri="{9D8B030D-6E8A-4147-A177-3AD203B41FA5}">
                      <a16:colId xmlns:a16="http://schemas.microsoft.com/office/drawing/2014/main" val="20000"/>
                    </a:ext>
                  </a:extLst>
                </a:gridCol>
                <a:gridCol w="5740886">
                  <a:extLst>
                    <a:ext uri="{9D8B030D-6E8A-4147-A177-3AD203B41FA5}">
                      <a16:colId xmlns:a16="http://schemas.microsoft.com/office/drawing/2014/main" val="20001"/>
                    </a:ext>
                  </a:extLst>
                </a:gridCol>
              </a:tblGrid>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0" u="none" strike="noStrike" cap="none" normalizeH="0" baseline="0" dirty="0" smtClean="0">
                          <a:ln>
                            <a:noFill/>
                          </a:ln>
                          <a:solidFill>
                            <a:schemeClr val="bg1">
                              <a:lumMod val="65000"/>
                            </a:schemeClr>
                          </a:solidFill>
                          <a:effectLst/>
                        </a:rPr>
                        <a:t>Schüchternheit / Gehemmtheit</a:t>
                      </a:r>
                      <a:endParaRPr kumimoji="0" lang="de-DE" altLang="de-DE" sz="1800" b="0" i="0" u="none" strike="noStrike" cap="none" normalizeH="0" baseline="0" dirty="0" smtClean="0">
                        <a:ln>
                          <a:noFill/>
                        </a:ln>
                        <a:solidFill>
                          <a:schemeClr val="bg1">
                            <a:lumMod val="65000"/>
                          </a:schemeClr>
                        </a:solidFill>
                        <a:effectLst/>
                        <a:latin typeface="Arial" charset="0"/>
                      </a:endParaRPr>
                    </a:p>
                  </a:txBody>
                  <a:tcPr marT="45712" marB="45712" anchor="ctr" horzOverflow="overflow">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rowSpan="7">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de-DE" altLang="de-DE" sz="2000" b="0" u="none" strike="noStrike" cap="none" normalizeH="0" baseline="0" dirty="0" smtClean="0">
                          <a:ln>
                            <a:noFill/>
                          </a:ln>
                          <a:solidFill>
                            <a:schemeClr val="tx1"/>
                          </a:solidFill>
                          <a:effectLst/>
                        </a:rPr>
                        <a:t>Tendenz zum häufigen Ausdruck negativer Emotionen wie Furcht, Ärger und allgemeinem Unwohlsein</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de-DE" altLang="de-DE" sz="2000" b="0" u="none" strike="noStrike" cap="none" normalizeH="0" baseline="0" dirty="0" smtClean="0">
                          <a:ln>
                            <a:noFill/>
                          </a:ln>
                          <a:solidFill>
                            <a:schemeClr val="tx1"/>
                          </a:solidFill>
                          <a:effectLst/>
                        </a:rPr>
                        <a:t>Bestandteil vom „schwierigen“ Temperament (Achtung: veraltete Bezeichnung!)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2000" b="0" u="none" strike="noStrike" cap="none" normalizeH="0" baseline="0" dirty="0" smtClean="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u="none" strike="noStrike" cap="none" normalizeH="0" baseline="0" dirty="0" smtClean="0">
                          <a:ln>
                            <a:noFill/>
                          </a:ln>
                          <a:solidFill>
                            <a:schemeClr val="tx1"/>
                          </a:solidFill>
                          <a:effectLst/>
                        </a:rPr>
                        <a:t>Beispiele</a:t>
                      </a:r>
                    </a:p>
                    <a:p>
                      <a:pPr marL="342000" marR="0" lvl="0" indent="-3420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altLang="de-DE" sz="2000" b="0" u="none" strike="noStrike" cap="none" normalizeH="0" baseline="0" dirty="0" smtClean="0">
                          <a:ln>
                            <a:noFill/>
                          </a:ln>
                          <a:solidFill>
                            <a:schemeClr val="tx1"/>
                          </a:solidFill>
                          <a:effectLst/>
                        </a:rPr>
                        <a:t>Wenn das Kind ärgerlich wird, ist es schwer, es abzulenken</a:t>
                      </a:r>
                    </a:p>
                    <a:p>
                      <a:pPr marL="342000" marR="0" lvl="0" indent="-3420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altLang="de-DE" sz="2000" b="0" u="none" strike="noStrike" cap="none" normalizeH="0" baseline="0" dirty="0" smtClean="0">
                          <a:ln>
                            <a:noFill/>
                          </a:ln>
                          <a:solidFill>
                            <a:schemeClr val="tx1"/>
                          </a:solidFill>
                          <a:effectLst/>
                        </a:rPr>
                        <a:t>Wenn das Kind bestimmte Kleidung nicht tragen möchte, protestiert es laut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noFill/>
                      <a:prstDash val="solid"/>
                      <a:round/>
                      <a:headEnd type="none" w="med" len="med"/>
                      <a:tailEnd type="none" w="med" len="med"/>
                    </a:lnL>
                  </a:tcPr>
                </a:tc>
                <a:extLst>
                  <a:ext uri="{0D108BD9-81ED-4DB2-BD59-A6C34878D82A}">
                    <a16:rowId xmlns:a16="http://schemas.microsoft.com/office/drawing/2014/main" val="10000"/>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u="none" strike="noStrike" kern="1200" cap="none" normalizeH="0" baseline="0" dirty="0" smtClean="0">
                          <a:ln>
                            <a:noFill/>
                          </a:ln>
                          <a:solidFill>
                            <a:schemeClr val="tx1"/>
                          </a:solidFill>
                          <a:effectLst/>
                          <a:latin typeface="Arial" charset="0"/>
                          <a:ea typeface="+mn-ea"/>
                          <a:cs typeface="+mn-cs"/>
                        </a:rPr>
                        <a:t>Negative Emotionalität / Stimmungslage</a:t>
                      </a:r>
                    </a:p>
                  </a:txBody>
                  <a:tcPr marT="45712" marB="45712" anchor="ctr" horzOverflow="overflow">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6">
                          <a:lumMod val="60000"/>
                          <a:lumOff val="40000"/>
                        </a:schemeClr>
                      </a:solidFill>
                      <a:prstDash val="solid"/>
                      <a:round/>
                      <a:headEnd type="none" w="med" len="med"/>
                      <a:tailEnd type="none" w="med" len="med"/>
                    </a:lnB>
                    <a:solidFill>
                      <a:srgbClr val="FFE279">
                        <a:alpha val="20000"/>
                      </a:srgbClr>
                    </a:solidFill>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1"/>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u="none" strike="noStrike" cap="none" normalizeH="0" baseline="0" dirty="0" smtClean="0">
                          <a:ln>
                            <a:noFill/>
                          </a:ln>
                          <a:solidFill>
                            <a:schemeClr val="bg1">
                              <a:lumMod val="65000"/>
                            </a:schemeClr>
                          </a:solidFill>
                          <a:effectLst/>
                        </a:rPr>
                        <a:t>Aktivität / Intensität</a:t>
                      </a:r>
                      <a:endParaRPr kumimoji="0" lang="de-DE" altLang="de-DE" sz="1800" b="1" i="0" u="none" strike="noStrike" cap="none" normalizeH="0" baseline="0" dirty="0" smtClean="0">
                        <a:ln>
                          <a:noFill/>
                        </a:ln>
                        <a:solidFill>
                          <a:schemeClr val="bg1">
                            <a:lumMod val="65000"/>
                          </a:schemeClr>
                        </a:solidFill>
                        <a:effectLst/>
                        <a:latin typeface="Arial" charset="0"/>
                      </a:endParaRPr>
                    </a:p>
                  </a:txBody>
                  <a:tcPr marT="45712" marB="45712" anchor="ctr" horzOverflow="overflow">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2"/>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u="none" strike="noStrike" cap="none" normalizeH="0" baseline="0" dirty="0" smtClean="0">
                          <a:ln>
                            <a:noFill/>
                          </a:ln>
                          <a:solidFill>
                            <a:schemeClr val="bg1">
                              <a:lumMod val="65000"/>
                            </a:schemeClr>
                          </a:solidFill>
                          <a:effectLst/>
                        </a:rPr>
                        <a:t>Aufmerksamkeit / Ausdauer</a:t>
                      </a:r>
                      <a:endParaRPr kumimoji="0" lang="de-DE" altLang="de-DE" sz="1800" b="1" i="0" u="none" strike="noStrike" cap="none" normalizeH="0" baseline="0" dirty="0" smtClean="0">
                        <a:ln>
                          <a:noFill/>
                        </a:ln>
                        <a:solidFill>
                          <a:schemeClr val="bg1">
                            <a:lumMod val="65000"/>
                          </a:schemeClr>
                        </a:solidFill>
                        <a:effectLst/>
                        <a:latin typeface="Arial" charset="0"/>
                      </a:endParaRPr>
                    </a:p>
                  </a:txBody>
                  <a:tcPr marT="45712" marB="45712" anchor="ctr" horzOverflow="overflow">
                    <a:lnR w="12700" cap="flat" cmpd="sng" algn="ctr">
                      <a:solidFill>
                        <a:schemeClr val="accent6">
                          <a:lumMod val="60000"/>
                          <a:lumOff val="40000"/>
                        </a:schemeClr>
                      </a:solidFill>
                      <a:prstDash val="solid"/>
                      <a:round/>
                      <a:headEnd type="none" w="med" len="med"/>
                      <a:tailEnd type="none" w="med" len="med"/>
                    </a:lnR>
                    <a:solidFill>
                      <a:srgbClr val="FFE279">
                        <a:alpha val="20000"/>
                      </a:srgbClr>
                    </a:solidFill>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3"/>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u="none" strike="noStrike" cap="none" normalizeH="0" baseline="0" dirty="0" smtClean="0">
                          <a:ln>
                            <a:noFill/>
                          </a:ln>
                          <a:solidFill>
                            <a:schemeClr val="bg1">
                              <a:lumMod val="65000"/>
                            </a:schemeClr>
                          </a:solidFill>
                          <a:effectLst/>
                        </a:rPr>
                        <a:t>Anpassungsfähigkeit</a:t>
                      </a:r>
                      <a:endParaRPr kumimoji="0" lang="de-DE" altLang="de-DE" sz="1800" b="1" i="0" u="none" strike="noStrike" cap="none" normalizeH="0" baseline="0" dirty="0" smtClean="0">
                        <a:ln>
                          <a:noFill/>
                        </a:ln>
                        <a:solidFill>
                          <a:schemeClr val="bg1">
                            <a:lumMod val="65000"/>
                          </a:schemeClr>
                        </a:solidFill>
                        <a:effectLst/>
                        <a:latin typeface="Arial" charset="0"/>
                      </a:endParaRPr>
                    </a:p>
                  </a:txBody>
                  <a:tcPr marT="45712" marB="45712" anchor="ctr" horzOverflow="overflow">
                    <a:lnR w="12700" cap="flat" cmpd="sng" algn="ctr">
                      <a:solidFill>
                        <a:schemeClr val="accent6">
                          <a:lumMod val="60000"/>
                          <a:lumOff val="40000"/>
                        </a:schemeClr>
                      </a:solidFill>
                      <a:prstDash val="solid"/>
                      <a:round/>
                      <a:headEnd type="none" w="med" len="med"/>
                      <a:tailEnd type="none" w="med" len="med"/>
                    </a:lnR>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4"/>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u="none" strike="noStrike" cap="none" normalizeH="0" baseline="0" dirty="0" smtClean="0">
                          <a:ln>
                            <a:noFill/>
                          </a:ln>
                          <a:solidFill>
                            <a:schemeClr val="bg1">
                              <a:lumMod val="65000"/>
                            </a:schemeClr>
                          </a:solidFill>
                          <a:effectLst/>
                        </a:rPr>
                        <a:t>Regelmäßigkeit </a:t>
                      </a:r>
                      <a:r>
                        <a:rPr kumimoji="0" lang="de-DE" altLang="de-DE" sz="1800" u="none" strike="noStrike" cap="none" normalizeH="0" baseline="0" dirty="0" err="1" smtClean="0">
                          <a:ln>
                            <a:noFill/>
                          </a:ln>
                          <a:solidFill>
                            <a:schemeClr val="bg1">
                              <a:lumMod val="65000"/>
                            </a:schemeClr>
                          </a:solidFill>
                          <a:effectLst/>
                        </a:rPr>
                        <a:t>biolog</a:t>
                      </a:r>
                      <a:r>
                        <a:rPr kumimoji="0" lang="de-DE" altLang="de-DE" sz="1800" u="none" strike="noStrike" cap="none" normalizeH="0" baseline="0" dirty="0" smtClean="0">
                          <a:ln>
                            <a:noFill/>
                          </a:ln>
                          <a:solidFill>
                            <a:schemeClr val="bg1">
                              <a:lumMod val="65000"/>
                            </a:schemeClr>
                          </a:solidFill>
                          <a:effectLst/>
                        </a:rPr>
                        <a:t>. Funktionen</a:t>
                      </a:r>
                      <a:endParaRPr kumimoji="0" lang="de-DE" altLang="de-DE" sz="1800" b="1" i="0" u="none" strike="noStrike" cap="none" normalizeH="0" baseline="0" dirty="0" smtClean="0">
                        <a:ln>
                          <a:noFill/>
                        </a:ln>
                        <a:solidFill>
                          <a:schemeClr val="bg1">
                            <a:lumMod val="65000"/>
                          </a:schemeClr>
                        </a:solidFill>
                        <a:effectLst/>
                        <a:latin typeface="Arial" charset="0"/>
                      </a:endParaRPr>
                    </a:p>
                  </a:txBody>
                  <a:tcPr marT="45712" marB="45712" anchor="ctr" horzOverflow="overflow">
                    <a:lnR w="12700" cap="flat" cmpd="sng" algn="ctr">
                      <a:solidFill>
                        <a:schemeClr val="accent6">
                          <a:lumMod val="60000"/>
                          <a:lumOff val="40000"/>
                        </a:schemeClr>
                      </a:solidFill>
                      <a:prstDash val="solid"/>
                      <a:round/>
                      <a:headEnd type="none" w="med" len="med"/>
                      <a:tailEnd type="none" w="med" len="med"/>
                    </a:lnR>
                    <a:solidFill>
                      <a:srgbClr val="FFE279">
                        <a:alpha val="20000"/>
                      </a:srgbClr>
                    </a:solidFill>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5"/>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u="none" strike="noStrike" cap="none" normalizeH="0" baseline="0" dirty="0" smtClean="0">
                          <a:ln>
                            <a:noFill/>
                          </a:ln>
                          <a:solidFill>
                            <a:schemeClr val="bg1">
                              <a:lumMod val="65000"/>
                            </a:schemeClr>
                          </a:solidFill>
                          <a:effectLst/>
                        </a:rPr>
                        <a:t>Sensorische Reizschwelle</a:t>
                      </a:r>
                      <a:endParaRPr kumimoji="0" lang="de-DE" altLang="de-DE" sz="1800" b="1" i="0" u="none" strike="noStrike" cap="none" normalizeH="0" baseline="0" dirty="0" smtClean="0">
                        <a:ln>
                          <a:noFill/>
                        </a:ln>
                        <a:solidFill>
                          <a:schemeClr val="bg1">
                            <a:lumMod val="65000"/>
                          </a:schemeClr>
                        </a:solidFill>
                        <a:effectLst/>
                        <a:latin typeface="Arial" charset="0"/>
                      </a:endParaRPr>
                    </a:p>
                  </a:txBody>
                  <a:tcPr marT="45712" marB="45712" anchor="ctr" horzOverflow="overflow">
                    <a:lnR w="12700" cap="flat" cmpd="sng" algn="ctr">
                      <a:solidFill>
                        <a:schemeClr val="accent6">
                          <a:lumMod val="60000"/>
                          <a:lumOff val="40000"/>
                        </a:schemeClr>
                      </a:solidFill>
                      <a:prstDash val="solid"/>
                      <a:round/>
                      <a:headEnd type="none" w="med" len="med"/>
                      <a:tailEnd type="none" w="med" len="med"/>
                    </a:lnR>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6"/>
                  </a:ext>
                </a:extLst>
              </a:tr>
            </a:tbl>
          </a:graphicData>
        </a:graphic>
      </p:graphicFrame>
      <p:sp>
        <p:nvSpPr>
          <p:cNvPr id="2" name="Foliennummernplatzhalter 1"/>
          <p:cNvSpPr>
            <a:spLocks noGrp="1"/>
          </p:cNvSpPr>
          <p:nvPr>
            <p:ph type="sldNum" sz="quarter" idx="13"/>
          </p:nvPr>
        </p:nvSpPr>
        <p:spPr/>
        <p:txBody>
          <a:bodyPr/>
          <a:lstStyle/>
          <a:p>
            <a:fld id="{37097709-3703-4872-A653-C50576CFE1E5}" type="slidenum">
              <a:rPr lang="de-DE" smtClean="0"/>
              <a:pPr/>
              <a:t>8</a:t>
            </a:fld>
            <a:endParaRPr lang="de-DE" dirty="0"/>
          </a:p>
        </p:txBody>
      </p:sp>
    </p:spTree>
    <p:extLst>
      <p:ext uri="{BB962C8B-B14F-4D97-AF65-F5344CB8AC3E}">
        <p14:creationId xmlns:p14="http://schemas.microsoft.com/office/powerpoint/2010/main" val="1413426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8631854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3257" name="think-cell Slide" r:id="rId4" imgW="360" imgH="360" progId="">
                  <p:embed/>
                </p:oleObj>
              </mc:Choice>
              <mc:Fallback>
                <p:oleObj name="think-cell Slide" r:id="rId4" imgW="360" imgH="360" progId="">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Textplatzhalter 1"/>
          <p:cNvSpPr>
            <a:spLocks noGrp="1"/>
          </p:cNvSpPr>
          <p:nvPr>
            <p:ph type="body" sz="quarter" idx="11"/>
          </p:nvPr>
        </p:nvSpPr>
        <p:spPr>
          <a:xfrm>
            <a:off x="146440" y="357066"/>
            <a:ext cx="6913463" cy="361355"/>
          </a:xfrm>
        </p:spPr>
        <p:txBody>
          <a:bodyPr/>
          <a:lstStyle/>
          <a:p>
            <a:r>
              <a:rPr lang="de-DE" dirty="0" smtClean="0">
                <a:solidFill>
                  <a:srgbClr val="024089"/>
                </a:solidFill>
              </a:rPr>
              <a:t>Temperament</a:t>
            </a:r>
            <a:endParaRPr lang="de-DE" dirty="0">
              <a:solidFill>
                <a:srgbClr val="024089"/>
              </a:solidFill>
            </a:endParaRPr>
          </a:p>
          <a:p>
            <a:endParaRPr lang="de-DE" dirty="0"/>
          </a:p>
        </p:txBody>
      </p:sp>
      <p:graphicFrame>
        <p:nvGraphicFramePr>
          <p:cNvPr id="6" name="Tabelle 5"/>
          <p:cNvGraphicFramePr>
            <a:graphicFrameLocks noGrp="1"/>
          </p:cNvGraphicFramePr>
          <p:nvPr>
            <p:extLst>
              <p:ext uri="{D42A27DB-BD31-4B8C-83A1-F6EECF244321}">
                <p14:modId xmlns:p14="http://schemas.microsoft.com/office/powerpoint/2010/main" val="3594633653"/>
              </p:ext>
            </p:extLst>
          </p:nvPr>
        </p:nvGraphicFramePr>
        <p:xfrm>
          <a:off x="323528" y="1196752"/>
          <a:ext cx="8424936" cy="4536504"/>
        </p:xfrm>
        <a:graphic>
          <a:graphicData uri="http://schemas.openxmlformats.org/drawingml/2006/table">
            <a:tbl>
              <a:tblPr firstRow="1" bandRow="1">
                <a:tableStyleId>{68D230F3-CF80-4859-8CE7-A43EE81993B5}</a:tableStyleId>
              </a:tblPr>
              <a:tblGrid>
                <a:gridCol w="2684050">
                  <a:extLst>
                    <a:ext uri="{9D8B030D-6E8A-4147-A177-3AD203B41FA5}">
                      <a16:colId xmlns:a16="http://schemas.microsoft.com/office/drawing/2014/main" val="20000"/>
                    </a:ext>
                  </a:extLst>
                </a:gridCol>
                <a:gridCol w="5740886">
                  <a:extLst>
                    <a:ext uri="{9D8B030D-6E8A-4147-A177-3AD203B41FA5}">
                      <a16:colId xmlns:a16="http://schemas.microsoft.com/office/drawing/2014/main" val="20001"/>
                    </a:ext>
                  </a:extLst>
                </a:gridCol>
              </a:tblGrid>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0" u="none" strike="noStrike" cap="none" normalizeH="0" baseline="0" dirty="0" smtClean="0">
                          <a:ln>
                            <a:noFill/>
                          </a:ln>
                          <a:solidFill>
                            <a:schemeClr val="bg1">
                              <a:lumMod val="65000"/>
                            </a:schemeClr>
                          </a:solidFill>
                          <a:effectLst/>
                        </a:rPr>
                        <a:t>Schüchternheit / Gehemmtheit</a:t>
                      </a:r>
                      <a:endParaRPr kumimoji="0" lang="de-DE" altLang="de-DE" sz="1800" b="0" i="0" u="none" strike="noStrike" cap="none" normalizeH="0" baseline="0" dirty="0" smtClean="0">
                        <a:ln>
                          <a:noFill/>
                        </a:ln>
                        <a:solidFill>
                          <a:schemeClr val="bg1">
                            <a:lumMod val="65000"/>
                          </a:schemeClr>
                        </a:solidFill>
                        <a:effectLst/>
                        <a:latin typeface="Arial" charset="0"/>
                      </a:endParaRPr>
                    </a:p>
                  </a:txBody>
                  <a:tcPr marT="45712" marB="45712" anchor="ctr" horzOverflow="overflow">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rowSpan="7">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342000" marR="0" lvl="0" indent="-3420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de-DE" altLang="de-DE" sz="2000" b="0" u="none" strike="noStrike" kern="1200" cap="none" normalizeH="0" baseline="0" dirty="0" smtClean="0">
                          <a:ln>
                            <a:noFill/>
                          </a:ln>
                          <a:solidFill>
                            <a:schemeClr val="tx1"/>
                          </a:solidFill>
                          <a:effectLst/>
                          <a:latin typeface="Arial" charset="0"/>
                          <a:ea typeface="+mn-ea"/>
                          <a:cs typeface="+mn-cs"/>
                        </a:rPr>
                        <a:t>Niveau grobmotorischer Aktivität einschließlich Ausmaß von Bewegungen und Energieniveau von Reaktionen</a:t>
                      </a:r>
                    </a:p>
                    <a:p>
                      <a:pPr marL="342000" marR="0" lvl="0" indent="-34200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de-DE" altLang="de-DE" sz="2000" b="0" u="none" strike="noStrike" kern="1200" cap="none" normalizeH="0" baseline="0" dirty="0" smtClean="0">
                          <a:ln>
                            <a:noFill/>
                          </a:ln>
                          <a:solidFill>
                            <a:schemeClr val="tx1"/>
                          </a:solidFill>
                          <a:effectLst/>
                          <a:latin typeface="Arial" charset="0"/>
                          <a:ea typeface="+mn-ea"/>
                          <a:cs typeface="+mn-cs"/>
                        </a:rPr>
                        <a:t>bezieht sich z.B. auf Lauf- und Sprechgeschwindigkeit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2000" b="0" u="none" strike="noStrike" cap="none" normalizeH="0" baseline="0" dirty="0" smtClean="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u="none" strike="noStrike" cap="none" normalizeH="0" baseline="0" dirty="0" smtClean="0">
                          <a:ln>
                            <a:noFill/>
                          </a:ln>
                          <a:solidFill>
                            <a:schemeClr val="tx1"/>
                          </a:solidFill>
                          <a:effectLst/>
                        </a:rPr>
                        <a:t>Beispiele</a:t>
                      </a:r>
                    </a:p>
                    <a:p>
                      <a:pPr marL="342000" marR="0" lvl="0" indent="-3420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altLang="de-DE" sz="2000" b="0" u="none" strike="noStrike" cap="none" normalizeH="0" baseline="0" dirty="0" smtClean="0">
                          <a:ln>
                            <a:noFill/>
                          </a:ln>
                          <a:solidFill>
                            <a:schemeClr val="tx1"/>
                          </a:solidFill>
                          <a:effectLst/>
                        </a:rPr>
                        <a:t>Das Kind bleibt während des Mittagessens ruhig sitzen</a:t>
                      </a:r>
                    </a:p>
                    <a:p>
                      <a:pPr marL="342000" marR="0" lvl="0" indent="-3420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de-DE" altLang="de-DE" sz="2000" b="0" u="none" strike="noStrike" cap="none" normalizeH="0" baseline="0" dirty="0" smtClean="0">
                          <a:ln>
                            <a:noFill/>
                          </a:ln>
                          <a:solidFill>
                            <a:schemeClr val="tx1"/>
                          </a:solidFill>
                          <a:effectLst/>
                        </a:rPr>
                        <a:t>Das Kind bevorzugt aktive Spiele, bei denen es herumrennen und springen kann</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endParaRPr kumimoji="0" lang="de-DE" altLang="de-DE" sz="2000" b="0" u="none" strike="noStrike" cap="none" normalizeH="0" baseline="0" dirty="0" smtClean="0">
                        <a:ln>
                          <a:noFill/>
                        </a:ln>
                        <a:solidFill>
                          <a:schemeClr val="tx1"/>
                        </a:solidFill>
                        <a:effectLst/>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800" b="0" i="0" u="none" strike="noStrike" cap="none" normalizeH="0" baseline="0" dirty="0" smtClean="0">
                        <a:ln>
                          <a:noFill/>
                        </a:ln>
                        <a:solidFill>
                          <a:schemeClr val="tx1"/>
                        </a:solidFill>
                        <a:effectLst/>
                        <a:latin typeface="Arial" charset="0"/>
                      </a:endParaRPr>
                    </a:p>
                  </a:txBody>
                  <a:tcPr marT="45712" marB="45712" horzOverflow="overflow">
                    <a:lnL w="12700" cap="flat" cmpd="sng" algn="ctr">
                      <a:noFill/>
                      <a:prstDash val="solid"/>
                      <a:round/>
                      <a:headEnd type="none" w="med" len="med"/>
                      <a:tailEnd type="none" w="med" len="med"/>
                    </a:lnL>
                  </a:tcPr>
                </a:tc>
                <a:extLst>
                  <a:ext uri="{0D108BD9-81ED-4DB2-BD59-A6C34878D82A}">
                    <a16:rowId xmlns:a16="http://schemas.microsoft.com/office/drawing/2014/main" val="10000"/>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u="none" strike="noStrike" cap="none" normalizeH="0" baseline="0" dirty="0" smtClean="0">
                          <a:ln>
                            <a:noFill/>
                          </a:ln>
                          <a:solidFill>
                            <a:schemeClr val="bg1">
                              <a:lumMod val="65000"/>
                            </a:schemeClr>
                          </a:solidFill>
                          <a:effectLst/>
                        </a:rPr>
                        <a:t>Negative Emotionalität / Stimmungslage</a:t>
                      </a:r>
                      <a:endParaRPr kumimoji="0" lang="de-DE" altLang="de-DE" sz="1800" b="1" i="0" u="none" strike="noStrike" cap="none" normalizeH="0" baseline="0" dirty="0" smtClean="0">
                        <a:ln>
                          <a:noFill/>
                        </a:ln>
                        <a:solidFill>
                          <a:schemeClr val="bg1">
                            <a:lumMod val="65000"/>
                          </a:schemeClr>
                        </a:solidFill>
                        <a:effectLst/>
                        <a:latin typeface="Arial" charset="0"/>
                      </a:endParaRPr>
                    </a:p>
                  </a:txBody>
                  <a:tcPr marT="45712" marB="45712" anchor="ctr" horzOverflow="overflow">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rgbClr val="FFE279">
                        <a:alpha val="20000"/>
                      </a:srgbClr>
                    </a:solidFill>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1"/>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b="1" u="none" strike="noStrike" cap="none" normalizeH="0" baseline="0" dirty="0" smtClean="0">
                          <a:ln>
                            <a:noFill/>
                          </a:ln>
                          <a:solidFill>
                            <a:schemeClr val="tx1"/>
                          </a:solidFill>
                          <a:effectLst/>
                        </a:rPr>
                        <a:t>Aktivität / Intensität</a:t>
                      </a:r>
                      <a:endParaRPr kumimoji="0" lang="de-DE" altLang="de-DE" sz="1800" b="1" i="0" u="none" strike="noStrike" cap="none" normalizeH="0" baseline="0" dirty="0" smtClean="0">
                        <a:ln>
                          <a:noFill/>
                        </a:ln>
                        <a:solidFill>
                          <a:schemeClr val="tx1"/>
                        </a:solidFill>
                        <a:effectLst/>
                        <a:latin typeface="Arial" charset="0"/>
                      </a:endParaRPr>
                    </a:p>
                  </a:txBody>
                  <a:tcPr marT="45712" marB="45712" anchor="ctr" horzOverflow="overflow">
                    <a:lnR w="12700" cap="flat" cmpd="sng" algn="ctr">
                      <a:noFill/>
                      <a:prstDash val="solid"/>
                      <a:round/>
                      <a:headEnd type="none" w="med" len="med"/>
                      <a:tailEnd type="none" w="med" len="med"/>
                    </a:lnR>
                    <a:lnB w="12700" cap="flat" cmpd="sng" algn="ctr">
                      <a:solidFill>
                        <a:schemeClr val="accent6">
                          <a:lumMod val="60000"/>
                          <a:lumOff val="40000"/>
                        </a:schemeClr>
                      </a:solidFill>
                      <a:prstDash val="solid"/>
                      <a:round/>
                      <a:headEnd type="none" w="med" len="med"/>
                      <a:tailEnd type="none" w="med" len="med"/>
                    </a:lnB>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2"/>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u="none" strike="noStrike" cap="none" normalizeH="0" baseline="0" dirty="0" smtClean="0">
                          <a:ln>
                            <a:noFill/>
                          </a:ln>
                          <a:solidFill>
                            <a:schemeClr val="bg1">
                              <a:lumMod val="65000"/>
                            </a:schemeClr>
                          </a:solidFill>
                          <a:effectLst/>
                        </a:rPr>
                        <a:t>Aufmerksamkeit / Ausdauer</a:t>
                      </a:r>
                      <a:endParaRPr kumimoji="0" lang="de-DE" altLang="de-DE" sz="1800" b="1" i="0" u="none" strike="noStrike" cap="none" normalizeH="0" baseline="0" dirty="0" smtClean="0">
                        <a:ln>
                          <a:noFill/>
                        </a:ln>
                        <a:solidFill>
                          <a:schemeClr val="bg1">
                            <a:lumMod val="65000"/>
                          </a:schemeClr>
                        </a:solidFill>
                        <a:effectLst/>
                        <a:latin typeface="Arial" charset="0"/>
                      </a:endParaRPr>
                    </a:p>
                  </a:txBody>
                  <a:tcPr marT="45712" marB="45712" anchor="ctr" horzOverflow="overflow">
                    <a:lnR w="12700" cap="flat" cmpd="sng" algn="ctr">
                      <a:solidFill>
                        <a:schemeClr val="accent6">
                          <a:lumMod val="60000"/>
                          <a:lumOff val="40000"/>
                        </a:schemeClr>
                      </a:solidFill>
                      <a:prstDash val="solid"/>
                      <a:round/>
                      <a:headEnd type="none" w="med" len="med"/>
                      <a:tailEnd type="none" w="med" len="med"/>
                    </a:lnR>
                    <a:lnT w="12700" cap="flat" cmpd="sng" algn="ctr">
                      <a:solidFill>
                        <a:schemeClr val="accent6">
                          <a:lumMod val="60000"/>
                          <a:lumOff val="40000"/>
                        </a:schemeClr>
                      </a:solidFill>
                      <a:prstDash val="solid"/>
                      <a:round/>
                      <a:headEnd type="none" w="med" len="med"/>
                      <a:tailEnd type="none" w="med" len="med"/>
                    </a:lnT>
                    <a:solidFill>
                      <a:srgbClr val="FFE279">
                        <a:alpha val="20000"/>
                      </a:srgbClr>
                    </a:solidFill>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3"/>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u="none" strike="noStrike" cap="none" normalizeH="0" baseline="0" dirty="0" smtClean="0">
                          <a:ln>
                            <a:noFill/>
                          </a:ln>
                          <a:solidFill>
                            <a:schemeClr val="bg1">
                              <a:lumMod val="65000"/>
                            </a:schemeClr>
                          </a:solidFill>
                          <a:effectLst/>
                        </a:rPr>
                        <a:t>Anpassungsfähigkeit</a:t>
                      </a:r>
                      <a:endParaRPr kumimoji="0" lang="de-DE" altLang="de-DE" sz="1800" b="1" i="0" u="none" strike="noStrike" cap="none" normalizeH="0" baseline="0" dirty="0" smtClean="0">
                        <a:ln>
                          <a:noFill/>
                        </a:ln>
                        <a:solidFill>
                          <a:schemeClr val="bg1">
                            <a:lumMod val="65000"/>
                          </a:schemeClr>
                        </a:solidFill>
                        <a:effectLst/>
                        <a:latin typeface="Arial" charset="0"/>
                      </a:endParaRPr>
                    </a:p>
                  </a:txBody>
                  <a:tcPr marT="45712" marB="45712" anchor="ctr" horzOverflow="overflow"/>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4"/>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u="none" strike="noStrike" cap="none" normalizeH="0" baseline="0" dirty="0" smtClean="0">
                          <a:ln>
                            <a:noFill/>
                          </a:ln>
                          <a:solidFill>
                            <a:schemeClr val="bg1">
                              <a:lumMod val="65000"/>
                            </a:schemeClr>
                          </a:solidFill>
                          <a:effectLst/>
                        </a:rPr>
                        <a:t>Regelmäßigkeit </a:t>
                      </a:r>
                      <a:r>
                        <a:rPr kumimoji="0" lang="de-DE" altLang="de-DE" sz="1800" u="none" strike="noStrike" cap="none" normalizeH="0" baseline="0" dirty="0" err="1" smtClean="0">
                          <a:ln>
                            <a:noFill/>
                          </a:ln>
                          <a:solidFill>
                            <a:schemeClr val="bg1">
                              <a:lumMod val="65000"/>
                            </a:schemeClr>
                          </a:solidFill>
                          <a:effectLst/>
                        </a:rPr>
                        <a:t>biolog</a:t>
                      </a:r>
                      <a:r>
                        <a:rPr kumimoji="0" lang="de-DE" altLang="de-DE" sz="1800" u="none" strike="noStrike" cap="none" normalizeH="0" baseline="0" dirty="0" smtClean="0">
                          <a:ln>
                            <a:noFill/>
                          </a:ln>
                          <a:solidFill>
                            <a:schemeClr val="bg1">
                              <a:lumMod val="65000"/>
                            </a:schemeClr>
                          </a:solidFill>
                          <a:effectLst/>
                        </a:rPr>
                        <a:t>. Funktionen</a:t>
                      </a:r>
                      <a:endParaRPr kumimoji="0" lang="de-DE" altLang="de-DE" sz="1800" b="1" i="0" u="none" strike="noStrike" cap="none" normalizeH="0" baseline="0" dirty="0" smtClean="0">
                        <a:ln>
                          <a:noFill/>
                        </a:ln>
                        <a:solidFill>
                          <a:schemeClr val="bg1">
                            <a:lumMod val="65000"/>
                          </a:schemeClr>
                        </a:solidFill>
                        <a:effectLst/>
                        <a:latin typeface="Arial" charset="0"/>
                      </a:endParaRPr>
                    </a:p>
                  </a:txBody>
                  <a:tcPr marT="45712" marB="45712" anchor="ctr" horzOverflow="overflow">
                    <a:solidFill>
                      <a:srgbClr val="FFE279">
                        <a:alpha val="20000"/>
                      </a:srgbClr>
                    </a:solidFill>
                  </a:tcPr>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5"/>
                  </a:ext>
                </a:extLst>
              </a:tr>
              <a:tr h="648072">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800" u="none" strike="noStrike" cap="none" normalizeH="0" baseline="0" dirty="0" smtClean="0">
                          <a:ln>
                            <a:noFill/>
                          </a:ln>
                          <a:solidFill>
                            <a:schemeClr val="bg1">
                              <a:lumMod val="65000"/>
                            </a:schemeClr>
                          </a:solidFill>
                          <a:effectLst/>
                        </a:rPr>
                        <a:t>Sensorische Reizschwelle</a:t>
                      </a:r>
                      <a:endParaRPr kumimoji="0" lang="de-DE" altLang="de-DE" sz="1800" b="1" i="0" u="none" strike="noStrike" cap="none" normalizeH="0" baseline="0" dirty="0" smtClean="0">
                        <a:ln>
                          <a:noFill/>
                        </a:ln>
                        <a:solidFill>
                          <a:schemeClr val="bg1">
                            <a:lumMod val="65000"/>
                          </a:schemeClr>
                        </a:solidFill>
                        <a:effectLst/>
                        <a:latin typeface="Arial" charset="0"/>
                      </a:endParaRPr>
                    </a:p>
                  </a:txBody>
                  <a:tcPr marT="45712" marB="45712" anchor="ctr" horzOverflow="overflow"/>
                </a:tc>
                <a:tc vMerge="1">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charset="0"/>
                      </a:endParaRPr>
                    </a:p>
                  </a:txBody>
                  <a:tcPr marT="45712" marB="45712" anchor="ctr" horzOverflow="overflow"/>
                </a:tc>
                <a:extLst>
                  <a:ext uri="{0D108BD9-81ED-4DB2-BD59-A6C34878D82A}">
                    <a16:rowId xmlns:a16="http://schemas.microsoft.com/office/drawing/2014/main" val="10006"/>
                  </a:ext>
                </a:extLst>
              </a:tr>
            </a:tbl>
          </a:graphicData>
        </a:graphic>
      </p:graphicFrame>
      <p:sp>
        <p:nvSpPr>
          <p:cNvPr id="2" name="Foliennummernplatzhalter 1"/>
          <p:cNvSpPr>
            <a:spLocks noGrp="1"/>
          </p:cNvSpPr>
          <p:nvPr>
            <p:ph type="sldNum" sz="quarter" idx="13"/>
          </p:nvPr>
        </p:nvSpPr>
        <p:spPr/>
        <p:txBody>
          <a:bodyPr/>
          <a:lstStyle/>
          <a:p>
            <a:fld id="{37097709-3703-4872-A653-C50576CFE1E5}" type="slidenum">
              <a:rPr lang="de-DE" smtClean="0"/>
              <a:pPr/>
              <a:t>9</a:t>
            </a:fld>
            <a:endParaRPr lang="de-DE" dirty="0"/>
          </a:p>
        </p:txBody>
      </p:sp>
    </p:spTree>
    <p:extLst>
      <p:ext uri="{BB962C8B-B14F-4D97-AF65-F5344CB8AC3E}">
        <p14:creationId xmlns:p14="http://schemas.microsoft.com/office/powerpoint/2010/main" val="14134263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olienmaster Deutsch">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1178</Words>
  <Application>Microsoft Office PowerPoint</Application>
  <PresentationFormat>Bildschirmpräsentation (4:3)</PresentationFormat>
  <Paragraphs>222</Paragraphs>
  <Slides>20</Slides>
  <Notes>4</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20</vt:i4>
      </vt:variant>
    </vt:vector>
  </HeadingPairs>
  <TitlesOfParts>
    <vt:vector size="27" baseType="lpstr">
      <vt:lpstr>Arial</vt:lpstr>
      <vt:lpstr>Bradley Hand ITC</vt:lpstr>
      <vt:lpstr>Calibri</vt:lpstr>
      <vt:lpstr>Times New Roman</vt:lpstr>
      <vt:lpstr>Wingdings</vt:lpstr>
      <vt:lpstr>Folienmaster Deutsch</vt:lpstr>
      <vt:lpstr>think-cell Slide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Admin</dc:creator>
  <cp:lastModifiedBy>Ruth Siemes-Frömmer</cp:lastModifiedBy>
  <cp:revision>143</cp:revision>
  <cp:lastPrinted>2020-07-27T09:40:23Z</cp:lastPrinted>
  <dcterms:created xsi:type="dcterms:W3CDTF">2017-05-15T10:33:47Z</dcterms:created>
  <dcterms:modified xsi:type="dcterms:W3CDTF">2022-07-13T14:50:50Z</dcterms:modified>
</cp:coreProperties>
</file>