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60" r:id="rId2"/>
    <p:sldId id="405" r:id="rId3"/>
    <p:sldId id="463" r:id="rId4"/>
    <p:sldId id="466" r:id="rId5"/>
    <p:sldId id="462" r:id="rId6"/>
    <p:sldId id="464" r:id="rId7"/>
    <p:sldId id="406" r:id="rId8"/>
    <p:sldId id="440" r:id="rId9"/>
    <p:sldId id="467" r:id="rId10"/>
    <p:sldId id="468" r:id="rId11"/>
    <p:sldId id="442" r:id="rId12"/>
    <p:sldId id="458" r:id="rId13"/>
    <p:sldId id="443" r:id="rId14"/>
    <p:sldId id="444" r:id="rId15"/>
    <p:sldId id="445" r:id="rId16"/>
    <p:sldId id="456" r:id="rId17"/>
    <p:sldId id="446" r:id="rId18"/>
    <p:sldId id="459" r:id="rId19"/>
    <p:sldId id="449" r:id="rId20"/>
    <p:sldId id="453" r:id="rId21"/>
    <p:sldId id="454" r:id="rId22"/>
    <p:sldId id="455" r:id="rId23"/>
    <p:sldId id="457" r:id="rId24"/>
    <p:sldId id="469" r:id="rId2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5CB8CBF-DA60-4602-B00C-0807A3420AF9}">
          <p14:sldIdLst>
            <p14:sldId id="460"/>
            <p14:sldId id="405"/>
            <p14:sldId id="463"/>
            <p14:sldId id="466"/>
            <p14:sldId id="462"/>
            <p14:sldId id="464"/>
            <p14:sldId id="406"/>
            <p14:sldId id="440"/>
            <p14:sldId id="467"/>
            <p14:sldId id="468"/>
            <p14:sldId id="442"/>
            <p14:sldId id="458"/>
            <p14:sldId id="443"/>
            <p14:sldId id="444"/>
            <p14:sldId id="445"/>
            <p14:sldId id="456"/>
            <p14:sldId id="446"/>
            <p14:sldId id="459"/>
            <p14:sldId id="449"/>
            <p14:sldId id="453"/>
            <p14:sldId id="454"/>
            <p14:sldId id="455"/>
            <p14:sldId id="457"/>
          </p14:sldIdLst>
        </p14:section>
        <p14:section name="Abschnitt ohne Titel" id="{936B12D7-1D65-426D-B574-E2188D6860AE}">
          <p14:sldIdLst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3" clrIdx="0"/>
  <p:cmAuthor id="1" name="Ruth Siemes-Frömmer" initials="RS" lastIdx="10" clrIdx="1"/>
  <p:cmAuthor id="2" name="Admin" initials="A" lastIdx="4" clrIdx="2"/>
  <p:cmAuthor id="3" name="Niklas Ortelbach" initials="NO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089"/>
    <a:srgbClr val="FFCD1C"/>
    <a:srgbClr val="283A84"/>
    <a:srgbClr val="000066"/>
    <a:srgbClr val="FFFF99"/>
    <a:srgbClr val="2E427A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86EE4-2A8A-45B4-9F70-8ED3832CC590}" v="2" dt="2025-01-16T08:22:01.036"/>
    <p1510:client id="{56CBDDAA-2C74-41E9-A884-FA4427152D9F}" v="45" dt="2025-01-16T08:22:26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Patanè" userId="50ebc056-3908-4cec-a342-3db4eee4c040" providerId="ADAL" clId="{0B386EE4-2A8A-45B4-9F70-8ED3832CC590}"/>
    <pc:docChg chg="modSld">
      <pc:chgData name="Angela Patanè" userId="50ebc056-3908-4cec-a342-3db4eee4c040" providerId="ADAL" clId="{0B386EE4-2A8A-45B4-9F70-8ED3832CC590}" dt="2025-01-16T08:22:01.029" v="0" actId="20577"/>
      <pc:docMkLst>
        <pc:docMk/>
      </pc:docMkLst>
      <pc:sldChg chg="modSp mod">
        <pc:chgData name="Angela Patanè" userId="50ebc056-3908-4cec-a342-3db4eee4c040" providerId="ADAL" clId="{0B386EE4-2A8A-45B4-9F70-8ED3832CC590}" dt="2025-01-16T08:22:01.029" v="0" actId="20577"/>
        <pc:sldMkLst>
          <pc:docMk/>
          <pc:sldMk cId="4180845205" sldId="456"/>
        </pc:sldMkLst>
        <pc:spChg chg="mod">
          <ac:chgData name="Angela Patanè" userId="50ebc056-3908-4cec-a342-3db4eee4c040" providerId="ADAL" clId="{0B386EE4-2A8A-45B4-9F70-8ED3832CC590}" dt="2025-01-16T08:22:01.029" v="0" actId="20577"/>
          <ac:spMkLst>
            <pc:docMk/>
            <pc:sldMk cId="4180845205" sldId="456"/>
            <ac:spMk id="6" creationId="{00000000-0000-0000-0000-000000000000}"/>
          </ac:spMkLst>
        </pc:spChg>
      </pc:sldChg>
    </pc:docChg>
  </pc:docChgLst>
  <pc:docChgLst>
    <pc:chgData name="Ruth Siemes-Frömmer" userId="46f702bb-63e2-41dd-a620-810db984bd53" providerId="ADAL" clId="{E5AB0878-C7D0-4F68-82D7-9750B91F9BFE}"/>
    <pc:docChg chg="undo custSel modSld">
      <pc:chgData name="Ruth Siemes-Frömmer" userId="46f702bb-63e2-41dd-a620-810db984bd53" providerId="ADAL" clId="{E5AB0878-C7D0-4F68-82D7-9750B91F9BFE}" dt="2024-12-02T12:01:42.291" v="55" actId="20577"/>
      <pc:docMkLst>
        <pc:docMk/>
      </pc:docMkLst>
      <pc:sldChg chg="modSp mod">
        <pc:chgData name="Ruth Siemes-Frömmer" userId="46f702bb-63e2-41dd-a620-810db984bd53" providerId="ADAL" clId="{E5AB0878-C7D0-4F68-82D7-9750B91F9BFE}" dt="2024-12-02T12:01:42.291" v="55" actId="20577"/>
        <pc:sldMkLst>
          <pc:docMk/>
          <pc:sldMk cId="4180845205" sldId="456"/>
        </pc:sldMkLst>
        <pc:spChg chg="mod">
          <ac:chgData name="Ruth Siemes-Frömmer" userId="46f702bb-63e2-41dd-a620-810db984bd53" providerId="ADAL" clId="{E5AB0878-C7D0-4F68-82D7-9750B91F9BFE}" dt="2024-12-02T12:01:42.291" v="55" actId="20577"/>
          <ac:spMkLst>
            <pc:docMk/>
            <pc:sldMk cId="4180845205" sldId="456"/>
            <ac:spMk id="6" creationId="{00000000-0000-0000-0000-000000000000}"/>
          </ac:spMkLst>
        </pc:spChg>
      </pc:sldChg>
    </pc:docChg>
  </pc:docChgLst>
  <pc:docChgLst>
    <pc:chgData name="Ruth Siemes-Frömmer" userId="46f702bb-63e2-41dd-a620-810db984bd53" providerId="ADAL" clId="{56CBDDAA-2C74-41E9-A884-FA4427152D9F}"/>
    <pc:docChg chg="modSld">
      <pc:chgData name="Ruth Siemes-Frömmer" userId="46f702bb-63e2-41dd-a620-810db984bd53" providerId="ADAL" clId="{56CBDDAA-2C74-41E9-A884-FA4427152D9F}" dt="2025-01-16T08:22:26.459" v="44" actId="20577"/>
      <pc:docMkLst>
        <pc:docMk/>
      </pc:docMkLst>
      <pc:sldChg chg="modSp mod">
        <pc:chgData name="Ruth Siemes-Frömmer" userId="46f702bb-63e2-41dd-a620-810db984bd53" providerId="ADAL" clId="{56CBDDAA-2C74-41E9-A884-FA4427152D9F}" dt="2025-01-16T08:22:26.459" v="44" actId="20577"/>
        <pc:sldMkLst>
          <pc:docMk/>
          <pc:sldMk cId="4180845205" sldId="456"/>
        </pc:sldMkLst>
        <pc:spChg chg="mod">
          <ac:chgData name="Ruth Siemes-Frömmer" userId="46f702bb-63e2-41dd-a620-810db984bd53" providerId="ADAL" clId="{56CBDDAA-2C74-41E9-A884-FA4427152D9F}" dt="2025-01-16T08:22:26.459" v="44" actId="20577"/>
          <ac:spMkLst>
            <pc:docMk/>
            <pc:sldMk cId="4180845205" sldId="456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2E28D-415A-4AB0-8C12-32C08A8D17F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8145" y="261981"/>
            <a:ext cx="2974975" cy="5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6091" rIns="92183" bIns="4609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1100">
                <a:solidFill>
                  <a:srgbClr val="000099"/>
                </a:solidFill>
                <a:latin typeface="Arial" charset="0"/>
              </a:rPr>
              <a:t>Papilio-U3 - Modul 2</a:t>
            </a:r>
            <a:endParaRPr lang="de-DE" altLang="de-DE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8144" y="600316"/>
            <a:ext cx="600075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221" tIns="44111" rIns="88221" bIns="4411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Picture 15" descr="PAP_RZ_Logo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7" y="143883"/>
            <a:ext cx="974725" cy="4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049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B29D-FEB1-44B5-AC65-F0A8923BB4AB}" type="datetimeFigureOut">
              <a:rPr lang="de-DE" smtClean="0"/>
              <a:pPr/>
              <a:t>16.01.2025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4267-C670-42FD-A039-0760D7D065C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0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64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64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12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46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2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23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888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Lizenzfreies Bild von Pixabay.de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89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7"/>
            <a:ext cx="8229600" cy="893131"/>
          </a:xfrm>
        </p:spPr>
        <p:txBody>
          <a:bodyPr>
            <a:normAutofit/>
          </a:bodyPr>
          <a:lstStyle>
            <a:lvl1pPr algn="l">
              <a:defRPr sz="20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Überschrift, z.B. Inhalt / Agenda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68313" y="1989138"/>
            <a:ext cx="8280400" cy="4103687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765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100">
                <a:solidFill>
                  <a:prstClr val="black"/>
                </a:solidFill>
                <a:cs typeface="Arial" charset="0"/>
              </a:rPr>
              <a:t>© Papilio</a:t>
            </a:r>
            <a:r>
              <a:rPr lang="de-DE" sz="1100" baseline="0">
                <a:solidFill>
                  <a:prstClr val="black"/>
                </a:solidFill>
                <a:cs typeface="Arial" charset="0"/>
              </a:rPr>
              <a:t> gGmbH</a:t>
            </a:r>
            <a:endParaRPr lang="de-DE" sz="11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>
                <a:solidFill>
                  <a:schemeClr val="tx1"/>
                </a:solidFill>
                <a:cs typeface="Arial" charset="0"/>
              </a:rPr>
              <a:t> gGmbH</a:t>
            </a:r>
            <a:endParaRPr lang="de-DE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91680" y="4221088"/>
            <a:ext cx="6192688" cy="1143000"/>
          </a:xfrm>
        </p:spPr>
        <p:txBody>
          <a:bodyPr>
            <a:noAutofit/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3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0240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Zwischenüberschrift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100">
                <a:solidFill>
                  <a:prstClr val="black"/>
                </a:solidFill>
                <a:cs typeface="Arial" charset="0"/>
              </a:rPr>
              <a:t>© Papilio</a:t>
            </a:r>
            <a:r>
              <a:rPr lang="de-DE" sz="1100" baseline="0">
                <a:solidFill>
                  <a:prstClr val="black"/>
                </a:solidFill>
                <a:cs typeface="Arial" charset="0"/>
              </a:rPr>
              <a:t> gGmbH</a:t>
            </a:r>
            <a:endParaRPr lang="de-DE" sz="11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Untertitelformat durch klicken bearbeiten</a:t>
            </a: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76526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Untertitelformat durch klicken bearbeiten</a:t>
            </a: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9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Untertitelformat durch klicken bearbeiten</a:t>
            </a: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4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3233212" cy="1308929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1678438" y="2681625"/>
            <a:ext cx="5759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>
                <a:solidFill>
                  <a:srgbClr val="283A84"/>
                </a:solidFill>
                <a:latin typeface="Arial" charset="0"/>
              </a:rPr>
              <a:t>www.papilio.de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>
                <a:solidFill>
                  <a:srgbClr val="283A84"/>
                </a:solidFill>
                <a:latin typeface="Arial" charset="0"/>
              </a:rPr>
              <a:t>www.papilio.de/info_newsletter.php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de-DE" sz="200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>
                <a:solidFill>
                  <a:srgbClr val="283A84"/>
                </a:solidFill>
                <a:latin typeface="Arial" charset="0"/>
              </a:rPr>
              <a:t>www.facebook.com/PapilioeV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380793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udibold72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 userDrawn="1"/>
        </p:nvSpPr>
        <p:spPr bwMode="auto">
          <a:xfrm>
            <a:off x="6538649" y="188640"/>
            <a:ext cx="2592288" cy="2160240"/>
          </a:xfrm>
          <a:prstGeom prst="wedgeEllipseCallout">
            <a:avLst>
              <a:gd name="adj1" fmla="val -72608"/>
              <a:gd name="adj2" fmla="val 34088"/>
            </a:avLst>
          </a:prstGeom>
          <a:solidFill>
            <a:srgbClr val="EFF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1800" b="1"/>
              <a:t>Vielen Dank </a:t>
            </a:r>
            <a:br>
              <a:rPr lang="de-DE" sz="1800" b="1"/>
            </a:br>
            <a:r>
              <a:rPr lang="de-DE" sz="1800" b="1"/>
              <a:t>für Ihre </a:t>
            </a:r>
            <a:br>
              <a:rPr lang="de-DE" sz="1800" b="1"/>
            </a:br>
            <a:r>
              <a:rPr lang="de-DE" sz="1800" b="1"/>
              <a:t>Aufmerksamkeit! </a:t>
            </a:r>
          </a:p>
          <a:p>
            <a:br>
              <a:rPr lang="de-DE" sz="1800" b="1"/>
            </a:br>
            <a:r>
              <a:rPr lang="de-DE" sz="1800" b="1"/>
              <a:t>Ihre Fragen?</a:t>
            </a:r>
          </a:p>
        </p:txBody>
      </p:sp>
    </p:spTree>
    <p:extLst>
      <p:ext uri="{BB962C8B-B14F-4D97-AF65-F5344CB8AC3E}">
        <p14:creationId xmlns:p14="http://schemas.microsoft.com/office/powerpoint/2010/main" val="202658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57424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/>
              <a:t>Unterüberschrift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/>
              <a:t>Überschrift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8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DCC7-7B30-42D3-8689-4531156A1310}" type="datetimeFigureOut">
              <a:rPr lang="de-DE" smtClean="0"/>
              <a:pPr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461A-818E-46FC-9A27-67D9B02F291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73481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7709-3703-4872-A653-C50576CFE1E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80" r:id="rId3"/>
    <p:sldLayoutId id="2147483681" r:id="rId4"/>
    <p:sldLayoutId id="2147483661" r:id="rId5"/>
    <p:sldLayoutId id="2147483655" r:id="rId6"/>
    <p:sldLayoutId id="2147483651" r:id="rId7"/>
    <p:sldLayoutId id="2147483677" r:id="rId8"/>
    <p:sldLayoutId id="2147483678" r:id="rId9"/>
    <p:sldLayoutId id="2147483682" r:id="rId10"/>
    <p:sldLayoutId id="2147483679" r:id="rId11"/>
    <p:sldLayoutId id="214748368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TTSXc6sA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2822" r="1168" b="43815"/>
          <a:stretch/>
        </p:blipFill>
        <p:spPr>
          <a:xfrm>
            <a:off x="0" y="-92189"/>
            <a:ext cx="9144000" cy="330516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3140968"/>
            <a:ext cx="9144000" cy="288000"/>
          </a:xfrm>
          <a:prstGeom prst="rect">
            <a:avLst/>
          </a:prstGeom>
          <a:solidFill>
            <a:srgbClr val="FFCD1C"/>
          </a:solidFill>
        </p:spPr>
        <p:txBody>
          <a:bodyPr wrap="square" rtlCol="0" anchor="ctr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7544" y="3637505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000" b="1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Papilio-U3 </a:t>
            </a:r>
            <a:r>
              <a:rPr lang="de-DE" altLang="de-DE" sz="2000" b="1">
                <a:solidFill>
                  <a:srgbClr val="024089"/>
                </a:solidFill>
                <a:latin typeface="Arial" pitchFamily="34" charset="0"/>
                <a:cs typeface="Arial" pitchFamily="34" charset="0"/>
              </a:rPr>
              <a:t>Fortbildung für pädagogische Fachkräfte </a:t>
            </a:r>
            <a:endParaRPr lang="de-DE" altLang="de-DE" sz="2000" b="1">
              <a:solidFill>
                <a:srgbClr val="02408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de-DE" altLang="de-DE" sz="2000">
              <a:solidFill>
                <a:srgbClr val="02408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de-DE" altLang="de-DE" sz="200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Modul 2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323528" y="5468796"/>
            <a:ext cx="8329382" cy="1193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239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32676" y="309326"/>
            <a:ext cx="5131411" cy="383369"/>
          </a:xfrm>
        </p:spPr>
        <p:txBody>
          <a:bodyPr/>
          <a:lstStyle/>
          <a:p>
            <a:r>
              <a:rPr lang="de-DE" sz="2000"/>
              <a:t>Entwicklung von Emotionen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75658" y="1268760"/>
            <a:ext cx="8684931" cy="1944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altLang="de-DE" b="1">
                <a:latin typeface="Arial" pitchFamily="34" charset="0"/>
                <a:cs typeface="Arial" pitchFamily="34" charset="0"/>
              </a:rPr>
              <a:t>Ausdruck der Vorläuferemotionen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err="1">
                <a:latin typeface="Arial" panose="020B0604020202020204" pitchFamily="34" charset="0"/>
                <a:cs typeface="Arial" panose="020B0604020202020204" pitchFamily="34" charset="0"/>
              </a:rPr>
              <a:t>Distress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: Schreien</a:t>
            </a:r>
            <a:endParaRPr lang="de-DE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Interesse: Blickfokussierung (mit oder ohne offenen Mund)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Wohlbehagen: Lächeln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Erschrecken / Furcht: </a:t>
            </a:r>
            <a:r>
              <a:rPr lang="de-DE">
                <a:solidFill>
                  <a:schemeClr val="dk1"/>
                </a:solidFill>
                <a:latin typeface="Arial" charset="0"/>
              </a:rPr>
              <a:t>Aufgerissene Augen, Körperanspannung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Ekel: </a:t>
            </a:r>
            <a:r>
              <a:rPr lang="de-DE">
                <a:latin typeface="Arial" charset="0"/>
              </a:rPr>
              <a:t>Nase rümpfen, Zunge vorstrecken</a:t>
            </a:r>
          </a:p>
          <a:p>
            <a:pPr lvl="1"/>
            <a:endParaRPr lang="de-DE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73422"/>
            <a:ext cx="2339752" cy="155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44008" y="6165304"/>
            <a:ext cx="434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200">
                <a:latin typeface="Arial" pitchFamily="34" charset="0"/>
                <a:cs typeface="Arial" pitchFamily="34" charset="0"/>
              </a:rPr>
              <a:t>(vgl. </a:t>
            </a:r>
            <a:r>
              <a:rPr lang="de-DE" sz="1200" err="1">
                <a:latin typeface="Arial" panose="020B0604020202020204" pitchFamily="34" charset="0"/>
                <a:cs typeface="Arial" panose="020B0604020202020204" pitchFamily="34" charset="0"/>
              </a:rPr>
              <a:t>Holodinsky</a:t>
            </a:r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, 2004; </a:t>
            </a:r>
            <a:r>
              <a:rPr lang="de-DE" altLang="de-DE" sz="1200">
                <a:latin typeface="Arial" pitchFamily="34" charset="0"/>
                <a:cs typeface="Arial" pitchFamily="34" charset="0"/>
              </a:rPr>
              <a:t>Izard &amp; </a:t>
            </a:r>
            <a:r>
              <a:rPr lang="de-DE" altLang="de-DE" sz="1200" err="1">
                <a:latin typeface="Arial" pitchFamily="34" charset="0"/>
                <a:cs typeface="Arial" pitchFamily="34" charset="0"/>
              </a:rPr>
              <a:t>Maltesta</a:t>
            </a:r>
            <a:r>
              <a:rPr lang="de-DE" altLang="de-DE" sz="1200">
                <a:latin typeface="Arial" pitchFamily="34" charset="0"/>
                <a:cs typeface="Arial" pitchFamily="34" charset="0"/>
              </a:rPr>
              <a:t>, 1987; </a:t>
            </a:r>
            <a:r>
              <a:rPr lang="de-DE" altLang="de-DE" sz="1200" err="1">
                <a:latin typeface="Arial" pitchFamily="34" charset="0"/>
                <a:cs typeface="Arial" pitchFamily="34" charset="0"/>
              </a:rPr>
              <a:t>Sroufe</a:t>
            </a:r>
            <a:r>
              <a:rPr lang="de-DE" altLang="de-DE" sz="1200">
                <a:latin typeface="Arial" pitchFamily="34" charset="0"/>
                <a:cs typeface="Arial" pitchFamily="34" charset="0"/>
              </a:rPr>
              <a:t>, 1996)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345" y="3284984"/>
            <a:ext cx="8891175" cy="1080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/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Funktion: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Durch den Ausdruck von (Vorläufer-) Emotionen und die Reaktion der Bezugspersonen können Neugeborene / Säuglinge ihre Bedürfnisse sichern.</a:t>
            </a:r>
          </a:p>
          <a:p>
            <a:pPr lvl="0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1345" y="4173422"/>
            <a:ext cx="6010855" cy="1055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Entwicklungsaufgabe: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Differenziertes Repertoire an Ausdruckszeichen aufbauen, um diese als Appell für die Interaktion mit der Bezugsperson nutzen zu können. </a:t>
            </a:r>
          </a:p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452320" y="646436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Bildquelle: </a:t>
            </a:r>
            <a:r>
              <a:rPr lang="de-DE" sz="1200" err="1"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Entwicklung emotionaler Kompetenzen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1124744"/>
            <a:ext cx="8280920" cy="5472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Mimischer Emotionsausdruck</a:t>
            </a:r>
          </a:p>
          <a:p>
            <a:pPr marL="273050" lvl="0" indent="-273050">
              <a:buFont typeface="Arial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1 Jahr: Kinder können emotionale Äußerungen übertreiben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 Ab 3 Jahre: Kinder können zwischen Emotionserleben und -ausdruck unterscheiden und lernen den Emotionsausdruck an Situationen anzupassen</a:t>
            </a:r>
          </a:p>
          <a:p>
            <a:pPr>
              <a:buFont typeface="Arial" pitchFamily="34" charset="0"/>
              <a:buChar char="•"/>
            </a:pPr>
            <a:endParaRPr lang="de-DE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Sprachlicher Emotionsausdruck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18. bis 20. Monat: Verständnis von einfachen Emotionswörtern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Bis ca. 2 </a:t>
            </a:r>
            <a:r>
              <a:rPr lang="de-DE" err="1">
                <a:latin typeface="Arial" panose="020B0604020202020204" pitchFamily="34" charset="0"/>
                <a:cs typeface="Arial" panose="020B0604020202020204" pitchFamily="34" charset="0"/>
              </a:rPr>
              <a:t>Lj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.: Wortschatz reicht für einfache Gespräche über Emotionen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Bis ca. 4. </a:t>
            </a:r>
            <a:r>
              <a:rPr lang="de-DE" err="1">
                <a:latin typeface="Arial" panose="020B0604020202020204" pitchFamily="34" charset="0"/>
                <a:cs typeface="Arial" panose="020B0604020202020204" pitchFamily="34" charset="0"/>
              </a:rPr>
              <a:t>Lj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.: Häufigere Benennung von Emotionen anderer Personen, ausführliche Gespräche über Emotionen möglich (z.B. Ursachen und Konsequenzen von Emotionen)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Aft>
                <a:spcPts val="600"/>
              </a:spcAft>
            </a:pPr>
            <a:r>
              <a:rPr lang="de-DE" b="1">
                <a:latin typeface="Arial" pitchFamily="34" charset="0"/>
                <a:cs typeface="Arial" pitchFamily="34" charset="0"/>
              </a:rPr>
              <a:t>Verständnis des Emotionsausdrucks anderer Personen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Säuglingsalter: Unterscheidungsmerkmale sind v.a. Mimik und Stimmlage der Bezugsperson, besonders wichtig = der Mund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Bis Vorschulalter: </a:t>
            </a:r>
            <a:r>
              <a:rPr lang="de-DE" b="1">
                <a:latin typeface="Arial" pitchFamily="34" charset="0"/>
                <a:cs typeface="Arial" pitchFamily="34" charset="0"/>
              </a:rPr>
              <a:t>Verbale Beschreibung einer Emotion durch ein Emotionswort</a:t>
            </a:r>
            <a:r>
              <a:rPr lang="de-DE">
                <a:latin typeface="Arial" pitchFamily="34" charset="0"/>
                <a:cs typeface="Arial" pitchFamily="34" charset="0"/>
              </a:rPr>
              <a:t> ist für die Emotionserkennung wichtiger als ein entsprechender Gesichtsausdruck</a:t>
            </a:r>
          </a:p>
        </p:txBody>
      </p:sp>
    </p:spTree>
    <p:extLst>
      <p:ext uri="{BB962C8B-B14F-4D97-AF65-F5344CB8AC3E}">
        <p14:creationId xmlns:p14="http://schemas.microsoft.com/office/powerpoint/2010/main" val="418084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35896" y="305966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Emotionsregulation und Emotion Talk</a:t>
            </a:r>
          </a:p>
        </p:txBody>
      </p:sp>
      <p:pic>
        <p:nvPicPr>
          <p:cNvPr id="5123" name="Picture 3" descr="O:\Bilder\2_U3\2_wichtige_allgemeine_Bilder\181210_Kita_St_Elisabeth_Gersthofen\alle_kleinere Auflösung\181210_Papilio_U3_UHD_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033259"/>
            <a:ext cx="3600000" cy="240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0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Emotionsregulation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1196752"/>
            <a:ext cx="8280920" cy="5472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lvl="0" indent="-342900"/>
            <a:r>
              <a:rPr lang="de-DE" sz="2000" b="1">
                <a:latin typeface="Arial" pitchFamily="34" charset="0"/>
                <a:cs typeface="Arial" pitchFamily="34" charset="0"/>
              </a:rPr>
              <a:t>Emotionsregulation</a:t>
            </a:r>
          </a:p>
          <a:p>
            <a:pPr marL="342900" lvl="0" indent="-342900"/>
            <a:r>
              <a:rPr lang="de-DE" sz="2000">
                <a:latin typeface="Arial" pitchFamily="34" charset="0"/>
                <a:cs typeface="Arial" pitchFamily="34" charset="0"/>
              </a:rPr>
              <a:t>= alle Strategien eines Kindes, mit den eigenen Emotionen umzugehen</a:t>
            </a:r>
          </a:p>
          <a:p>
            <a:pPr marL="342900" lvl="0" indent="-342900"/>
            <a:endParaRPr lang="de-DE" sz="2000">
              <a:latin typeface="Arial" pitchFamily="34" charset="0"/>
              <a:cs typeface="Arial" pitchFamily="34" charset="0"/>
            </a:endParaRPr>
          </a:p>
          <a:p>
            <a:pPr marL="342900" lvl="0" indent="-342900"/>
            <a:endParaRPr lang="de-DE" sz="200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</a:pPr>
            <a:r>
              <a:rPr lang="de-DE" sz="2000" b="1">
                <a:latin typeface="Arial" pitchFamily="34" charset="0"/>
                <a:cs typeface="Arial" pitchFamily="34" charset="0"/>
              </a:rPr>
              <a:t>Zugehörige Fertigkeiten</a:t>
            </a:r>
            <a:endParaRPr lang="de-DE" sz="1600" b="1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000">
                <a:latin typeface="Arial" pitchFamily="34" charset="0"/>
                <a:cs typeface="Arial" pitchFamily="34" charset="0"/>
              </a:rPr>
              <a:t>Herstellen und Aufrechterhalten von Emotionen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000">
                <a:latin typeface="Arial" pitchFamily="34" charset="0"/>
                <a:cs typeface="Arial" pitchFamily="34" charset="0"/>
              </a:rPr>
              <a:t>Kontrolle und Veränderung der Intensität und Dauer von Emotionen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000">
                <a:latin typeface="Arial" pitchFamily="34" charset="0"/>
                <a:cs typeface="Arial" pitchFamily="34" charset="0"/>
              </a:rPr>
              <a:t>Möglichkeit zur Beeinflussung der begleitenden Körperreaktionen und Verhaltensweisen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4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332656"/>
            <a:ext cx="6988540" cy="359445"/>
          </a:xfrm>
        </p:spPr>
        <p:txBody>
          <a:bodyPr/>
          <a:lstStyle/>
          <a:p>
            <a:r>
              <a:rPr lang="de-DE"/>
              <a:t>Entwicklung der Emotionsregulation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0392"/>
              </p:ext>
            </p:extLst>
          </p:nvPr>
        </p:nvGraphicFramePr>
        <p:xfrm>
          <a:off x="179512" y="1340768"/>
          <a:ext cx="8712968" cy="413217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6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de-DE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e-DE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Monat</a:t>
                      </a:r>
                      <a:endParaRPr lang="de-DE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9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Bezugspersonen regulieren Erregungsniveau des Säuglings, schützen</a:t>
                      </a:r>
                      <a:r>
                        <a:rPr lang="de-DE" sz="1900" b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9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 Überregung, beruhigen bei negativen emotionalen Reaktionen</a:t>
                      </a:r>
                      <a:endParaRPr lang="de-DE" sz="19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de-DE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e-DE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Monat</a:t>
                      </a:r>
                      <a:endParaRPr lang="de-DE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Säuglinge tolerieren höhere Erregungszustände, können ihre visuelle Aufmerksamkeit steuern und sich von Erregungsquelle abwenden</a:t>
                      </a:r>
                      <a:endParaRPr lang="de-DE" sz="19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de-DE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e-DE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Monat</a:t>
                      </a:r>
                      <a:endParaRPr lang="de-DE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Durch Blickkontakt am Verhalten der Eltern orientieren, aus emotional erregenden Situationen zurückziehen</a:t>
                      </a:r>
                      <a:endParaRPr lang="de-DE" sz="19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de-DE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e-DE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Jahr</a:t>
                      </a:r>
                      <a:endParaRPr lang="de-DE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Wechsel zur intrapsychischen Emotionsregulation – zunehmend eigenständige Regulationsstrategien, bei stärkerer emotionaler Erregung weiterhin Suche nach sozialer Unterstützung</a:t>
                      </a:r>
                      <a:endParaRPr lang="de-DE" sz="19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 5. Jahr</a:t>
                      </a:r>
                      <a:endParaRPr lang="de-DE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Kinder regulieren ihre Emotionen i.d.R. selbständig und ohne soziale Rückversicherung</a:t>
                      </a:r>
                      <a:endParaRPr lang="de-DE" sz="19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84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332656"/>
            <a:ext cx="6988540" cy="359445"/>
          </a:xfrm>
        </p:spPr>
        <p:txBody>
          <a:bodyPr>
            <a:normAutofit lnSpcReduction="10000"/>
          </a:bodyPr>
          <a:lstStyle/>
          <a:p>
            <a:r>
              <a:rPr lang="de-DE"/>
              <a:t>Internalisierung der Emotionsregulation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1196752"/>
            <a:ext cx="8280920" cy="43924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Neugeborenes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Kind drückt Vorläuferemotionen aus (z.B. </a:t>
            </a:r>
            <a:r>
              <a:rPr lang="de-DE" err="1">
                <a:latin typeface="Arial" panose="020B0604020202020204" pitchFamily="34" charset="0"/>
                <a:cs typeface="Arial" panose="020B0604020202020204" pitchFamily="34" charset="0"/>
              </a:rPr>
              <a:t>Distress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Bezugsperson interpretiert die Ausdruckszeichen, stellt einen Bezug zu Auslösern her, und handelt: befriedigt die Bedürfnisse des Kindes </a:t>
            </a:r>
          </a:p>
          <a:p>
            <a:pPr marL="354013" indent="-354013"/>
            <a:r>
              <a:rPr lang="de-DE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In diesem Alter vor allem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externale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Regulation: Die Bezugsperson reguliert die Emotionen des Kindes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Kleinkind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Kind drückt zunehmend differenzierte Emotionen (z.B. Trauer, Angst) aus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Bezugsperson nimmt diese wahr und spiegelt den Ausdruck in charakteristischer/übertriebener Form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Wechselwirkung: Kind lernt darüber die Erkennungszeichen des Ausdrucks</a:t>
            </a:r>
          </a:p>
          <a:p>
            <a:pPr marL="265113" indent="-265113"/>
            <a:r>
              <a:rPr lang="de-DE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Das Kind lernt nun, von der </a:t>
            </a:r>
            <a:r>
              <a:rPr lang="de-DE" err="1">
                <a:latin typeface="Arial" panose="020B0604020202020204" pitchFamily="34" charset="0"/>
                <a:cs typeface="Arial" panose="020B0604020202020204" pitchFamily="34" charset="0"/>
              </a:rPr>
              <a:t>externalen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 zur 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internalen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 Emotionsregulation überzugehen. </a:t>
            </a:r>
          </a:p>
          <a:p>
            <a:pPr marL="342900" indent="-342900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4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332656"/>
            <a:ext cx="6988540" cy="359445"/>
          </a:xfrm>
        </p:spPr>
        <p:txBody>
          <a:bodyPr>
            <a:normAutofit lnSpcReduction="10000"/>
          </a:bodyPr>
          <a:lstStyle/>
          <a:p>
            <a:r>
              <a:rPr lang="de-DE"/>
              <a:t>Das Still-Face-Experiment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1196752"/>
            <a:ext cx="7560840" cy="5472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Zentrale Funktion des Emotionsausdrucks</a:t>
            </a:r>
          </a:p>
          <a:p>
            <a:pPr>
              <a:tabLst>
                <a:tab pos="0" algn="l"/>
              </a:tabLst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Der Emotionsausdruck (des Kindes UND der Bezugsperson) hat eine zentrale Funktion: Er vermittelt zwischen Kind und Bezugsperson. </a:t>
            </a:r>
          </a:p>
          <a:p>
            <a:pPr marL="342900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Das Video zeigt die Auswirkung von fehlendem Emotionsausdruck:</a:t>
            </a:r>
          </a:p>
          <a:p>
            <a:endParaRPr lang="de-DE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Video:</a:t>
            </a:r>
          </a:p>
          <a:p>
            <a:pPr algn="ctr"/>
            <a:endParaRPr lang="de-DE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https://www.youtube.com/watch?v=YTTSXc6sARg</a:t>
            </a:r>
            <a:endParaRPr lang="de-DE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Das Still-Face-Experiment ist ein klassisches Experiment aus der Entwicklungspsychologie, mit dem untersucht wurde, wie auch Kinder im Alter von unter einem Jahr bereits sozial interagieren</a:t>
            </a:r>
          </a:p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4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06486" y="332656"/>
            <a:ext cx="6988540" cy="359445"/>
          </a:xfrm>
        </p:spPr>
        <p:txBody>
          <a:bodyPr/>
          <a:lstStyle/>
          <a:p>
            <a:r>
              <a:rPr lang="de-DE"/>
              <a:t>Emotion Talk - Emotionen benennen und ausdrücken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22171" y="1052736"/>
            <a:ext cx="8640960" cy="5472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de-DE" sz="2000" b="1">
                <a:latin typeface="Arial" charset="0"/>
              </a:rPr>
              <a:t>Emotionsregulation durch die Bezugsperson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>
                <a:latin typeface="Arial" pitchFamily="34" charset="0"/>
                <a:cs typeface="Arial" pitchFamily="34" charset="0"/>
              </a:rPr>
              <a:t>„Emotion Talk“, „Affektives Spiegeln“, „Emotionales Verbalisieren“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00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de-DE" sz="2000" b="1" i="1">
                <a:latin typeface="Arial" pitchFamily="34" charset="0"/>
                <a:cs typeface="Arial" pitchFamily="34" charset="0"/>
              </a:rPr>
              <a:t>Emotion Talk</a:t>
            </a:r>
            <a:r>
              <a:rPr lang="de-DE" sz="2000" b="1">
                <a:latin typeface="Arial" pitchFamily="34" charset="0"/>
                <a:cs typeface="Arial" pitchFamily="34" charset="0"/>
              </a:rPr>
              <a:t>: Prinzipien</a:t>
            </a:r>
            <a:endParaRPr lang="de-DE" sz="1600" b="1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000">
                <a:latin typeface="Arial" pitchFamily="34" charset="0"/>
                <a:cs typeface="Arial" pitchFamily="34" charset="0"/>
              </a:rPr>
              <a:t>Verständliche emotionale Sprache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>
                <a:latin typeface="Arial" pitchFamily="34" charset="0"/>
                <a:cs typeface="Arial" pitchFamily="34" charset="0"/>
              </a:rPr>
              <a:t>langsam sprechen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>
                <a:latin typeface="Arial" pitchFamily="34" charset="0"/>
                <a:cs typeface="Arial" pitchFamily="34" charset="0"/>
              </a:rPr>
              <a:t>kurze, einfache Sätze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>
                <a:latin typeface="Arial" pitchFamily="34" charset="0"/>
                <a:cs typeface="Arial" pitchFamily="34" charset="0"/>
              </a:rPr>
              <a:t>viele Emotionswörter verwenden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>
                <a:latin typeface="Arial" pitchFamily="34" charset="0"/>
                <a:cs typeface="Arial" pitchFamily="34" charset="0"/>
              </a:rPr>
              <a:t>Emotionswörter zu Beginn / am Ende wiederholen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>
                <a:latin typeface="Arial" pitchFamily="34" charset="0"/>
                <a:cs typeface="Arial" pitchFamily="34" charset="0"/>
              </a:rPr>
              <a:t>übertriebene Betonung </a:t>
            </a:r>
            <a:br>
              <a:rPr lang="de-DE" sz="2000">
                <a:latin typeface="Arial" pitchFamily="34" charset="0"/>
                <a:cs typeface="Arial" pitchFamily="34" charset="0"/>
              </a:rPr>
            </a:br>
            <a:endParaRPr lang="de-DE" sz="200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000">
                <a:latin typeface="Arial" pitchFamily="34" charset="0"/>
                <a:cs typeface="Arial" pitchFamily="34" charset="0"/>
              </a:rPr>
              <a:t>Alltagssituationen nutzen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>
                <a:latin typeface="Arial" pitchFamily="34" charset="0"/>
                <a:cs typeface="Arial" pitchFamily="34" charset="0"/>
              </a:rPr>
              <a:t>auf Emotionsausdruck bei anderen hinweisen (Gesichtsausdruck, Stimme, Gesten, Körperhaltung)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>
                <a:latin typeface="Arial" pitchFamily="34" charset="0"/>
                <a:cs typeface="Arial" pitchFamily="34" charset="0"/>
              </a:rPr>
              <a:t>Bücher, Geschichten, gemeinsame Erlebnisse als Ausgangspunkt für Emotion Talk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>
                <a:latin typeface="Arial" pitchFamily="34" charset="0"/>
                <a:cs typeface="Arial" pitchFamily="34" charset="0"/>
              </a:rPr>
              <a:t>eigene Vorbildfunktion in emotional aufgeladenen Situationen</a:t>
            </a:r>
          </a:p>
        </p:txBody>
      </p:sp>
    </p:spTree>
    <p:extLst>
      <p:ext uri="{BB962C8B-B14F-4D97-AF65-F5344CB8AC3E}">
        <p14:creationId xmlns:p14="http://schemas.microsoft.com/office/powerpoint/2010/main" val="4180845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707904" y="313167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Prosoziales Verhalten und Peerbeziehung</a:t>
            </a:r>
          </a:p>
        </p:txBody>
      </p:sp>
      <p:pic>
        <p:nvPicPr>
          <p:cNvPr id="2050" name="Picture 2" descr="O:\Bilder\2_U3\2_wichtige_allgemeine_Bilder\181210_Kita_St_Elisabeth_Gersthofen\Kinder-mehrere\181210_Papilio_U3_0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8895" r="7761" b="1010"/>
          <a:stretch/>
        </p:blipFill>
        <p:spPr bwMode="auto">
          <a:xfrm>
            <a:off x="8601" y="2098360"/>
            <a:ext cx="3600400" cy="274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65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332656"/>
            <a:ext cx="6988540" cy="359445"/>
          </a:xfrm>
        </p:spPr>
        <p:txBody>
          <a:bodyPr/>
          <a:lstStyle/>
          <a:p>
            <a:r>
              <a:rPr lang="de-DE"/>
              <a:t>Soziale Kompetenz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13168" y="1340768"/>
            <a:ext cx="7875256" cy="4464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Soziale Kompetenz</a:t>
            </a:r>
          </a:p>
          <a:p>
            <a:pPr marL="273050" indent="-273050"/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= Fähigkeit einer Person, persönliche Ziele in sozialen Interaktionen zu erreichen, während positive Beziehungen zu anderen über die Zeit und über verschiedene Situationen aufrecht erhalten werden.</a:t>
            </a:r>
          </a:p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Soziale Kompetenz steht in engem Zusammenhang mit:</a:t>
            </a:r>
          </a:p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Kognitiver Entwicklung</a:t>
            </a:r>
            <a:b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Voraussetzung für soziale Kompetenz ist z.B. die Fähigkeit, sich selbst von anderen zu unterscheiden. Das ermöglicht Selbstaufmerksamkeit und die Fähigkeit zur Perspektivenübernahme.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Emotionaler Kompetenz</a:t>
            </a:r>
            <a:b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Eine hohe emotionale Kompetenz geht mit einer höheren sozialen Kompetenz und mit weniger Problemen mit Gleichaltrigen einher. </a:t>
            </a:r>
            <a:endParaRPr lang="de-DE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4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323528" y="1484784"/>
            <a:ext cx="7092788" cy="4968552"/>
            <a:chOff x="323528" y="1484784"/>
            <a:chExt cx="7092788" cy="4968552"/>
          </a:xfrm>
        </p:grpSpPr>
        <p:sp>
          <p:nvSpPr>
            <p:cNvPr id="11" name="Abgerundetes Rechteck 10"/>
            <p:cNvSpPr/>
            <p:nvPr/>
          </p:nvSpPr>
          <p:spPr>
            <a:xfrm>
              <a:off x="323528" y="5805264"/>
              <a:ext cx="7092788" cy="648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323528" y="4149080"/>
              <a:ext cx="7092788" cy="648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323528" y="2852936"/>
              <a:ext cx="7092788" cy="648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323528" y="1484784"/>
              <a:ext cx="7092788" cy="648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520" y="268656"/>
            <a:ext cx="6988540" cy="359445"/>
          </a:xfrm>
        </p:spPr>
        <p:txBody>
          <a:bodyPr/>
          <a:lstStyle/>
          <a:p>
            <a:pPr lvl="0"/>
            <a:r>
              <a:rPr lang="de-DE"/>
              <a:t>Wie gehe ich mit Emotionen um?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38391"/>
              </p:ext>
            </p:extLst>
          </p:nvPr>
        </p:nvGraphicFramePr>
        <p:xfrm>
          <a:off x="245286" y="994440"/>
          <a:ext cx="6840760" cy="545889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Wenn ich wütend / ängstlich / traurig bin 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128">
                <a:tc>
                  <a:txBody>
                    <a:bodyPr/>
                    <a:lstStyle/>
                    <a:p>
                      <a:pPr marL="360363" indent="-360363"/>
                      <a:r>
                        <a:rPr lang="de-DE" sz="1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versuche</a:t>
                      </a:r>
                      <a:r>
                        <a:rPr lang="de-DE" sz="1800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ich das zu verändern, was mich wütend / ängstlich / traurig macht.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Problemorien-tiertes</a:t>
                      </a:r>
                      <a:r>
                        <a:rPr lang="de-DE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Handeln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de-DE" sz="1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tue ich etwas, was mir Spaß macht.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Zerstreuung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336">
                <a:tc>
                  <a:txBody>
                    <a:bodyPr/>
                    <a:lstStyle/>
                    <a:p>
                      <a:pPr marL="360363" indent="-360363"/>
                      <a:r>
                        <a:rPr lang="de-DE" sz="1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denke ich über Dinge nach, die mich glücklich machen.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Stimmung anheben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096">
                <a:tc>
                  <a:txBody>
                    <a:bodyPr/>
                    <a:lstStyle/>
                    <a:p>
                      <a:r>
                        <a:rPr lang="de-DE" sz="1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mache ich das Beste daraus.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Akzeptieren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360363" indent="-360363"/>
                      <a:r>
                        <a:rPr lang="de-DE" sz="1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versuche</a:t>
                      </a:r>
                      <a:r>
                        <a:rPr lang="de-DE" sz="1800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ich zu vergessen, was mich wütend / ängstlich / traurig macht.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Vergessen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048">
                <a:tc>
                  <a:txBody>
                    <a:bodyPr/>
                    <a:lstStyle/>
                    <a:p>
                      <a:pPr marL="449263" indent="-449263"/>
                      <a:r>
                        <a:rPr lang="de-DE" sz="1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denke ich darüber nach,</a:t>
                      </a:r>
                      <a:r>
                        <a:rPr lang="de-DE" sz="1800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 ich das Problem lösen könnte. </a:t>
                      </a:r>
                      <a:endParaRPr lang="de-DE" sz="18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Kognitives Problemlösen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06">
                <a:tc>
                  <a:txBody>
                    <a:bodyPr/>
                    <a:lstStyle/>
                    <a:p>
                      <a:pPr marL="449263" indent="-449263"/>
                      <a:r>
                        <a:rPr lang="de-DE" sz="1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sage ich mir, dass das Problem nicht</a:t>
                      </a:r>
                      <a:r>
                        <a:rPr lang="de-DE" sz="1800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 schlimm ist.</a:t>
                      </a:r>
                      <a:endParaRPr lang="de-DE" sz="18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Umbewertung</a:t>
                      </a:r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Geschweifte Klammer rechts 3"/>
          <p:cNvSpPr/>
          <p:nvPr/>
        </p:nvSpPr>
        <p:spPr>
          <a:xfrm>
            <a:off x="7164288" y="1484784"/>
            <a:ext cx="504056" cy="4968552"/>
          </a:xfrm>
          <a:prstGeom prst="rightBrac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12360" y="3212976"/>
            <a:ext cx="1331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Beispiele für</a:t>
            </a:r>
          </a:p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günstige (adaptive) Strategien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56176" y="6551766"/>
            <a:ext cx="2915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Quelle: FEEL-KJ (Grob &amp; </a:t>
            </a:r>
            <a:r>
              <a:rPr lang="de-DE" sz="1100" err="1">
                <a:latin typeface="Arial" panose="020B0604020202020204" pitchFamily="34" charset="0"/>
                <a:cs typeface="Arial" panose="020B0604020202020204" pitchFamily="34" charset="0"/>
              </a:rPr>
              <a:t>Smolenski</a:t>
            </a:r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26745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32676" y="309327"/>
            <a:ext cx="6211532" cy="360610"/>
          </a:xfrm>
        </p:spPr>
        <p:txBody>
          <a:bodyPr/>
          <a:lstStyle/>
          <a:p>
            <a:r>
              <a:rPr lang="de-DE"/>
              <a:t>Peerbeziehungen bei unter Dreijährigen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1196752"/>
            <a:ext cx="8280920" cy="5472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/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Frühe Spiele mit Gleichaltrigen (</a:t>
            </a:r>
            <a:r>
              <a:rPr lang="de-DE" b="1" i="1">
                <a:latin typeface="Arial" panose="020B0604020202020204" pitchFamily="34" charset="0"/>
                <a:cs typeface="Arial" panose="020B0604020202020204" pitchFamily="34" charset="0"/>
              </a:rPr>
              <a:t>Peers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Spielzeug zur Kontaktaufnahme, aber auch Vokalisierungen, Zeigegesten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Imitation von Peers als grundlegende soziale Kompetenz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Imitation steigt mit dem Alter an, besonders stark ab 16–28 Monaten</a:t>
            </a:r>
          </a:p>
          <a:p>
            <a:pPr marL="342900" indent="-342900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Konflikte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ab 11–12 Monaten erste Konflikte um Besitz eines Spielzeugs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sehr verbreitet (normativ), aber nur kurze Dauer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Fehlende Integration in die Peergruppe erhöht das Risiko für spätere Verhaltensprobleme </a:t>
            </a:r>
            <a:br>
              <a:rPr lang="de-DE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ideal: einmischen, die Konfliktlösung aber den Kindern überlassen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45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332656"/>
            <a:ext cx="6988540" cy="359445"/>
          </a:xfrm>
        </p:spPr>
        <p:txBody>
          <a:bodyPr/>
          <a:lstStyle/>
          <a:p>
            <a:r>
              <a:rPr lang="de-DE"/>
              <a:t>Prosoziales Verhalten bei unter Dreijährigen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72337"/>
              </p:ext>
            </p:extLst>
          </p:nvPr>
        </p:nvGraphicFramePr>
        <p:xfrm>
          <a:off x="323528" y="1340768"/>
          <a:ext cx="842493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latin typeface="Arial" pitchFamily="34" charset="0"/>
                          <a:cs typeface="Arial" pitchFamily="34" charset="0"/>
                        </a:rPr>
                        <a:t>Helfen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>
                          <a:latin typeface="Arial" pitchFamily="34" charset="0"/>
                          <a:cs typeface="Arial" pitchFamily="34" charset="0"/>
                        </a:rPr>
                        <a:t>Antwort auf instrumentelles Bedürfnis eines anderen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latin typeface="Arial" pitchFamily="34" charset="0"/>
                          <a:cs typeface="Arial" pitchFamily="34" charset="0"/>
                        </a:rPr>
                        <a:t>Entwicklung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de-DE" sz="2000">
                          <a:latin typeface="Arial" pitchFamily="34" charset="0"/>
                          <a:cs typeface="Arial" pitchFamily="34" charset="0"/>
                        </a:rPr>
                        <a:t>ab kurz nach dem 1. Geburtstag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04759"/>
              </p:ext>
            </p:extLst>
          </p:nvPr>
        </p:nvGraphicFramePr>
        <p:xfrm>
          <a:off x="323528" y="2386960"/>
          <a:ext cx="842493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b="0">
                          <a:latin typeface="Arial" pitchFamily="34" charset="0"/>
                          <a:cs typeface="Arial" pitchFamily="34" charset="0"/>
                        </a:rPr>
                        <a:t>Mittel der Kontaktaufnahme</a:t>
                      </a:r>
                    </a:p>
                    <a:p>
                      <a:r>
                        <a:rPr lang="de-DE" sz="2000" b="0">
                          <a:latin typeface="Arial" pitchFamily="34" charset="0"/>
                          <a:cs typeface="Arial" pitchFamily="34" charset="0"/>
                        </a:rPr>
                        <a:t>Antwort auf materielles Bedürfnis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latin typeface="Arial" pitchFamily="34" charset="0"/>
                          <a:cs typeface="Arial" pitchFamily="34" charset="0"/>
                        </a:rPr>
                        <a:t>Entwicklung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2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mit Erwachsenen ab 8–12, mit Peers ab 18–24 Monaten</a:t>
                      </a:r>
                    </a:p>
                    <a:p>
                      <a:pPr marL="180000" marR="0" lvl="2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Monate: Minimierung der Kosten beim Teilen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119545"/>
              </p:ext>
            </p:extLst>
          </p:nvPr>
        </p:nvGraphicFramePr>
        <p:xfrm>
          <a:off x="323528" y="4029661"/>
          <a:ext cx="842493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latin typeface="Arial" pitchFamily="34" charset="0"/>
                          <a:cs typeface="Arial" pitchFamily="34" charset="0"/>
                        </a:rPr>
                        <a:t>Trösten</a:t>
                      </a:r>
                      <a:endParaRPr lang="de-DE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b="0">
                          <a:latin typeface="Arial" pitchFamily="34" charset="0"/>
                          <a:cs typeface="Arial" pitchFamily="34" charset="0"/>
                        </a:rPr>
                        <a:t>Antwort auf emotionales Leid bei anderen</a:t>
                      </a:r>
                    </a:p>
                    <a:p>
                      <a:r>
                        <a:rPr lang="de-DE" sz="2000" b="0">
                          <a:latin typeface="Arial" pitchFamily="34" charset="0"/>
                          <a:cs typeface="Arial" pitchFamily="34" charset="0"/>
                        </a:rPr>
                        <a:t>Gefühlsansteckung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latin typeface="Arial" pitchFamily="34" charset="0"/>
                          <a:cs typeface="Arial" pitchFamily="34" charset="0"/>
                        </a:rPr>
                        <a:t>Entwicklung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2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 18–24 Monaten positive Reaktionen: </a:t>
                      </a:r>
                      <a:r>
                        <a:rPr lang="de-DE" sz="2000" kern="120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Nähesuchen</a:t>
                      </a:r>
                      <a:r>
                        <a:rPr lang="de-DE" sz="2000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Ablenkung, Trösten/Hilfe</a:t>
                      </a:r>
                    </a:p>
                    <a:p>
                      <a:pPr marL="180000" marR="0" lvl="2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seltener positive Reaktionen in der Kita als mit Peers zuhause </a:t>
                      </a:r>
                      <a:r>
                        <a:rPr lang="de-DE" sz="2000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de-DE" sz="2000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Verantwortungsdiffusion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845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260648"/>
            <a:ext cx="6988540" cy="359445"/>
          </a:xfrm>
        </p:spPr>
        <p:txBody>
          <a:bodyPr/>
          <a:lstStyle/>
          <a:p>
            <a:r>
              <a:rPr lang="de-DE"/>
              <a:t>Prosoziales Verhalten bei unter Dreijährigen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1196752"/>
            <a:ext cx="8280920" cy="5472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/>
            <a:r>
              <a:rPr lang="de-DE" b="1">
                <a:latin typeface="Arial" pitchFamily="34" charset="0"/>
                <a:cs typeface="Arial" pitchFamily="34" charset="0"/>
              </a:rPr>
              <a:t>Beispiele für frühe prosoziale Fertigkeiten</a:t>
            </a:r>
            <a:r>
              <a:rPr lang="de-DE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Körperlicher Trost (umarmen, küssen)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Sprachlicher Trost („Du ok?“)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Ratschlag („Vorsicht!“)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Helfen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Indirektes Helfen (Bezugsperson zur Hilfe holen)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Teilen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Ablenkung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Schützen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de-DE">
              <a:latin typeface="Arial" pitchFamily="34" charset="0"/>
              <a:cs typeface="Arial" pitchFamily="34" charset="0"/>
            </a:endParaRPr>
          </a:p>
          <a:p>
            <a:pPr lvl="1"/>
            <a:endParaRPr lang="de-DE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de-DE" b="1">
                <a:latin typeface="Arial" pitchFamily="34" charset="0"/>
                <a:cs typeface="Arial" pitchFamily="34" charset="0"/>
              </a:rPr>
              <a:t>Weitere soziale Verhaltensweisen</a:t>
            </a:r>
            <a:endParaRPr lang="de-DE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Beobachten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Verbale Kontaktaufnahme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Nonverbale Kontaktaufnahme (z.B. Zeigen, Lächeln)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Imitation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de-DE" sz="200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de-DE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O:\Bilder\2_U3\2_wichtige_allgemeine_Bilder\181210_Kita_St_Elisabeth_Gersthofen\alle_kleinere Auflösung\181210_Papilio_U3_UHD_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798"/>
            <a:ext cx="3095943" cy="20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45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79512" y="260648"/>
            <a:ext cx="6988540" cy="359445"/>
          </a:xfrm>
        </p:spPr>
        <p:txBody>
          <a:bodyPr/>
          <a:lstStyle/>
          <a:p>
            <a:r>
              <a:rPr lang="de-DE"/>
              <a:t>Vorläufer sozialer Kompetenzen: Exekutive Funktionen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1196752"/>
            <a:ext cx="8280920" cy="5472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/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Exekutive Funktionen – dazu gehören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Arbeitsgedächtnis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Impulskontrolle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Kognitive Flexibilität </a:t>
            </a:r>
          </a:p>
          <a:p>
            <a:pPr marL="342900" indent="-342900">
              <a:buFont typeface="Arial" pitchFamily="34" charset="0"/>
              <a:buChar char="•"/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de-DE" b="1">
                <a:latin typeface="Arial" pitchFamily="34" charset="0"/>
                <a:cs typeface="Arial" pitchFamily="34" charset="0"/>
              </a:rPr>
              <a:t>Bedeutung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Grundlage für viele höhere geistige Prozesse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Zentral für Entwicklung sozialer Kompetenzen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de-DE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de-DE" b="1">
                <a:latin typeface="Arial" pitchFamily="34" charset="0"/>
                <a:cs typeface="Arial" pitchFamily="34" charset="0"/>
              </a:rPr>
              <a:t>Vorläufer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Aufmerksamkeit, Selbstregulation, Verarbeitungsgeschwindigkeit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Mütterliche Feinfühligkeit &amp; positiver Affekt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Autonomieunterstützung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de-DE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de-DE" b="1">
                <a:latin typeface="Arial" pitchFamily="34" charset="0"/>
                <a:cs typeface="Arial" pitchFamily="34" charset="0"/>
              </a:rPr>
              <a:t>Förderung exekutiver Funktionen durch Spiele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Kuckuck-/Versteckspiele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Sortieren, Türme bauen etc.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„Alle Vögel fliegen hoch“</a:t>
            </a:r>
          </a:p>
        </p:txBody>
      </p:sp>
    </p:spTree>
    <p:extLst>
      <p:ext uri="{BB962C8B-B14F-4D97-AF65-F5344CB8AC3E}">
        <p14:creationId xmlns:p14="http://schemas.microsoft.com/office/powerpoint/2010/main" val="418084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1520" y="3717032"/>
            <a:ext cx="77746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10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81" y="980728"/>
            <a:ext cx="3816424" cy="25455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42210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freue mich, von Ihnen zu hören / zu lesen!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491090" y="5548039"/>
            <a:ext cx="8329382" cy="1193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8" y="980728"/>
            <a:ext cx="3744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Ihr/e  Ansprechpartner*in</a:t>
            </a:r>
            <a:r>
              <a:rPr lang="de-DE" sz="16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(Name und Kontakt Trainer*in)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88028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179512" y="1700808"/>
            <a:ext cx="7108294" cy="2938197"/>
            <a:chOff x="179512" y="1700808"/>
            <a:chExt cx="7108294" cy="2938197"/>
          </a:xfrm>
        </p:grpSpPr>
        <p:sp>
          <p:nvSpPr>
            <p:cNvPr id="11" name="Abgerundetes Rechteck 10"/>
            <p:cNvSpPr/>
            <p:nvPr/>
          </p:nvSpPr>
          <p:spPr>
            <a:xfrm>
              <a:off x="195018" y="3990933"/>
              <a:ext cx="7092788" cy="648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179512" y="2960948"/>
              <a:ext cx="7092788" cy="4680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179512" y="1700808"/>
              <a:ext cx="7092788" cy="4320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/>
              <a:t>Wie gehe ich mit Emotionen um?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68960"/>
              </p:ext>
            </p:extLst>
          </p:nvPr>
        </p:nvGraphicFramePr>
        <p:xfrm>
          <a:off x="251520" y="1241728"/>
          <a:ext cx="6840760" cy="362743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Wenn ich wütend / ängstlich / traurig bin</a:t>
                      </a:r>
                      <a:r>
                        <a:rPr lang="de-DE" sz="18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56">
                <a:tc>
                  <a:txBody>
                    <a:bodyPr/>
                    <a:lstStyle/>
                    <a:p>
                      <a:pPr marL="360363" indent="-360363"/>
                      <a:r>
                        <a:rPr lang="de-DE" sz="1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mag ich nichts mehr tun.</a:t>
                      </a:r>
                      <a:endParaRPr lang="de-DE" sz="1800" i="1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Aufgeben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de-DE" sz="1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fange ich mit anderen Streit an.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Aggressives Verhalten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48">
                <a:tc>
                  <a:txBody>
                    <a:bodyPr/>
                    <a:lstStyle/>
                    <a:p>
                      <a:r>
                        <a:rPr lang="de-DE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r>
                        <a:rPr lang="de-DE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will ich niemanden sehen.</a:t>
                      </a:r>
                      <a:endParaRPr lang="de-DE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Rückzug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096">
                <a:tc>
                  <a:txBody>
                    <a:bodyPr/>
                    <a:lstStyle/>
                    <a:p>
                      <a:r>
                        <a:rPr lang="de-DE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denke ich, dass es mein Problem ist.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Selbstabwertung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261938" indent="-261938"/>
                      <a:r>
                        <a:rPr lang="de-DE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überlege</a:t>
                      </a:r>
                      <a:r>
                        <a:rPr lang="de-DE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ich immer wieder, warum ich wütend / ängstlich / traurig bin.</a:t>
                      </a:r>
                      <a:endParaRPr lang="de-DE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Perseveration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Geschweifte Klammer rechts 3"/>
          <p:cNvSpPr/>
          <p:nvPr/>
        </p:nvSpPr>
        <p:spPr>
          <a:xfrm>
            <a:off x="7020272" y="1700808"/>
            <a:ext cx="504056" cy="2938197"/>
          </a:xfrm>
          <a:prstGeom prst="rightBrac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24328" y="256490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Beispiele für ungünstige (maladaptive) Strategien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56176" y="6551766"/>
            <a:ext cx="2915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Quelle: FEEL-KJ (Grob &amp; </a:t>
            </a:r>
            <a:r>
              <a:rPr lang="de-DE" sz="1100" err="1">
                <a:latin typeface="Arial" panose="020B0604020202020204" pitchFamily="34" charset="0"/>
                <a:cs typeface="Arial" panose="020B0604020202020204" pitchFamily="34" charset="0"/>
              </a:rPr>
              <a:t>Smolenski</a:t>
            </a:r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, 2009)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27584" y="5013176"/>
            <a:ext cx="7524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Der Qualität der Emotionsregulation kommt eine wesentliche Funktion für die Entstehung psychischer Störungen zu.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Emotionsregulationsstrategien werden u.a. über Beobachtung von Bezugspersonen erlernt. </a:t>
            </a:r>
          </a:p>
        </p:txBody>
      </p:sp>
    </p:spTree>
    <p:extLst>
      <p:ext uri="{BB962C8B-B14F-4D97-AF65-F5344CB8AC3E}">
        <p14:creationId xmlns:p14="http://schemas.microsoft.com/office/powerpoint/2010/main" val="15196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41712" y="3140968"/>
            <a:ext cx="5134744" cy="720725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rgbClr val="024089"/>
                </a:solidFill>
              </a:rPr>
              <a:t>Emotionen und emotionale Kompetenz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097709-3703-4872-A653-C50576CFE1E5}" type="slidenum">
              <a:rPr lang="de-DE" sz="1200" smtClean="0"/>
              <a:pPr algn="r"/>
              <a:t>4</a:t>
            </a:fld>
            <a:endParaRPr lang="de-DE" sz="1200"/>
          </a:p>
        </p:txBody>
      </p:sp>
      <p:pic>
        <p:nvPicPr>
          <p:cNvPr id="6" name="Picture 2" descr="O:\Bilder\2_U3\2_wichtige_allgemeine_Bilder\181210_Kita_St_Elisabeth_Gersthofen\alle_kleinere Auflösung\181210_Papilio_U3_UHD_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3383976" cy="22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9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/>
              <a:t>Emotionen – Grundlagen 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2523" y="1265272"/>
            <a:ext cx="5159597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Primäre Emotionen / Basisemotionen: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wesentlicher Bestandteil menschlicher Existenz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sind angeboren und kulturübergreifend gleich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z.B. Traurigkeit, Freude, Ärger, Angst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99266" y="3713544"/>
            <a:ext cx="8321206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Sekundäre Emotionen:</a:t>
            </a:r>
            <a:endParaRPr lang="de-DE" alt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geprägt durch soziale und kulturelle Einflüsse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z.B. Scham, Stolz, Neid, Schuld</a:t>
            </a: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Voraussetzung für das Erleben von Stolz, Scham und Schuld: Kind kennt anerkannte Verhaltensstandards und Regeln und kann sein Verhalten dazu in Beziehung setzen.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35582"/>
            <a:ext cx="2832348" cy="269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7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 txBox="1">
            <a:spLocks/>
          </p:cNvSpPr>
          <p:nvPr/>
        </p:nvSpPr>
        <p:spPr>
          <a:xfrm>
            <a:off x="323528" y="4005064"/>
            <a:ext cx="406154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>
              <a:latin typeface="Bradley Hand ITC" panose="03070402050302030203" pitchFamily="66" charset="0"/>
              <a:ea typeface="BatangChe" panose="02030609000101010101" pitchFamily="49" charset="-127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Was ist emotionale Kompetenz?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59832" y="363631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Emotionen</a:t>
            </a:r>
            <a:r>
              <a:rPr lang="de-DE" sz="3200">
                <a:latin typeface="Bradley Hand ITC" panose="03070402050302030203" pitchFamily="66" charset="0"/>
                <a:ea typeface="BatangChe" panose="02030609000101010101" pitchFamily="49" charset="-127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1802786" y="1381234"/>
            <a:ext cx="2435557" cy="1296144"/>
          </a:xfrm>
          <a:prstGeom prst="roundRect">
            <a:avLst/>
          </a:prstGeom>
          <a:solidFill>
            <a:srgbClr val="FFCD1C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bei sich erkennen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4929110" y="1429828"/>
            <a:ext cx="2419174" cy="1296144"/>
          </a:xfrm>
          <a:prstGeom prst="roundRect">
            <a:avLst/>
          </a:prstGeom>
          <a:solidFill>
            <a:srgbClr val="FFCD1C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bei anderen erkennen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237670" y="3356992"/>
            <a:ext cx="2435557" cy="1296144"/>
          </a:xfrm>
          <a:prstGeom prst="roundRect">
            <a:avLst/>
          </a:prstGeom>
          <a:solidFill>
            <a:srgbClr val="FFCD1C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sprachlich</a:t>
            </a:r>
            <a:r>
              <a:rPr lang="de-DE" sz="3200">
                <a:solidFill>
                  <a:schemeClr val="tx1"/>
                </a:solidFill>
                <a:latin typeface="Bradley Hand ITC" panose="03070402050302030203" pitchFamily="66" charset="0"/>
                <a:ea typeface="BatangChe" panose="02030609000101010101" pitchFamily="49" charset="-127"/>
                <a:cs typeface="Arial" panose="020B0604020202020204" pitchFamily="34" charset="0"/>
              </a:rPr>
              <a:t> </a:t>
            </a:r>
            <a:r>
              <a:rPr lang="de-DE" sz="2800">
                <a:solidFill>
                  <a:schemeClr val="tx1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ausdrücken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444208" y="3288145"/>
            <a:ext cx="2435557" cy="1296144"/>
          </a:xfrm>
          <a:prstGeom prst="roundRect">
            <a:avLst/>
          </a:prstGeom>
          <a:solidFill>
            <a:srgbClr val="FFCD1C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mimisch ausdrücken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912727" y="5080081"/>
            <a:ext cx="2435557" cy="1296144"/>
          </a:xfrm>
          <a:prstGeom prst="roundRect">
            <a:avLst/>
          </a:prstGeom>
          <a:solidFill>
            <a:srgbClr val="FFCD1C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selbst regulieren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1802785" y="5080081"/>
            <a:ext cx="2435557" cy="1296144"/>
          </a:xfrm>
          <a:prstGeom prst="roundRect">
            <a:avLst/>
          </a:prstGeom>
          <a:solidFill>
            <a:srgbClr val="FFCD1C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verstehen</a:t>
            </a:r>
          </a:p>
        </p:txBody>
      </p:sp>
    </p:spTree>
    <p:extLst>
      <p:ext uri="{BB962C8B-B14F-4D97-AF65-F5344CB8AC3E}">
        <p14:creationId xmlns:p14="http://schemas.microsoft.com/office/powerpoint/2010/main" val="31373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Emotionale Kompetenz - Schlüsselfertigkeiten</a:t>
            </a:r>
          </a:p>
        </p:txBody>
      </p:sp>
      <p:sp>
        <p:nvSpPr>
          <p:cNvPr id="19" name="Foliennummernplatzhalt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097709-3703-4872-A653-C50576CFE1E5}" type="slidenum">
              <a:rPr lang="de-DE" sz="1200" smtClean="0"/>
              <a:pPr algn="r"/>
              <a:t>7</a:t>
            </a:fld>
            <a:endParaRPr lang="de-DE" sz="120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95288" y="1125538"/>
            <a:ext cx="854256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Clr>
                <a:schemeClr val="tx1"/>
              </a:buClr>
            </a:pPr>
            <a:r>
              <a:rPr lang="de-DE" altLang="de-DE" sz="2000" b="1"/>
              <a:t>Wahrnehmung von Emotionen: </a:t>
            </a:r>
            <a:r>
              <a:rPr lang="de-DE" altLang="de-DE" sz="2000"/>
              <a:t>Hinweisreize auf Emotionen erkennen</a:t>
            </a:r>
            <a:endParaRPr lang="de-DE" altLang="de-DE" sz="2000" b="1"/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Selbstwahrnehmung von Emotionen (z.B. Körperreaktion)</a:t>
            </a: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Fremdwahrnehmung von Emotionen (z.B. Mimik, Stimme)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altLang="de-DE" sz="2000"/>
          </a:p>
          <a:p>
            <a:pPr marL="0" indent="0" eaLnBrk="1" hangingPunct="1">
              <a:buClr>
                <a:schemeClr val="tx1"/>
              </a:buClr>
            </a:pPr>
            <a:r>
              <a:rPr lang="de-DE" altLang="de-DE" sz="2000" b="1"/>
              <a:t>Emotionsausdruck </a:t>
            </a: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Ausdruck von Emotionen über Mimik, Gestik, Sprache</a:t>
            </a: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Emotionsvokabular</a:t>
            </a: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altLang="de-DE" sz="2000"/>
          </a:p>
          <a:p>
            <a:pPr marL="0" indent="0">
              <a:buClr>
                <a:schemeClr val="tx1"/>
              </a:buClr>
            </a:pPr>
            <a:r>
              <a:rPr lang="de-DE" altLang="de-DE" sz="2000" b="1"/>
              <a:t>Emotionsverständnis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Wissen über Emotionen und auslösende Situationen</a:t>
            </a:r>
            <a:endParaRPr lang="de-DE" altLang="de-DE" sz="2000" b="1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altLang="de-DE" sz="2000" b="1"/>
          </a:p>
          <a:p>
            <a:pPr marL="0" indent="0">
              <a:buClr>
                <a:schemeClr val="tx1"/>
              </a:buClr>
            </a:pPr>
            <a:r>
              <a:rPr lang="de-DE" altLang="de-DE" sz="2000" b="1"/>
              <a:t>Emotionsregulation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Bewältigung negativer Emotionen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altLang="de-DE" sz="2000" b="1"/>
          </a:p>
          <a:p>
            <a:pPr marL="0" indent="0">
              <a:buClr>
                <a:schemeClr val="tx1"/>
              </a:buClr>
            </a:pPr>
            <a:r>
              <a:rPr lang="de-DE" altLang="de-DE" sz="2000" b="1"/>
              <a:t>Emotionale Selbstwirksamkeit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/>
              <a:t>Erfahrung, kompetent mit Emotionen umgehen zu können</a:t>
            </a:r>
          </a:p>
          <a:p>
            <a:pPr marL="0" indent="0" eaLnBrk="1" hangingPunct="1">
              <a:buClr>
                <a:srgbClr val="FFCC00"/>
              </a:buClr>
            </a:pPr>
            <a:endParaRPr lang="de-DE" altLang="de-DE" sz="2000" b="1"/>
          </a:p>
        </p:txBody>
      </p:sp>
    </p:spTree>
    <p:extLst>
      <p:ext uri="{BB962C8B-B14F-4D97-AF65-F5344CB8AC3E}">
        <p14:creationId xmlns:p14="http://schemas.microsoft.com/office/powerpoint/2010/main" val="69786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Emotionale Kompetenz</a:t>
            </a:r>
          </a:p>
        </p:txBody>
      </p:sp>
      <p:sp>
        <p:nvSpPr>
          <p:cNvPr id="19" name="Foliennummernplatzhalt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097709-3703-4872-A653-C50576CFE1E5}" type="slidenum">
              <a:rPr lang="de-DE" sz="1200" smtClean="0"/>
              <a:pPr algn="r"/>
              <a:t>8</a:t>
            </a:fld>
            <a:endParaRPr lang="de-DE" sz="12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1268760"/>
            <a:ext cx="8064500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buClr>
                <a:srgbClr val="003366"/>
              </a:buClr>
            </a:pPr>
            <a:r>
              <a:rPr lang="de-DE" altLang="de-DE" sz="2000" b="1"/>
              <a:t>Ein emotional kompetentes Kind kann </a:t>
            </a:r>
          </a:p>
          <a:p>
            <a:pPr marL="0" indent="0" eaLnBrk="1" hangingPunct="1">
              <a:buClr>
                <a:srgbClr val="003366"/>
              </a:buClr>
            </a:pPr>
            <a:endParaRPr lang="de-DE" altLang="de-DE" sz="1000" b="1"/>
          </a:p>
          <a:p>
            <a:pPr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eigene Gefühle ausdrücken und regulieren,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die Gefühle anderer erkennen und verstehen sowie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sich im Umgang mit anderen empathisch und prosozial verhalten </a:t>
            </a:r>
          </a:p>
          <a:p>
            <a:pPr marL="0" indent="0" eaLnBrk="1" hangingPunct="1">
              <a:buClr>
                <a:srgbClr val="003366"/>
              </a:buClr>
            </a:pPr>
            <a:r>
              <a:rPr lang="de-DE" altLang="de-DE" sz="2000"/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3260591"/>
            <a:ext cx="80645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Clr>
                <a:srgbClr val="003366"/>
              </a:buClr>
            </a:pPr>
            <a:r>
              <a:rPr lang="de-DE" altLang="de-DE" sz="2000" b="1"/>
              <a:t>Wie kann dies bereits bei unter Dreijährigen gefördert werden?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endParaRPr lang="de-DE" altLang="de-DE" sz="1000" b="1"/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Selbst- und Fremdwahrnehmung fördern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Emotionsvokabular erweitern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Wissen über Emotionen und auslösende Situationen vermitteln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Strategien zum Umgang mit Emotionen vermitteln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/>
              <a:t>Unterstützung bei der Selbstregulation</a:t>
            </a:r>
          </a:p>
        </p:txBody>
      </p:sp>
    </p:spTree>
    <p:extLst>
      <p:ext uri="{BB962C8B-B14F-4D97-AF65-F5344CB8AC3E}">
        <p14:creationId xmlns:p14="http://schemas.microsoft.com/office/powerpoint/2010/main" val="4198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32676" y="309326"/>
            <a:ext cx="5059403" cy="383369"/>
          </a:xfrm>
        </p:spPr>
        <p:txBody>
          <a:bodyPr/>
          <a:lstStyle/>
          <a:p>
            <a:r>
              <a:rPr lang="de-DE" sz="2000"/>
              <a:t>Entwicklung von Emotionen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5" y="1196752"/>
            <a:ext cx="7128793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altLang="de-DE" b="1">
                <a:latin typeface="Arial" pitchFamily="34" charset="0"/>
                <a:cs typeface="Arial" pitchFamily="34" charset="0"/>
              </a:rPr>
              <a:t>Fünf Vorläuferemotionen bei Neugeborenen:</a:t>
            </a:r>
          </a:p>
          <a:p>
            <a:pPr lvl="1"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buFont typeface="Arial" pitchFamily="34" charset="0"/>
              <a:buChar char="•"/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buFont typeface="Arial" pitchFamily="34" charset="0"/>
              <a:buChar char="•"/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899592" y="1888513"/>
            <a:ext cx="1929006" cy="2054821"/>
            <a:chOff x="694234" y="1862044"/>
            <a:chExt cx="1929006" cy="2054821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7"/>
            <a:stretch/>
          </p:blipFill>
          <p:spPr bwMode="auto">
            <a:xfrm>
              <a:off x="694234" y="2269999"/>
              <a:ext cx="1929006" cy="164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eck 1"/>
            <p:cNvSpPr/>
            <p:nvPr/>
          </p:nvSpPr>
          <p:spPr>
            <a:xfrm>
              <a:off x="694234" y="1862044"/>
              <a:ext cx="1929006" cy="5071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Distress</a:t>
              </a:r>
              <a:endPara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635896" y="1890586"/>
            <a:ext cx="2088232" cy="2081290"/>
            <a:chOff x="3636200" y="1862045"/>
            <a:chExt cx="2088232" cy="2081290"/>
          </a:xfrm>
        </p:grpSpPr>
        <p:pic>
          <p:nvPicPr>
            <p:cNvPr id="20489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5"/>
            <a:stretch/>
          </p:blipFill>
          <p:spPr bwMode="auto">
            <a:xfrm>
              <a:off x="3636200" y="2266917"/>
              <a:ext cx="2088232" cy="16764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3636200" y="1862045"/>
              <a:ext cx="2088232" cy="5071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Erschrecken / Furcht</a:t>
              </a: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6442574" y="1883345"/>
            <a:ext cx="1873842" cy="2121719"/>
            <a:chOff x="6318944" y="1883345"/>
            <a:chExt cx="1873842" cy="2121719"/>
          </a:xfrm>
        </p:grpSpPr>
        <p:pic>
          <p:nvPicPr>
            <p:cNvPr id="20490" name="Picture 1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1"/>
            <a:stretch/>
          </p:blipFill>
          <p:spPr bwMode="auto">
            <a:xfrm>
              <a:off x="6318944" y="2359158"/>
              <a:ext cx="1873842" cy="164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6318944" y="1883345"/>
              <a:ext cx="1873842" cy="5132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Ekel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078251" y="4297294"/>
            <a:ext cx="1870013" cy="2088271"/>
            <a:chOff x="4934235" y="4221654"/>
            <a:chExt cx="1870013" cy="2088271"/>
          </a:xfrm>
        </p:grpSpPr>
        <p:pic>
          <p:nvPicPr>
            <p:cNvPr id="20488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82" b="4341"/>
            <a:stretch/>
          </p:blipFill>
          <p:spPr bwMode="auto">
            <a:xfrm>
              <a:off x="4934235" y="4711001"/>
              <a:ext cx="1870013" cy="159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4934235" y="4221654"/>
              <a:ext cx="1870012" cy="5071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Interesse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2218701" y="4297294"/>
            <a:ext cx="1963345" cy="2156042"/>
            <a:chOff x="2002557" y="4221654"/>
            <a:chExt cx="1963345" cy="2156042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557" y="4653136"/>
              <a:ext cx="1963345" cy="172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2002557" y="4221654"/>
              <a:ext cx="1963345" cy="5071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Wohlbehagen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7319367" y="6309924"/>
            <a:ext cx="1573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Bildquelle: </a:t>
            </a:r>
            <a:r>
              <a:rPr lang="de-DE" sz="1100" err="1">
                <a:latin typeface="Arial" panose="020B0604020202020204" pitchFamily="34" charset="0"/>
                <a:cs typeface="Arial" panose="020B0604020202020204" pitchFamily="34" charset="0"/>
              </a:rPr>
              <a:t>Holodinsky</a:t>
            </a:r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 (2004, S. 7)</a:t>
            </a:r>
          </a:p>
        </p:txBody>
      </p:sp>
    </p:spTree>
    <p:extLst>
      <p:ext uri="{BB962C8B-B14F-4D97-AF65-F5344CB8AC3E}">
        <p14:creationId xmlns:p14="http://schemas.microsoft.com/office/powerpoint/2010/main" val="20790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0516_Papilio_Master_ch_m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lides>24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130516_Papilio_Master_ch_mg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Hosemann</dc:creator>
  <cp:revision>1</cp:revision>
  <cp:lastPrinted>2020-07-27T09:32:11Z</cp:lastPrinted>
  <dcterms:created xsi:type="dcterms:W3CDTF">2013-05-16T10:47:13Z</dcterms:created>
  <dcterms:modified xsi:type="dcterms:W3CDTF">2025-01-16T08:22:39Z</dcterms:modified>
</cp:coreProperties>
</file>