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35" r:id="rId2"/>
    <p:sldId id="405" r:id="rId3"/>
    <p:sldId id="436" r:id="rId4"/>
    <p:sldId id="442" r:id="rId5"/>
    <p:sldId id="443" r:id="rId6"/>
    <p:sldId id="446" r:id="rId7"/>
    <p:sldId id="447" r:id="rId8"/>
    <p:sldId id="448" r:id="rId9"/>
    <p:sldId id="444" r:id="rId10"/>
    <p:sldId id="438" r:id="rId11"/>
    <p:sldId id="449" r:id="rId12"/>
    <p:sldId id="450" r:id="rId13"/>
    <p:sldId id="421" r:id="rId14"/>
    <p:sldId id="434" r:id="rId15"/>
    <p:sldId id="422" r:id="rId16"/>
    <p:sldId id="432" r:id="rId17"/>
    <p:sldId id="440" r:id="rId18"/>
    <p:sldId id="451" r:id="rId19"/>
    <p:sldId id="424" r:id="rId20"/>
    <p:sldId id="428" r:id="rId21"/>
    <p:sldId id="429" r:id="rId22"/>
    <p:sldId id="439" r:id="rId2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5CB8CBF-DA60-4602-B00C-0807A3420AF9}">
          <p14:sldIdLst>
            <p14:sldId id="435"/>
            <p14:sldId id="405"/>
            <p14:sldId id="436"/>
            <p14:sldId id="442"/>
            <p14:sldId id="443"/>
            <p14:sldId id="446"/>
            <p14:sldId id="447"/>
            <p14:sldId id="448"/>
            <p14:sldId id="444"/>
            <p14:sldId id="438"/>
            <p14:sldId id="449"/>
            <p14:sldId id="450"/>
            <p14:sldId id="421"/>
            <p14:sldId id="434"/>
            <p14:sldId id="422"/>
            <p14:sldId id="432"/>
            <p14:sldId id="440"/>
            <p14:sldId id="451"/>
            <p14:sldId id="424"/>
            <p14:sldId id="428"/>
            <p14:sldId id="429"/>
            <p14:sldId id="439"/>
          </p14:sldIdLst>
        </p14:section>
        <p14:section name="Abschnitt ohne Titel" id="{936B12D7-1D65-426D-B574-E2188D6860A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6" clrIdx="0"/>
  <p:cmAuthor id="1" name="Ruth Siemes-Frömmer" initials="RS" lastIdx="11" clrIdx="1"/>
  <p:cmAuthor id="2" name="Admin" initials="A" lastIdx="4" clrIdx="2"/>
  <p:cmAuthor id="3" name="Andrea Nagl" initials="AN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A84"/>
    <a:srgbClr val="86C2EB"/>
    <a:srgbClr val="FFFF99"/>
    <a:srgbClr val="2E427A"/>
    <a:srgbClr val="FFCC66"/>
    <a:srgbClr val="FFFF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1" autoAdjust="0"/>
    <p:restoredTop sz="93594" autoAdjust="0"/>
  </p:normalViewPr>
  <p:slideViewPr>
    <p:cSldViewPr>
      <p:cViewPr varScale="1">
        <p:scale>
          <a:sx n="101" d="100"/>
          <a:sy n="101" d="100"/>
        </p:scale>
        <p:origin x="33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1731"/>
          </a:xfrm>
          <a:prstGeom prst="rect">
            <a:avLst/>
          </a:prstGeom>
        </p:spPr>
        <p:txBody>
          <a:bodyPr vert="horz" lIns="94769" tIns="47385" rIns="94769" bIns="47385" rtlCol="0" anchor="b"/>
          <a:lstStyle>
            <a:lvl1pPr algn="l">
              <a:defRPr sz="1300"/>
            </a:lvl1pPr>
          </a:lstStyle>
          <a:p>
            <a:r>
              <a:rPr lang="de-DE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Papilio gGmbH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94769" tIns="47385" rIns="94769" bIns="47385" rtlCol="0" anchor="b"/>
          <a:lstStyle>
            <a:lvl1pPr algn="r">
              <a:defRPr sz="1300"/>
            </a:lvl1pPr>
          </a:lstStyle>
          <a:p>
            <a:fld id="{19C2E28D-415A-4AB0-8C12-32C08A8D17F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4725" y="268504"/>
            <a:ext cx="3166886" cy="52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004" tIns="48502" rIns="97004" bIns="48502"/>
          <a:lstStyle>
            <a:lvl1pPr defTabSz="955675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1200" dirty="0">
                <a:solidFill>
                  <a:srgbClr val="000099"/>
                </a:solidFill>
                <a:latin typeface="Arial" charset="0"/>
              </a:rPr>
              <a:t>Papilio-U3 - Modul </a:t>
            </a:r>
            <a:r>
              <a:rPr lang="de-DE" altLang="de-DE" sz="1200" dirty="0">
                <a:solidFill>
                  <a:srgbClr val="000099"/>
                </a:solidFill>
                <a:latin typeface="Arial" charset="0"/>
              </a:rPr>
              <a:t>I</a:t>
            </a:r>
            <a:endParaRPr lang="de-DE" altLang="de-DE" dirty="0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464725" y="619878"/>
            <a:ext cx="6387849" cy="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835" tIns="46418" rIns="92835" bIns="46418"/>
          <a:lstStyle/>
          <a:p>
            <a:endParaRPr lang="de-DE"/>
          </a:p>
        </p:txBody>
      </p:sp>
      <p:pic>
        <p:nvPicPr>
          <p:cNvPr id="8" name="Picture 15" descr="PAP_RZ_Logo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39" y="145854"/>
            <a:ext cx="1037603" cy="44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49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137" cy="511731"/>
          </a:xfrm>
          <a:prstGeom prst="rect">
            <a:avLst/>
          </a:prstGeom>
        </p:spPr>
        <p:txBody>
          <a:bodyPr vert="horz" lIns="94769" tIns="47385" rIns="94769" bIns="4738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2"/>
            <a:ext cx="3077137" cy="511731"/>
          </a:xfrm>
          <a:prstGeom prst="rect">
            <a:avLst/>
          </a:prstGeom>
        </p:spPr>
        <p:txBody>
          <a:bodyPr vert="horz" lIns="94769" tIns="47385" rIns="94769" bIns="47385" rtlCol="0"/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9" tIns="47385" rIns="94769" bIns="4738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00" y="4862265"/>
            <a:ext cx="5680103" cy="4605576"/>
          </a:xfrm>
          <a:prstGeom prst="rect">
            <a:avLst/>
          </a:prstGeom>
        </p:spPr>
        <p:txBody>
          <a:bodyPr vert="horz" lIns="94769" tIns="47385" rIns="94769" bIns="4738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238"/>
            <a:ext cx="3077137" cy="511731"/>
          </a:xfrm>
          <a:prstGeom prst="rect">
            <a:avLst/>
          </a:prstGeom>
        </p:spPr>
        <p:txBody>
          <a:bodyPr vert="horz" lIns="94769" tIns="47385" rIns="94769" bIns="4738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1238"/>
            <a:ext cx="3077137" cy="511731"/>
          </a:xfrm>
          <a:prstGeom prst="rect">
            <a:avLst/>
          </a:prstGeom>
        </p:spPr>
        <p:txBody>
          <a:bodyPr vert="horz" lIns="94769" tIns="47385" rIns="94769" bIns="47385" rtlCol="0" anchor="b"/>
          <a:lstStyle>
            <a:lvl1pPr algn="r">
              <a:defRPr sz="1300"/>
            </a:lvl1pPr>
          </a:lstStyle>
          <a:p>
            <a:fld id="{C7854267-C670-42FD-A039-0760D7D065C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5028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292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Kritischer Blick auf </a:t>
            </a:r>
            <a:r>
              <a:rPr lang="de-DE" dirty="0"/>
              <a:t>Labels – </a:t>
            </a:r>
            <a:r>
              <a:rPr lang="de-DE" dirty="0"/>
              <a:t>nicht pauschal, sondern sensibel für Diskriminierung bleiben und Frage stellen: WARUM ist „Alleinerziehend“ / „Migrationshintergrund“ ein Risikofaktor (womit geht das einher, was trägt unsere Gesellschaft dazu bei)?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82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Lizenzfreies</a:t>
            </a:r>
            <a:r>
              <a:rPr lang="de-DE" baseline="0" dirty="0" smtClean="0">
                <a:solidFill>
                  <a:srgbClr val="FF0000"/>
                </a:solidFill>
              </a:rPr>
              <a:t> Bild von </a:t>
            </a:r>
            <a:r>
              <a:rPr lang="de-DE" baseline="0" dirty="0" err="1" smtClean="0">
                <a:solidFill>
                  <a:srgbClr val="FF0000"/>
                </a:solidFill>
              </a:rPr>
              <a:t>Pixabay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006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54267-C670-42FD-A039-0760D7D065C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46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86425-3226-483F-92A9-11DD12FC6E7C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384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980727"/>
            <a:ext cx="8229600" cy="893131"/>
          </a:xfrm>
        </p:spPr>
        <p:txBody>
          <a:bodyPr>
            <a:normAutofit/>
          </a:bodyPr>
          <a:lstStyle>
            <a:lvl1pPr algn="l">
              <a:defRPr sz="20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Überschrift, z.B. Inhalt / Agenda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68313" y="1989138"/>
            <a:ext cx="8280400" cy="4103687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65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 bwMode="auto">
          <a:xfrm>
            <a:off x="0" y="3609975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02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19475" y="3068960"/>
            <a:ext cx="5638800" cy="720725"/>
          </a:xfrm>
        </p:spPr>
        <p:txBody>
          <a:bodyPr>
            <a:normAutofit/>
          </a:bodyPr>
          <a:lstStyle>
            <a:lvl1pPr marL="0" indent="0">
              <a:buNone/>
              <a:defRPr lang="de-DE" sz="1800" b="1" kern="1200" dirty="0" smtClean="0">
                <a:solidFill>
                  <a:srgbClr val="0240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Zwischenüberschrift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© Papilio</a:t>
            </a:r>
            <a:r>
              <a:rPr lang="de-DE" sz="1100" baseline="0" dirty="0" smtClean="0">
                <a:solidFill>
                  <a:prstClr val="black"/>
                </a:solidFill>
                <a:cs typeface="Arial" charset="0"/>
              </a:rPr>
              <a:t> gGmbH</a:t>
            </a:r>
            <a:endParaRPr lang="de-DE" sz="1100" dirty="0" smtClean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4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3233212" cy="1308929"/>
          </a:xfrm>
          <a:prstGeom prst="rect">
            <a:avLst/>
          </a:prstGeom>
        </p:spPr>
      </p:pic>
      <p:sp>
        <p:nvSpPr>
          <p:cNvPr id="6" name="Textfeld 5"/>
          <p:cNvSpPr txBox="1">
            <a:spLocks noChangeArrowheads="1"/>
          </p:cNvSpPr>
          <p:nvPr userDrawn="1"/>
        </p:nvSpPr>
        <p:spPr bwMode="auto">
          <a:xfrm>
            <a:off x="1678438" y="2681625"/>
            <a:ext cx="57594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www.papilio.de/info_newsletter.php</a:t>
            </a: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endParaRPr lang="de-DE" sz="2000" dirty="0" smtClean="0">
              <a:solidFill>
                <a:srgbClr val="283A84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defRPr/>
            </a:pPr>
            <a:r>
              <a:rPr lang="de-DE" sz="2000" dirty="0" smtClean="0">
                <a:solidFill>
                  <a:srgbClr val="283A84"/>
                </a:solidFill>
                <a:latin typeface="Arial" charset="0"/>
              </a:rPr>
              <a:t>www.facebook.com/PapilioeV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</p:spTree>
    <p:extLst>
      <p:ext uri="{BB962C8B-B14F-4D97-AF65-F5344CB8AC3E}">
        <p14:creationId xmlns:p14="http://schemas.microsoft.com/office/powerpoint/2010/main" val="380793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udibold72dp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6538649" y="188640"/>
            <a:ext cx="2592288" cy="2160240"/>
          </a:xfrm>
          <a:prstGeom prst="wedgeEllipseCallout">
            <a:avLst>
              <a:gd name="adj1" fmla="val -72608"/>
              <a:gd name="adj2" fmla="val 34088"/>
            </a:avLst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1800" b="1" dirty="0"/>
              <a:t>Vielen Dank </a:t>
            </a:r>
            <a:br>
              <a:rPr lang="de-DE" sz="1800" b="1" dirty="0"/>
            </a:br>
            <a:r>
              <a:rPr lang="de-DE" sz="1800" b="1" dirty="0"/>
              <a:t>für Ihre </a:t>
            </a:r>
            <a:br>
              <a:rPr lang="de-DE" sz="1800" b="1" dirty="0"/>
            </a:br>
            <a:r>
              <a:rPr lang="de-DE" sz="1800" b="1" dirty="0"/>
              <a:t>Aufmerksamkeit! </a:t>
            </a:r>
            <a:endParaRPr lang="de-DE" sz="1800" b="1" dirty="0" smtClean="0"/>
          </a:p>
          <a:p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b="1" dirty="0"/>
              <a:t>Ihre Fragen?</a:t>
            </a:r>
          </a:p>
        </p:txBody>
      </p:sp>
    </p:spTree>
    <p:extLst>
      <p:ext uri="{BB962C8B-B14F-4D97-AF65-F5344CB8AC3E}">
        <p14:creationId xmlns:p14="http://schemas.microsoft.com/office/powerpoint/2010/main" val="202658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24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erade Verbindung 8"/>
          <p:cNvCxnSpPr/>
          <p:nvPr userDrawn="1"/>
        </p:nvCxnSpPr>
        <p:spPr bwMode="auto">
          <a:xfrm>
            <a:off x="0" y="908720"/>
            <a:ext cx="9144000" cy="0"/>
          </a:xfrm>
          <a:prstGeom prst="line">
            <a:avLst/>
          </a:prstGeom>
          <a:ln w="2540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8760"/>
            <a:ext cx="3456384" cy="36061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Unterüberschrift</a:t>
            </a:r>
            <a:endParaRPr lang="de-DE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44624"/>
            <a:ext cx="3456384" cy="360610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baseline="0" dirty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8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73902"/>
            <a:ext cx="6995120" cy="40277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de-DE" sz="2000" b="1" dirty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145435"/>
          </a:xfrm>
        </p:spPr>
        <p:txBody>
          <a:bodyPr>
            <a:normAutofit/>
          </a:bodyPr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283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7756" y="515090"/>
            <a:ext cx="6988540" cy="359445"/>
          </a:xfrm>
        </p:spPr>
        <p:txBody>
          <a:bodyPr>
            <a:noAutofit/>
          </a:bodyPr>
          <a:lstStyle>
            <a:lvl1pPr marL="0" indent="0">
              <a:buNone/>
              <a:defRPr sz="1800" b="1" baseline="0">
                <a:solidFill>
                  <a:srgbClr val="283A8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Untertitelformat durch klicken bearbeiten</a:t>
            </a:r>
            <a:endParaRPr lang="de-DE" dirty="0"/>
          </a:p>
        </p:txBody>
      </p:sp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251520" y="6476828"/>
            <a:ext cx="19812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chemeClr val="tx1"/>
                </a:solidFill>
                <a:cs typeface="Arial" charset="0"/>
              </a:rPr>
              <a:t>© Papilio gGmbH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27" y="44624"/>
            <a:ext cx="1627125" cy="84799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288"/>
            <a:ext cx="1136301" cy="6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DCC7-7B30-42D3-8689-4531156A1310}" type="datetimeFigureOut">
              <a:rPr lang="de-DE" smtClean="0"/>
              <a:pPr/>
              <a:t>06.09.2021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461A-818E-46FC-9A27-67D9B02F291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9734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192688" cy="1143000"/>
          </a:xfrm>
        </p:spPr>
        <p:txBody>
          <a:bodyPr>
            <a:noAutofit/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18" y="44624"/>
            <a:ext cx="1714887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9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7709-3703-4872-A653-C50576CFE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9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55" r:id="rId4"/>
    <p:sldLayoutId id="2147483651" r:id="rId5"/>
    <p:sldLayoutId id="2147483677" r:id="rId6"/>
    <p:sldLayoutId id="2147483681" r:id="rId7"/>
    <p:sldLayoutId id="2147483678" r:id="rId8"/>
    <p:sldLayoutId id="2147483679" r:id="rId9"/>
    <p:sldLayoutId id="2147483680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0.gif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" t="2822" r="1168" b="43815"/>
          <a:stretch/>
        </p:blipFill>
        <p:spPr>
          <a:xfrm>
            <a:off x="0" y="-92189"/>
            <a:ext cx="9144000" cy="330516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140968"/>
            <a:ext cx="9144000" cy="288000"/>
          </a:xfrm>
          <a:prstGeom prst="rect">
            <a:avLst/>
          </a:prstGeom>
          <a:solidFill>
            <a:srgbClr val="FFCD1C"/>
          </a:solidFill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7544" y="378904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b="1" dirty="0" smtClean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Papilio-U3 Fortbildung für pädagogische Fachkräfte </a:t>
            </a:r>
            <a:endParaRPr lang="de-DE" altLang="de-DE" sz="2000" b="1" dirty="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de-DE" altLang="de-DE" sz="2000" dirty="0">
              <a:solidFill>
                <a:srgbClr val="024089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de-DE" altLang="de-DE" sz="2000" dirty="0">
                <a:solidFill>
                  <a:srgbClr val="024089"/>
                </a:solidFill>
                <a:latin typeface="Arial" pitchFamily="34" charset="0"/>
                <a:ea typeface="+mj-ea"/>
                <a:cs typeface="Arial" pitchFamily="34" charset="0"/>
              </a:rPr>
              <a:t>Modul 1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12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41712" y="3140968"/>
            <a:ext cx="5638800" cy="720725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rgbClr val="024089"/>
                </a:solidFill>
              </a:rPr>
              <a:t>Entwicklungspsychologische Grundlagen</a:t>
            </a:r>
            <a:endParaRPr lang="de-DE" sz="2000" dirty="0">
              <a:solidFill>
                <a:srgbClr val="024089"/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10</a:t>
            </a:fld>
            <a:endParaRPr lang="de-DE" sz="1200" dirty="0"/>
          </a:p>
        </p:txBody>
      </p:sp>
      <p:pic>
        <p:nvPicPr>
          <p:cNvPr id="7" name="Picture 2" descr="O:\Bilder\2_U3\2_wichtige_allgemeine_Bilder\181210_Kita_St_Elisabeth_Gersthofen\alle_kleinere Auflösung\181210_Papilio_U3_UHD_0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5129" r="13898"/>
          <a:stretch/>
        </p:blipFill>
        <p:spPr bwMode="auto">
          <a:xfrm>
            <a:off x="-36512" y="1932757"/>
            <a:ext cx="3437998" cy="30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7"/>
          <p:cNvSpPr>
            <a:spLocks noGrp="1" noChangeArrowheads="1"/>
          </p:cNvSpPr>
          <p:nvPr>
            <p:ph type="title"/>
          </p:nvPr>
        </p:nvSpPr>
        <p:spPr>
          <a:xfrm>
            <a:off x="247880" y="289926"/>
            <a:ext cx="6995120" cy="402770"/>
          </a:xfrm>
        </p:spPr>
        <p:txBody>
          <a:bodyPr/>
          <a:lstStyle/>
          <a:p>
            <a:pPr eaLnBrk="1" hangingPunct="1"/>
            <a:r>
              <a:rPr lang="de-DE" altLang="de-DE" b="1" dirty="0" smtClean="0"/>
              <a:t>Wichtige Schutzbedingungen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de-D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gonal liegende Ecken des Rechtecks abrunden 1"/>
          <p:cNvSpPr/>
          <p:nvPr/>
        </p:nvSpPr>
        <p:spPr>
          <a:xfrm>
            <a:off x="359532" y="1268760"/>
            <a:ext cx="4176040" cy="22680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Kindbezogene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Faktoren</a:t>
            </a:r>
          </a:p>
          <a:p>
            <a:pPr marL="174625" indent="-174625">
              <a:buFontTx/>
              <a:buChar char="-"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bestimmte Temperaments-eigenschaften</a:t>
            </a:r>
          </a:p>
          <a:p>
            <a:pPr marL="174625" indent="-174625">
              <a:buFontTx/>
              <a:buChar char="-"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niedrige 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Emotionalität,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Impulskontrolle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Tx/>
              <a:buChar char="-"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überdurchschnittliche Intelligenz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buFontTx/>
              <a:buChar char="-"/>
            </a:pP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erstgeborenes 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</a:p>
        </p:txBody>
      </p:sp>
      <p:sp>
        <p:nvSpPr>
          <p:cNvPr id="13" name="Diagonal liegende Ecken des Rechtecks abrunden 12"/>
          <p:cNvSpPr/>
          <p:nvPr/>
        </p:nvSpPr>
        <p:spPr>
          <a:xfrm>
            <a:off x="4788448" y="1268760"/>
            <a:ext cx="4176040" cy="22680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Familienbezogene Faktoren</a:t>
            </a: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stabile Beziehungen zu Bezugs-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unterstützendes Erziehungsklima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familiäre Zusammenarbeit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positive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Bewältigungsmodelle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iagonal liegende Ecken des Rechtecks abrunden 13"/>
          <p:cNvSpPr/>
          <p:nvPr/>
        </p:nvSpPr>
        <p:spPr>
          <a:xfrm>
            <a:off x="4788448" y="3753288"/>
            <a:ext cx="4176040" cy="2268000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Schutzfaktoren im sozialen Umfeld</a:t>
            </a:r>
            <a:b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positive Beziehungserfahrungen</a:t>
            </a:r>
          </a:p>
          <a:p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Förderung von Basiskompetenzen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positive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Gleichaltrigenbeziehungen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soziale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iagonal liegende Ecken des Rechtecks abrunden 14"/>
          <p:cNvSpPr/>
          <p:nvPr/>
        </p:nvSpPr>
        <p:spPr>
          <a:xfrm>
            <a:off x="368547" y="3753288"/>
            <a:ext cx="4176040" cy="22680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Resilienzfaktoren</a:t>
            </a:r>
            <a:endParaRPr lang="de-DE" altLang="de-D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sicheres Bindungsverhalten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Fähigkeit zur Selbstregulation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positives Selbstwertgefühl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Selbstwirksamkeitsüberzeugung</a:t>
            </a:r>
            <a:b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aktives </a:t>
            </a:r>
            <a:r>
              <a:rPr lang="de-DE" alt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Bewältigungsverhalten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8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31840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46440" y="357066"/>
            <a:ext cx="6913463" cy="361355"/>
          </a:xfrm>
        </p:spPr>
        <p:txBody>
          <a:bodyPr/>
          <a:lstStyle/>
          <a:p>
            <a:r>
              <a:rPr lang="de-DE" sz="2000" dirty="0" smtClean="0"/>
              <a:t>Übersicht  frühkindliche Risikofaktoren</a:t>
            </a:r>
            <a:endParaRPr lang="de-DE" sz="2000" dirty="0"/>
          </a:p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45405"/>
              </p:ext>
            </p:extLst>
          </p:nvPr>
        </p:nvGraphicFramePr>
        <p:xfrm>
          <a:off x="323528" y="1124744"/>
          <a:ext cx="8208912" cy="52096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2558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Vulnerabilitätsfaktoren </a:t>
                      </a:r>
                      <a:br>
                        <a:rPr lang="de-DE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(personenbezogene Risikofaktoren)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Umweltbedingt</a:t>
                      </a:r>
                      <a:r>
                        <a:rPr lang="de-DE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Faktoren </a:t>
                      </a:r>
                      <a:br>
                        <a:rPr lang="de-DE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(inner- und außerfamiliär)</a:t>
                      </a:r>
                      <a:endParaRPr lang="de-D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36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Prä-, </a:t>
                      </a:r>
                      <a:r>
                        <a:rPr kumimoji="0" lang="de-DE" altLang="de-DE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</a:t>
                      </a:r>
                      <a:r>
                        <a:rPr kumimoji="0" lang="de-DE" altLang="de-DE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und postnatale Faktoren (z.B. Frühgeburt, niedriges Geburtsgewicht, Erkrankung des Säuglings)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Chronische Armut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Niedriges Bildungsniveau der  Eltern</a:t>
                      </a:r>
                    </a:p>
                    <a:p>
                      <a:pPr marL="0" algn="l" defTabSz="914400" rtl="0" eaLnBrk="1" latinLnBrk="0" hangingPunct="1"/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Unsichere Bindungsorganisation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Psychische Störungen</a:t>
                      </a:r>
                      <a:b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Kriminalität der Eltern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Geringe Fähigkeiten zur Selbstregulation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Erziehungsdefizite</a:t>
                      </a:r>
                      <a:b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Chronische familiäre Disharmonie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8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Ungünstiges Interaktionsverhalten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 Eltern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Arbeitslosigkeit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Migrationshintergrund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Soziale Isolation der Familie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Vernachlässigung 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Elterliche Trennung</a:t>
                      </a:r>
                    </a:p>
                    <a:p>
                      <a:pPr marL="0" algn="l" defTabSz="914400" rtl="0" eaLnBrk="1" latinLnBrk="0" hangingPunct="1"/>
                      <a:r>
                        <a:rPr kumimoji="0" lang="de-DE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Alleinerziehende</a:t>
                      </a:r>
                      <a:endParaRPr kumimoji="0" lang="de-DE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e Legende 2"/>
          <p:cNvSpPr/>
          <p:nvPr/>
        </p:nvSpPr>
        <p:spPr>
          <a:xfrm>
            <a:off x="7308304" y="5373216"/>
            <a:ext cx="1728192" cy="1368152"/>
          </a:xfrm>
          <a:prstGeom prst="wedgeEllipseCallout">
            <a:avLst>
              <a:gd name="adj1" fmla="val -60772"/>
              <a:gd name="adj2" fmla="val -298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Wichtig: Kritischer Blick auf „Labels“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7" y="309327"/>
            <a:ext cx="3456384" cy="360610"/>
          </a:xfrm>
        </p:spPr>
        <p:txBody>
          <a:bodyPr/>
          <a:lstStyle/>
          <a:p>
            <a:r>
              <a:rPr lang="de-DE" sz="2000" dirty="0" smtClean="0"/>
              <a:t>Theoretischer Hintergrund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539552" y="2276872"/>
            <a:ext cx="7920880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36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 in so frühem Alter?</a:t>
            </a:r>
          </a:p>
        </p:txBody>
      </p:sp>
      <p:pic>
        <p:nvPicPr>
          <p:cNvPr id="5122" name="Picture 2" descr="Fragezeichen, Frage, Antwort, Suchmaschine, Symb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473624" cy="34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7"/>
            <a:ext cx="6787595" cy="311361"/>
          </a:xfrm>
        </p:spPr>
        <p:txBody>
          <a:bodyPr/>
          <a:lstStyle/>
          <a:p>
            <a:r>
              <a:rPr lang="de-DE" sz="2000" dirty="0" smtClean="0"/>
              <a:t>Theoretischer Hintergrund</a:t>
            </a:r>
            <a:endParaRPr lang="de-DE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51520" y="1124744"/>
            <a:ext cx="8208912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Ziel von Papilio-U3: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Sichere Bindungen aufbauen und </a:t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Vorläufer sozial-emotionaler Kompetenzen der Kinder fördern.</a:t>
            </a:r>
          </a:p>
          <a:p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Warum?</a:t>
            </a:r>
          </a:p>
          <a:p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ichere Bindungen und verlässliche Beziehungen </a:t>
            </a:r>
            <a:b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innerhalb als auch außerhalb der Familie (z.B. zu pädagogischen Fachkräften in der Kita)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sind umweltbezogene Schutzfaktoren und fördern eine gesunde psychosoziale Entwicklung.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Sozial-emotionale Kompetenzen 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kindbezogene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Schutzfaktoren für die Entstehung von Verhaltens- / Regulationsproblemen. Sie helfen dem Kind, sich trotz eines hohen Risikos normal zu entwickeln.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7" y="309327"/>
            <a:ext cx="3456384" cy="360610"/>
          </a:xfrm>
        </p:spPr>
        <p:txBody>
          <a:bodyPr/>
          <a:lstStyle/>
          <a:p>
            <a:r>
              <a:rPr lang="de-DE" dirty="0" smtClean="0"/>
              <a:t>Theoretischer Hintergrund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79512" y="1124744"/>
            <a:ext cx="8712968" cy="5616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Bedeutung der Bindungs- 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und Beziehungserfahrung </a:t>
            </a:r>
            <a:endParaRPr lang="de-DE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Die Qualität der Interaktion zwischen dem Kind und seinen Bezugspersonen gilt als wichtigste Ressource für die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Stärkung sozio-emotionaler Kompetenzen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 den ersten Lebensjahren.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Frühkindliches Lernen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findet in sozialer Interaktion und durch die emotionale Beziehung zu den Bezugspersonen statt.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Das Kind braucht auch in der Kita eine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sichere emotionale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Basis, um die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Bildungsangebote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nutzen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 können.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Bedeutsame Rolle der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der Bindungs- und Beziehungserfahrung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Ahnert, 2011; Cassidy, 2016).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7" y="309327"/>
            <a:ext cx="3456384" cy="360610"/>
          </a:xfrm>
        </p:spPr>
        <p:txBody>
          <a:bodyPr/>
          <a:lstStyle/>
          <a:p>
            <a:r>
              <a:rPr lang="de-DE" dirty="0" smtClean="0"/>
              <a:t>Theoretischer Hintergrund</a:t>
            </a:r>
          </a:p>
          <a:p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179512" y="1196752"/>
            <a:ext cx="8136904" cy="5616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 Bindungstheorie besagt: </a:t>
            </a: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sichere Bindung zwischen einem Kleinkind und einer primären Bezugsperson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ist die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Grundlage für die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Fähigkeit,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stabile und intime soziale Beziehungen im Erwachsenenalter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einzugehen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Sichere Bindungserfahrungen gelten als Basis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emotionale und soziale Entwicklungsprozesse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ür die Bewältigung verschiedener Lebensaufgaben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einen gelingenden Bildungsprozess (Ahnert, 2011)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541712" y="3140968"/>
            <a:ext cx="5638800" cy="720725"/>
          </a:xfrm>
        </p:spPr>
        <p:txBody>
          <a:bodyPr>
            <a:normAutofit/>
          </a:bodyPr>
          <a:lstStyle/>
          <a:p>
            <a:r>
              <a:rPr lang="de-DE" sz="2000" dirty="0" smtClean="0">
                <a:solidFill>
                  <a:srgbClr val="024089"/>
                </a:solidFill>
              </a:rPr>
              <a:t>Emotionale Kompetenzen</a:t>
            </a:r>
            <a:endParaRPr lang="de-DE" sz="2000" dirty="0">
              <a:solidFill>
                <a:srgbClr val="024089"/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6804248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7097709-3703-4872-A653-C50576CFE1E5}" type="slidenum">
              <a:rPr lang="de-DE" sz="1200" smtClean="0"/>
              <a:pPr algn="r"/>
              <a:t>17</a:t>
            </a:fld>
            <a:endParaRPr lang="de-DE" sz="1200" dirty="0"/>
          </a:p>
        </p:txBody>
      </p:sp>
      <p:pic>
        <p:nvPicPr>
          <p:cNvPr id="7170" name="Picture 2" descr="O:\Bilder\2_U3\2_wichtige_allgemeine_Bilder\181210_Kita_St_Elisabeth_Gersthofen\alle_kleinere Auflösung\181210_Papilio_U3_UHD_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34557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1520" y="279432"/>
            <a:ext cx="4680520" cy="436502"/>
          </a:xfrm>
        </p:spPr>
        <p:txBody>
          <a:bodyPr/>
          <a:lstStyle/>
          <a:p>
            <a:pPr lvl="0"/>
            <a:r>
              <a:rPr lang="de-DE" sz="2000" dirty="0" smtClean="0"/>
              <a:t>Emotionen - Grundlagen</a:t>
            </a:r>
            <a:endParaRPr lang="de-DE" sz="200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84905" y="1299825"/>
            <a:ext cx="50232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Primäre Emotionen / Basisemotionen: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.B. Freude, Traurigkeit, Ärger, Angst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frühes Auftreten, prototypische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und universelle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Gesichtsausdrücke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05244" y="3789040"/>
            <a:ext cx="7379124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600"/>
              </a:spcAft>
            </a:pP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Sekundäre Emotionen: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.B. Scham, Stolz, Schuld, Neid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geprägt durch soziale und kulturelle Einflüsse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 für das Erleben von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Stolz, Scham 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Schuld: Kind kennt anerkannte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Verhaltensstandards und Regeln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und kann sein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Verhalten dazu in Beziehung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setzen.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51" y="1114424"/>
            <a:ext cx="2297869" cy="218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467544" y="2686966"/>
            <a:ext cx="5904656" cy="886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Verschiedene Emotionstheorien, z.B. Paul </a:t>
            </a:r>
            <a:r>
              <a:rPr lang="de-DE" sz="1800" dirty="0" err="1" smtClean="0"/>
              <a:t>Ekman</a:t>
            </a:r>
            <a:r>
              <a:rPr lang="de-DE" sz="1800" dirty="0" smtClean="0"/>
              <a:t> geht von 7 Basisemotionen aus: Wut, Furcht, Ekel, Überraschung, Freude, Traurigkeit, Verachtung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3776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6"/>
            <a:ext cx="4699363" cy="383369"/>
          </a:xfrm>
        </p:spPr>
        <p:txBody>
          <a:bodyPr/>
          <a:lstStyle/>
          <a:p>
            <a:r>
              <a:rPr lang="de-DE" dirty="0" smtClean="0"/>
              <a:t>Soziale und </a:t>
            </a:r>
            <a:r>
              <a:rPr lang="de-DE" dirty="0"/>
              <a:t>e</a:t>
            </a:r>
            <a:r>
              <a:rPr lang="de-DE" dirty="0" smtClean="0"/>
              <a:t>motionale Entwicklung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3068960"/>
            <a:ext cx="8676456" cy="3294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de-D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6 Monate: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Kind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erkennt bekannte Gesichter und bemerkt, wenn eine Person fremd ist.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spielt gern mit anderen, besonders mit den wichtigsten Bezugspersonen.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reagiert auf die Emotionen anderer Menschen und drückt häufig Freude aus.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betrachtet sich gern im Spiegel (aber denkt dabei, dass es ein anderes Baby ist).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Monate: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Kind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fürchtet sich unter Umständen vor Fremden.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kann bei vertrauten Erwachsenen anhänglich sein.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Lieblingsspielzeuge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1124744"/>
            <a:ext cx="8964488" cy="17281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 Entwicklungsverlauf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bauen Kinder ein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differenziertes Emotionsrepertoire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sie lernen Emotionen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auszudrücken (z.B. über Mimik, Gestik, Stimme,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Blickverhalten),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Emotionserleben wird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differenzierter und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Bewältigungshandlungen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werden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erlernt.</a:t>
            </a: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6370873"/>
            <a:ext cx="365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Disease Control and Prevention, 2021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95306" y="315533"/>
            <a:ext cx="6840760" cy="436502"/>
          </a:xfrm>
        </p:spPr>
        <p:txBody>
          <a:bodyPr/>
          <a:lstStyle/>
          <a:p>
            <a:pPr lvl="0"/>
            <a:r>
              <a:rPr lang="de-DE" sz="2000" dirty="0" smtClean="0"/>
              <a:t>Die Beteiligten</a:t>
            </a:r>
            <a:endParaRPr lang="de-DE" sz="2000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47334" y="3998392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 b="1" dirty="0">
                <a:latin typeface="Arial" charset="0"/>
                <a:cs typeface="Arial" charset="0"/>
              </a:rPr>
              <a:t>Wissenschaftspartner</a:t>
            </a:r>
          </a:p>
        </p:txBody>
      </p:sp>
      <p:pic>
        <p:nvPicPr>
          <p:cNvPr id="15" name="Picture 10" descr="Logo_FU-Berlin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78" y="4653137"/>
            <a:ext cx="2682966" cy="7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0" y="4653136"/>
            <a:ext cx="2374838" cy="63329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2" y="1340768"/>
            <a:ext cx="3456384" cy="1801343"/>
          </a:xfrm>
          <a:prstGeom prst="rect">
            <a:avLst/>
          </a:prstGeom>
        </p:spPr>
      </p:pic>
      <p:pic>
        <p:nvPicPr>
          <p:cNvPr id="4098" name="Picture 2" descr="Team, Problem, Lösung, Analyse, Gruppenarbeit, Erfol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1"/>
          <a:stretch/>
        </p:blipFill>
        <p:spPr bwMode="auto">
          <a:xfrm>
            <a:off x="5244914" y="1398426"/>
            <a:ext cx="3494543" cy="22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488324" y="6410190"/>
            <a:ext cx="136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Bildquelle: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Pixabay</a:t>
            </a:r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5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6"/>
            <a:ext cx="4699363" cy="383369"/>
          </a:xfrm>
        </p:spPr>
        <p:txBody>
          <a:bodyPr/>
          <a:lstStyle/>
          <a:p>
            <a:r>
              <a:rPr lang="de-DE" dirty="0" smtClean="0"/>
              <a:t>Soziale und </a:t>
            </a:r>
            <a:r>
              <a:rPr lang="de-DE" dirty="0"/>
              <a:t>e</a:t>
            </a:r>
            <a:r>
              <a:rPr lang="de-DE" dirty="0" smtClean="0"/>
              <a:t>motionale Entwicklung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39552" y="1124744"/>
            <a:ext cx="8280920" cy="48245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12 Monate: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Kind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ist schüchtern oder nervös bei Fremden.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weint, wenn Elternteil weggeht.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zeigt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Furcht in manchen Situationen.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gibt einem ein Buch, wenn es eine Geschichte hören möchte.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wiederholt Geräusche oder Handlungen, um Aufmerksamkeit zu bekommen.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streckt Arm oder Bein aus, um beim Anziehen zu helfen.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spielt Spiele wie „Kuckuck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Monate: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Kind…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mag es, Anderen im Spiel Dinge zu geben.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ann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Wutanfälle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spielt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So-tun-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als-ob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-Spiele, wie z.B. das Füttern einer Puppe.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klammert sich in neuen Situationen unter Umständen an Bezugspersonen.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exploriert allein, aber mit Bezugspersonen in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Nähe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292080" y="6370873"/>
            <a:ext cx="365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Disease Control and Prevention, 2021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32676" y="309326"/>
            <a:ext cx="4699363" cy="383369"/>
          </a:xfrm>
        </p:spPr>
        <p:txBody>
          <a:bodyPr/>
          <a:lstStyle/>
          <a:p>
            <a:r>
              <a:rPr lang="de-DE" dirty="0" smtClean="0"/>
              <a:t>Soziale und </a:t>
            </a:r>
            <a:r>
              <a:rPr lang="de-DE" dirty="0"/>
              <a:t>e</a:t>
            </a:r>
            <a:r>
              <a:rPr lang="de-DE" dirty="0" smtClean="0"/>
              <a:t>motionale Entwicklung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5536" y="1124744"/>
            <a:ext cx="8136904" cy="525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24 Monaten: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Kind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ahmt komplexeres Verhalten nach, besonders bei Erwachsenen und älteren Kindern.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wird in der Gegenwart anderer Kinder aufgeregt.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zeigt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Unabhängigkeit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zeigt trotziges Verhalten (z.B. tut etwas, was ihm verboten wurde).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spielt hauptsächlich parallel mit anderen Kindern, aber fängt an, andere Kinder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miteinzubeziehen (z.B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beim Fangen spielen).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Ab 36 Monaten: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Kind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zeigt ohne Aufforderung Zuneigung gegenüber Freunden.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wechselt sich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Spielen mit anderen Kindern ab.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zeigt Besorgnis für einen weinenden Freund oder eine weinende Freundin.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versteht die Idee von “mein” und „sein“ oder „ihr“.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zeigt ein breites Spektrum an Emotionen.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trennt sich leichter von Elternteilen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92080" y="6370873"/>
            <a:ext cx="3655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Disease Control and Prevention, 2021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51520" y="3717032"/>
            <a:ext cx="777463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20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100" dirty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81" y="980728"/>
            <a:ext cx="3816424" cy="2545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3568" y="42210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freue mich,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Ihnen zu </a:t>
            </a:r>
            <a:r>
              <a:rPr lang="de-DE" b="1" dirty="0" smtClean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hören / zu </a:t>
            </a:r>
            <a:r>
              <a:rPr lang="de-DE" b="1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r="2627"/>
          <a:stretch/>
        </p:blipFill>
        <p:spPr bwMode="auto">
          <a:xfrm>
            <a:off x="491090" y="5548039"/>
            <a:ext cx="8329382" cy="11933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83568" y="980728"/>
            <a:ext cx="37444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de-DE" sz="20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Ihr/e  Ansprechpartner*in</a:t>
            </a:r>
            <a:r>
              <a:rPr lang="de-DE" sz="1600" b="1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rgbClr val="024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024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(Name und Kontakt Trainer*in)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4876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79" y="361934"/>
            <a:ext cx="5230821" cy="402770"/>
          </a:xfrm>
        </p:spPr>
        <p:txBody>
          <a:bodyPr/>
          <a:lstStyle/>
          <a:p>
            <a:r>
              <a:rPr lang="de-DE" dirty="0" smtClean="0"/>
              <a:t>Entwicklungsorientierte Prävention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30289" y="6347708"/>
            <a:ext cx="2133600" cy="365125"/>
          </a:xfrm>
        </p:spPr>
        <p:txBody>
          <a:bodyPr/>
          <a:lstStyle/>
          <a:p>
            <a:fld id="{37097709-3703-4872-A653-C50576CFE1E5}" type="slidenum">
              <a:rPr lang="de-DE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bgerundetes Rechteck 43"/>
          <p:cNvSpPr/>
          <p:nvPr/>
        </p:nvSpPr>
        <p:spPr>
          <a:xfrm>
            <a:off x="4716016" y="4893666"/>
            <a:ext cx="1480856" cy="695574"/>
          </a:xfrm>
          <a:prstGeom prst="roundRect">
            <a:avLst/>
          </a:prstGeom>
          <a:solidFill>
            <a:srgbClr val="E03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</a:t>
            </a:r>
            <a:r>
              <a:rPr lang="de-DE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-Integration</a:t>
            </a:r>
            <a:endParaRPr lang="de-DE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3074736" y="4893666"/>
            <a:ext cx="1497264" cy="69557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Papilio</a:t>
            </a:r>
            <a:r>
              <a:rPr lang="de-DE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de-DE" dirty="0" err="1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ElternClub</a:t>
            </a:r>
            <a:endParaRPr lang="de-DE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uppieren 49"/>
          <p:cNvGrpSpPr/>
          <p:nvPr/>
        </p:nvGrpSpPr>
        <p:grpSpPr>
          <a:xfrm>
            <a:off x="323528" y="2372662"/>
            <a:ext cx="2700000" cy="720080"/>
            <a:chOff x="155894" y="1124744"/>
            <a:chExt cx="2700000" cy="720080"/>
          </a:xfrm>
        </p:grpSpPr>
        <p:sp>
          <p:nvSpPr>
            <p:cNvPr id="51" name="Abgerundetes Rechteck 50"/>
            <p:cNvSpPr/>
            <p:nvPr/>
          </p:nvSpPr>
          <p:spPr>
            <a:xfrm>
              <a:off x="155894" y="1124744"/>
              <a:ext cx="2700000" cy="720080"/>
            </a:xfrm>
            <a:prstGeom prst="roundRect">
              <a:avLst/>
            </a:prstGeom>
            <a:solidFill>
              <a:srgbClr val="FFC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000" dirty="0" smtClean="0">
                  <a:solidFill>
                    <a:srgbClr val="283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Papilio-U3</a:t>
              </a:r>
              <a:endParaRPr lang="de-DE" sz="20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6" t="3265" r="15852"/>
            <a:stretch/>
          </p:blipFill>
          <p:spPr>
            <a:xfrm>
              <a:off x="1979712" y="1124744"/>
              <a:ext cx="631551" cy="720080"/>
            </a:xfrm>
            <a:prstGeom prst="rect">
              <a:avLst/>
            </a:prstGeom>
          </p:spPr>
        </p:pic>
      </p:grpSp>
      <p:grpSp>
        <p:nvGrpSpPr>
          <p:cNvPr id="53" name="Gruppieren 52"/>
          <p:cNvGrpSpPr/>
          <p:nvPr/>
        </p:nvGrpSpPr>
        <p:grpSpPr>
          <a:xfrm>
            <a:off x="3311561" y="2388171"/>
            <a:ext cx="2700000" cy="720081"/>
            <a:chOff x="3060144" y="1124743"/>
            <a:chExt cx="2700000" cy="720081"/>
          </a:xfrm>
        </p:grpSpPr>
        <p:sp>
          <p:nvSpPr>
            <p:cNvPr id="54" name="Abgerundetes Rechteck 53"/>
            <p:cNvSpPr/>
            <p:nvPr/>
          </p:nvSpPr>
          <p:spPr>
            <a:xfrm>
              <a:off x="3060144" y="1124743"/>
              <a:ext cx="2700000" cy="720000"/>
            </a:xfrm>
            <a:prstGeom prst="roundRect">
              <a:avLst/>
            </a:prstGeom>
            <a:solidFill>
              <a:srgbClr val="F393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000" dirty="0" smtClean="0">
                  <a:solidFill>
                    <a:srgbClr val="283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Papilio-3bis6</a:t>
              </a:r>
              <a:endParaRPr lang="de-DE" sz="20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1" r="18359" b="11911"/>
            <a:stretch/>
          </p:blipFill>
          <p:spPr bwMode="auto">
            <a:xfrm>
              <a:off x="4860032" y="1124824"/>
              <a:ext cx="734504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9" name="Gerade Verbindung mit Pfeil 58"/>
          <p:cNvCxnSpPr/>
          <p:nvPr/>
        </p:nvCxnSpPr>
        <p:spPr>
          <a:xfrm>
            <a:off x="359532" y="4037003"/>
            <a:ext cx="86403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1079313" y="418101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 Jahre</a:t>
            </a:r>
          </a:p>
          <a:p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4031641" y="417953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3 - 6 Jahre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055977" y="4181019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6 - 9 Jahre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Abgerundetes Rechteck 62"/>
          <p:cNvSpPr/>
          <p:nvPr/>
        </p:nvSpPr>
        <p:spPr>
          <a:xfrm>
            <a:off x="323528" y="3408345"/>
            <a:ext cx="270000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Krippe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3311561" y="3396284"/>
            <a:ext cx="270000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Abgerundetes Rechteck 64"/>
          <p:cNvSpPr/>
          <p:nvPr/>
        </p:nvSpPr>
        <p:spPr>
          <a:xfrm>
            <a:off x="6263889" y="3408676"/>
            <a:ext cx="270000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Grundschule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Grafik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2160240" cy="874549"/>
          </a:xfrm>
          <a:prstGeom prst="rect">
            <a:avLst/>
          </a:prstGeom>
        </p:spPr>
      </p:pic>
      <p:grpSp>
        <p:nvGrpSpPr>
          <p:cNvPr id="68" name="Gruppieren 67"/>
          <p:cNvGrpSpPr/>
          <p:nvPr/>
        </p:nvGrpSpPr>
        <p:grpSpPr>
          <a:xfrm>
            <a:off x="6263889" y="2372742"/>
            <a:ext cx="2700000" cy="720000"/>
            <a:chOff x="6263889" y="2372742"/>
            <a:chExt cx="2700000" cy="720000"/>
          </a:xfrm>
        </p:grpSpPr>
        <p:sp>
          <p:nvSpPr>
            <p:cNvPr id="69" name="Abgerundetes Rechteck 68"/>
            <p:cNvSpPr/>
            <p:nvPr/>
          </p:nvSpPr>
          <p:spPr>
            <a:xfrm>
              <a:off x="6263889" y="2372742"/>
              <a:ext cx="2700000" cy="720000"/>
            </a:xfrm>
            <a:prstGeom prst="roundRect">
              <a:avLst/>
            </a:prstGeom>
            <a:solidFill>
              <a:srgbClr val="86C2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de-DE" sz="2000" dirty="0" smtClean="0">
                  <a:solidFill>
                    <a:srgbClr val="283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Papilio-6bis9</a:t>
              </a:r>
              <a:endParaRPr lang="de-DE" sz="20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87"/>
            <a:stretch/>
          </p:blipFill>
          <p:spPr bwMode="auto">
            <a:xfrm>
              <a:off x="8169954" y="2380497"/>
              <a:ext cx="639259" cy="70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13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332656"/>
            <a:ext cx="6556368" cy="402770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Programm Papilio-U3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platzhalter 4"/>
          <p:cNvSpPr txBox="1">
            <a:spLocks/>
          </p:cNvSpPr>
          <p:nvPr/>
        </p:nvSpPr>
        <p:spPr>
          <a:xfrm>
            <a:off x="277861" y="1194470"/>
            <a:ext cx="6598395" cy="1154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Zielgruppe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Kinder unter drei Jahren und deren Eltern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Pädagogische Fachkräfte </a:t>
            </a:r>
            <a:r>
              <a:rPr lang="de-DE" b="0" dirty="0">
                <a:solidFill>
                  <a:schemeClr val="tx1"/>
                </a:solidFill>
              </a:rPr>
              <a:t>in </a:t>
            </a:r>
            <a:r>
              <a:rPr lang="de-DE" b="0" dirty="0" smtClean="0">
                <a:solidFill>
                  <a:schemeClr val="tx1"/>
                </a:solidFill>
              </a:rPr>
              <a:t>Kindertagesstätten</a:t>
            </a:r>
            <a:endParaRPr lang="de-DE" b="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 smtClean="0">
              <a:solidFill>
                <a:schemeClr val="tx1"/>
              </a:solidFill>
            </a:endParaRPr>
          </a:p>
          <a:p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77861" y="2492896"/>
            <a:ext cx="6598395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Programmziele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Frühe Förderung sozial-emotionaler Kompetenzen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Aufbau </a:t>
            </a:r>
            <a:r>
              <a:rPr lang="de-DE" b="0" dirty="0">
                <a:solidFill>
                  <a:schemeClr val="tx1"/>
                </a:solidFill>
              </a:rPr>
              <a:t>einer sicheren Bindung durch feinfühliges </a:t>
            </a:r>
            <a:r>
              <a:rPr lang="de-DE" b="0" dirty="0" smtClean="0">
                <a:solidFill>
                  <a:schemeClr val="tx1"/>
                </a:solidFill>
              </a:rPr>
              <a:t>Verhalten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9" name="Textplatzhalter 4"/>
          <p:cNvSpPr txBox="1">
            <a:spLocks/>
          </p:cNvSpPr>
          <p:nvPr/>
        </p:nvSpPr>
        <p:spPr>
          <a:xfrm>
            <a:off x="3635896" y="4725144"/>
            <a:ext cx="440546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Im </a:t>
            </a:r>
            <a:r>
              <a:rPr lang="de-DE" b="0" dirty="0">
                <a:solidFill>
                  <a:schemeClr val="tx1"/>
                </a:solidFill>
              </a:rPr>
              <a:t>Mittelpunkt von Papilio-U3 steht das Verhalten </a:t>
            </a:r>
            <a:r>
              <a:rPr lang="de-DE" b="0" dirty="0" smtClean="0">
                <a:solidFill>
                  <a:schemeClr val="tx1"/>
                </a:solidFill>
              </a:rPr>
              <a:t>der pädagogischen Fachkräfte </a:t>
            </a:r>
            <a:r>
              <a:rPr lang="de-DE" b="0" dirty="0">
                <a:solidFill>
                  <a:schemeClr val="tx1"/>
                </a:solidFill>
              </a:rPr>
              <a:t>in der Interaktion mit den Kindern.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4884"/>
            <a:ext cx="2880320" cy="25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5254" r="65427" b="51159"/>
          <a:stretch/>
        </p:blipFill>
        <p:spPr>
          <a:xfrm flipH="1">
            <a:off x="6985827" y="1897895"/>
            <a:ext cx="1906653" cy="2395201"/>
          </a:xfrm>
          <a:prstGeom prst="rect">
            <a:avLst/>
          </a:prstGeom>
        </p:spPr>
      </p:pic>
      <p:pic>
        <p:nvPicPr>
          <p:cNvPr id="11" name="Picture 10" descr="Logo_FU-Berlin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78" y="1052736"/>
            <a:ext cx="1782634" cy="4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97" y="1124744"/>
            <a:ext cx="1317599" cy="3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r="1592"/>
          <a:stretch/>
        </p:blipFill>
        <p:spPr bwMode="auto">
          <a:xfrm>
            <a:off x="2272700" y="4573115"/>
            <a:ext cx="2447617" cy="191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O:\Bilder\2_U3\2_wichtige_allgemeine_Bilder\181210_Kita_St_Elisabeth_Gersthofen\alle_kleinere Auflösung\181210_Papilio_U3_UHD_0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7189" r="8284"/>
          <a:stretch/>
        </p:blipFill>
        <p:spPr bwMode="auto">
          <a:xfrm>
            <a:off x="395536" y="1772816"/>
            <a:ext cx="2592940" cy="17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332656"/>
            <a:ext cx="6556368" cy="402770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Programminhalte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95536" y="1052736"/>
            <a:ext cx="2592939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Sozial-emotionale Kompetenzen 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269051" y="3933056"/>
            <a:ext cx="2451265" cy="712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Eltern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076710" y="3933056"/>
            <a:ext cx="2464320" cy="712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Selbstfürsorge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348516" y="1060749"/>
            <a:ext cx="2456744" cy="697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6" y="1740593"/>
            <a:ext cx="2456744" cy="17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3"/>
          <a:stretch/>
        </p:blipFill>
        <p:spPr bwMode="auto">
          <a:xfrm>
            <a:off x="6232473" y="1700809"/>
            <a:ext cx="24439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228836" y="1060748"/>
            <a:ext cx="2447620" cy="7120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Bindung &amp; </a:t>
            </a:r>
            <a:endParaRPr lang="de-DE" sz="1600" dirty="0" smtClean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Feinfühligkeit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/>
          <a:stretch/>
        </p:blipFill>
        <p:spPr bwMode="auto">
          <a:xfrm>
            <a:off x="5076710" y="4645123"/>
            <a:ext cx="2464320" cy="184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6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332656"/>
            <a:ext cx="6556368" cy="402770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Evaluationsstudie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8" name="Textplatzhalter 4"/>
          <p:cNvSpPr txBox="1">
            <a:spLocks/>
          </p:cNvSpPr>
          <p:nvPr/>
        </p:nvSpPr>
        <p:spPr>
          <a:xfrm>
            <a:off x="200738" y="1169937"/>
            <a:ext cx="5307366" cy="1034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Stichprobe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>
                <a:solidFill>
                  <a:schemeClr val="tx1"/>
                </a:solidFill>
              </a:rPr>
              <a:t>652 </a:t>
            </a:r>
            <a:r>
              <a:rPr lang="de-DE" b="0" dirty="0" smtClean="0">
                <a:solidFill>
                  <a:schemeClr val="tx1"/>
                </a:solidFill>
              </a:rPr>
              <a:t>Kinder und 129 pädagogische Fachkräfte aus 55 Kindertagesstätten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62070" y="2204864"/>
            <a:ext cx="5822098" cy="968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Modellregionen: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Berlin, Brandenburg, Bayern, Nordrhein-Westfalen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94988"/>
            <a:ext cx="1292433" cy="1806020"/>
          </a:xfrm>
          <a:prstGeom prst="rect">
            <a:avLst/>
          </a:prstGeom>
        </p:spPr>
      </p:pic>
      <p:pic>
        <p:nvPicPr>
          <p:cNvPr id="10" name="Picture 10" descr="Logo_FU-Berlin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61651"/>
            <a:ext cx="1258287" cy="33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6" y="1032763"/>
            <a:ext cx="1028804" cy="274347"/>
          </a:xfrm>
          <a:prstGeom prst="rect">
            <a:avLst/>
          </a:prstGeom>
        </p:spPr>
      </p:pic>
      <p:sp>
        <p:nvSpPr>
          <p:cNvPr id="13" name="Textplatzhalter 4"/>
          <p:cNvSpPr txBox="1">
            <a:spLocks/>
          </p:cNvSpPr>
          <p:nvPr/>
        </p:nvSpPr>
        <p:spPr>
          <a:xfrm>
            <a:off x="251520" y="3068960"/>
            <a:ext cx="7767828" cy="1409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Studiendesign:</a:t>
            </a:r>
            <a:endParaRPr lang="de-DE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Interventions- </a:t>
            </a:r>
            <a:r>
              <a:rPr lang="de-DE" b="0" dirty="0">
                <a:solidFill>
                  <a:schemeClr val="tx1"/>
                </a:solidFill>
              </a:rPr>
              <a:t>und </a:t>
            </a:r>
            <a:r>
              <a:rPr lang="de-DE" b="0" dirty="0" smtClean="0">
                <a:solidFill>
                  <a:schemeClr val="tx1"/>
                </a:solidFill>
              </a:rPr>
              <a:t>Wartekontrollgruppe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Fragebögen und Beobachtungen in den Kitas </a:t>
            </a:r>
            <a:r>
              <a:rPr lang="de-DE" b="0" dirty="0">
                <a:solidFill>
                  <a:schemeClr val="tx1"/>
                </a:solidFill>
              </a:rPr>
              <a:t>zu 3 </a:t>
            </a:r>
            <a:r>
              <a:rPr lang="de-DE" b="0" dirty="0" smtClean="0">
                <a:solidFill>
                  <a:schemeClr val="tx1"/>
                </a:solidFill>
              </a:rPr>
              <a:t>Messzeitpunkten </a:t>
            </a:r>
            <a:r>
              <a:rPr lang="de-DE" b="0" dirty="0">
                <a:solidFill>
                  <a:schemeClr val="tx1"/>
                </a:solidFill>
              </a:rPr>
              <a:t>(vor, während und nach der Programmdurchführung</a:t>
            </a:r>
            <a:r>
              <a:rPr lang="de-DE" b="0" dirty="0" smtClean="0">
                <a:solidFill>
                  <a:schemeClr val="tx1"/>
                </a:solidFill>
              </a:rPr>
              <a:t>) </a:t>
            </a:r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6687708" cy="218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332656"/>
            <a:ext cx="6556368" cy="402770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Ergebnisse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97709-3703-4872-A653-C50576CFE1E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5" name="Textplatzhalter 4"/>
          <p:cNvSpPr txBox="1">
            <a:spLocks/>
          </p:cNvSpPr>
          <p:nvPr/>
        </p:nvSpPr>
        <p:spPr>
          <a:xfrm>
            <a:off x="257052" y="1152108"/>
            <a:ext cx="8347396" cy="1772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i="1" dirty="0" smtClean="0">
                <a:solidFill>
                  <a:schemeClr val="tx1"/>
                </a:solidFill>
              </a:rPr>
              <a:t>Ausgewählte Ergebnisse zur Wirksamkeitsevaluation: </a:t>
            </a:r>
          </a:p>
          <a:p>
            <a:pPr>
              <a:spcBef>
                <a:spcPts val="0"/>
              </a:spcBef>
            </a:pPr>
            <a:endParaRPr lang="de-DE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Selbstwirksamkeit: </a:t>
            </a:r>
            <a:r>
              <a:rPr lang="de-DE" b="0" dirty="0" smtClean="0">
                <a:solidFill>
                  <a:schemeClr val="tx1"/>
                </a:solidFill>
              </a:rPr>
              <a:t>Nach der Programmteilnahme zeigte sich bei den pädagogischen Fachkräften eine </a:t>
            </a:r>
            <a:r>
              <a:rPr lang="de-DE" b="0" u="sng" dirty="0" smtClean="0">
                <a:solidFill>
                  <a:schemeClr val="tx1"/>
                </a:solidFill>
              </a:rPr>
              <a:t>höhere Selbstwirksamkeit</a:t>
            </a:r>
            <a:r>
              <a:rPr lang="de-DE" b="0" dirty="0" smtClean="0">
                <a:solidFill>
                  <a:schemeClr val="tx1"/>
                </a:solidFill>
              </a:rPr>
              <a:t> (IG im Vergleich zur WKG). Diese gilt als wichtiger Schutzfaktor in Belastungssituationen.</a:t>
            </a:r>
            <a:endParaRPr lang="de-DE" sz="2000" b="0" dirty="0" smtClean="0">
              <a:solidFill>
                <a:schemeClr val="tx1"/>
              </a:solidFill>
            </a:endParaRPr>
          </a:p>
          <a:p>
            <a:pPr lvl="0"/>
            <a:endParaRPr lang="de-DE" sz="2000" b="0" dirty="0" smtClean="0">
              <a:solidFill>
                <a:schemeClr val="tx1"/>
              </a:solidFill>
            </a:endParaRPr>
          </a:p>
        </p:txBody>
      </p:sp>
      <p:pic>
        <p:nvPicPr>
          <p:cNvPr id="5" name="Picture 10" descr="Logo_FU-Berlin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7627"/>
            <a:ext cx="1698637" cy="4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3967"/>
            <a:ext cx="1502643" cy="400704"/>
          </a:xfrm>
          <a:prstGeom prst="rect">
            <a:avLst/>
          </a:prstGeom>
        </p:spPr>
      </p:pic>
      <p:sp>
        <p:nvSpPr>
          <p:cNvPr id="7" name="Textplatzhalter 4"/>
          <p:cNvSpPr txBox="1">
            <a:spLocks/>
          </p:cNvSpPr>
          <p:nvPr/>
        </p:nvSpPr>
        <p:spPr>
          <a:xfrm>
            <a:off x="257052" y="2852936"/>
            <a:ext cx="8347396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Bindungssicherheit:</a:t>
            </a:r>
            <a:r>
              <a:rPr lang="de-DE" b="0" dirty="0" smtClean="0">
                <a:solidFill>
                  <a:schemeClr val="tx1"/>
                </a:solidFill>
              </a:rPr>
              <a:t> In </a:t>
            </a:r>
            <a:r>
              <a:rPr lang="de-DE" b="0" dirty="0">
                <a:solidFill>
                  <a:schemeClr val="tx1"/>
                </a:solidFill>
              </a:rPr>
              <a:t>Bezug auf die </a:t>
            </a:r>
            <a:r>
              <a:rPr lang="de-DE" b="0" u="sng" dirty="0">
                <a:solidFill>
                  <a:schemeClr val="tx1"/>
                </a:solidFill>
              </a:rPr>
              <a:t>Bindungssicherheit </a:t>
            </a:r>
            <a:r>
              <a:rPr lang="de-DE" b="0" dirty="0">
                <a:solidFill>
                  <a:schemeClr val="tx1"/>
                </a:solidFill>
              </a:rPr>
              <a:t>der Kinder deuten sich </a:t>
            </a:r>
            <a:r>
              <a:rPr lang="de-DE" b="0" u="sng" dirty="0">
                <a:solidFill>
                  <a:schemeClr val="tx1"/>
                </a:solidFill>
              </a:rPr>
              <a:t>positive Effekte </a:t>
            </a:r>
            <a:r>
              <a:rPr lang="de-DE" b="0" dirty="0">
                <a:solidFill>
                  <a:schemeClr val="tx1"/>
                </a:solidFill>
              </a:rPr>
              <a:t>von Papilio-U3 </a:t>
            </a:r>
            <a:r>
              <a:rPr lang="de-DE" b="0" dirty="0" smtClean="0">
                <a:solidFill>
                  <a:schemeClr val="tx1"/>
                </a:solidFill>
              </a:rPr>
              <a:t>an. Vor </a:t>
            </a:r>
            <a:r>
              <a:rPr lang="de-DE" b="0" dirty="0">
                <a:solidFill>
                  <a:schemeClr val="tx1"/>
                </a:solidFill>
              </a:rPr>
              <a:t>allem für diejenigen </a:t>
            </a:r>
            <a:r>
              <a:rPr lang="de-DE" b="0" dirty="0" smtClean="0">
                <a:solidFill>
                  <a:schemeClr val="tx1"/>
                </a:solidFill>
              </a:rPr>
              <a:t>Kinder, </a:t>
            </a:r>
            <a:r>
              <a:rPr lang="de-DE" b="0" dirty="0">
                <a:solidFill>
                  <a:schemeClr val="tx1"/>
                </a:solidFill>
              </a:rPr>
              <a:t>die vor </a:t>
            </a:r>
            <a:r>
              <a:rPr lang="de-DE" b="0" dirty="0" smtClean="0">
                <a:solidFill>
                  <a:schemeClr val="tx1"/>
                </a:solidFill>
              </a:rPr>
              <a:t>dem Programm eine geringere </a:t>
            </a:r>
            <a:r>
              <a:rPr lang="de-DE" b="0" dirty="0">
                <a:solidFill>
                  <a:schemeClr val="tx1"/>
                </a:solidFill>
              </a:rPr>
              <a:t>Bindungssicherheit zu ihrer </a:t>
            </a:r>
            <a:r>
              <a:rPr lang="de-DE" b="0" dirty="0" smtClean="0">
                <a:solidFill>
                  <a:schemeClr val="tx1"/>
                </a:solidFill>
              </a:rPr>
              <a:t>Bezugsfachkraft hatten. </a:t>
            </a:r>
            <a:endParaRPr lang="de-DE" b="0" dirty="0">
              <a:solidFill>
                <a:schemeClr val="tx1"/>
              </a:solidFill>
            </a:endParaRPr>
          </a:p>
          <a:p>
            <a:endParaRPr lang="de-DE" sz="2000" b="0" dirty="0" smtClean="0">
              <a:solidFill>
                <a:schemeClr val="tx1"/>
              </a:solidFill>
            </a:endParaRPr>
          </a:p>
          <a:p>
            <a:pPr lvl="0"/>
            <a:endParaRPr lang="de-DE" sz="2000" b="0" dirty="0" smtClean="0">
              <a:solidFill>
                <a:schemeClr val="tx1"/>
              </a:solidFill>
            </a:endParaRP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257052" y="4337740"/>
            <a:ext cx="8347396" cy="1683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Sozial-emotionale Probleme, Kooperationsbereitschaft &amp; Wohlbefinden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b="0" dirty="0" smtClean="0">
                <a:solidFill>
                  <a:schemeClr val="tx1"/>
                </a:solidFill>
              </a:rPr>
              <a:t>Bei Kindern, die von höher qualifizierten Fachkräften betreut wurden, zeigten sich nach dem Programm </a:t>
            </a:r>
            <a:r>
              <a:rPr lang="de-DE" b="0" u="sng" dirty="0" smtClean="0">
                <a:solidFill>
                  <a:schemeClr val="tx1"/>
                </a:solidFill>
              </a:rPr>
              <a:t>weniger Probleme</a:t>
            </a:r>
            <a:r>
              <a:rPr lang="de-DE" b="0" dirty="0" smtClean="0">
                <a:solidFill>
                  <a:schemeClr val="tx1"/>
                </a:solidFill>
              </a:rPr>
              <a:t> im sozial-emotionalen Bereich (wie hauen, schreien, traurig sein), eine </a:t>
            </a:r>
            <a:r>
              <a:rPr lang="de-DE" b="0" u="sng" dirty="0" smtClean="0">
                <a:solidFill>
                  <a:schemeClr val="tx1"/>
                </a:solidFill>
              </a:rPr>
              <a:t>höhere Kooperationsbereitschaft</a:t>
            </a:r>
            <a:r>
              <a:rPr lang="de-DE" b="0" dirty="0" smtClean="0">
                <a:solidFill>
                  <a:schemeClr val="tx1"/>
                </a:solidFill>
              </a:rPr>
              <a:t> und ein </a:t>
            </a:r>
            <a:r>
              <a:rPr lang="de-DE" b="0" u="sng" dirty="0" smtClean="0">
                <a:solidFill>
                  <a:schemeClr val="tx1"/>
                </a:solidFill>
              </a:rPr>
              <a:t>größeres Wohlbefinden</a:t>
            </a:r>
            <a:r>
              <a:rPr lang="de-DE" b="0" dirty="0" smtClean="0">
                <a:solidFill>
                  <a:schemeClr val="tx1"/>
                </a:solidFill>
              </a:rPr>
              <a:t> in der Kita. </a:t>
            </a:r>
          </a:p>
          <a:p>
            <a:endParaRPr lang="de-DE" sz="2000" b="0" dirty="0" smtClean="0">
              <a:solidFill>
                <a:schemeClr val="tx1"/>
              </a:solidFill>
            </a:endParaRPr>
          </a:p>
          <a:p>
            <a:pPr lvl="0"/>
            <a:endParaRPr lang="de-DE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80" y="332656"/>
            <a:ext cx="6556368" cy="402770"/>
          </a:xfrm>
        </p:spPr>
        <p:txBody>
          <a:bodyPr/>
          <a:lstStyle/>
          <a:p>
            <a:r>
              <a:rPr lang="de-DE" dirty="0">
                <a:solidFill>
                  <a:srgbClr val="024089"/>
                </a:solidFill>
              </a:rPr>
              <a:t>Ergebnisse</a:t>
            </a:r>
          </a:p>
        </p:txBody>
      </p:sp>
      <p:sp>
        <p:nvSpPr>
          <p:cNvPr id="14" name="Textplatzhalter 4"/>
          <p:cNvSpPr txBox="1">
            <a:spLocks/>
          </p:cNvSpPr>
          <p:nvPr/>
        </p:nvSpPr>
        <p:spPr>
          <a:xfrm>
            <a:off x="2765902" y="1268760"/>
            <a:ext cx="6342602" cy="1783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rgbClr val="283A8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Hohe Akzeptanz und Nutzen des Programms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Pädagogische Fachkräfte sind begeistert von Papilio-U3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Sie berichten über viele positive Veränderungen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Große Zufriedenheit mit Materialien und Inhalten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99 Prozent empfehlen Papilio-U3 weiter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0" dirty="0">
              <a:solidFill>
                <a:schemeClr val="tx1"/>
              </a:solidFill>
            </a:endParaRPr>
          </a:p>
          <a:p>
            <a:endParaRPr lang="de-DE"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0875"/>
          <a:stretch/>
        </p:blipFill>
        <p:spPr bwMode="auto">
          <a:xfrm>
            <a:off x="375183" y="1332265"/>
            <a:ext cx="2318711" cy="1880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2052"/>
            <a:ext cx="1691949" cy="175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bgerundete rechteckige Legende 17"/>
          <p:cNvSpPr/>
          <p:nvPr/>
        </p:nvSpPr>
        <p:spPr>
          <a:xfrm>
            <a:off x="537615" y="3553852"/>
            <a:ext cx="5399588" cy="2323420"/>
          </a:xfrm>
          <a:prstGeom prst="wedgeRoundRectCallout">
            <a:avLst>
              <a:gd name="adj1" fmla="val -57311"/>
              <a:gd name="adj2" fmla="val -2150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wünschte, dass alle meine Kolleginnen die Fortbildung machen würden. Und auch unsere Eltern</a:t>
            </a:r>
            <a:r>
              <a:rPr 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  <a:p>
            <a:pPr lvl="0" algn="ctr">
              <a:spcAft>
                <a:spcPts val="1200"/>
              </a:spcAft>
            </a:pP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„Man lernt sehr viel für sich und die eigene Arbeit</a:t>
            </a:r>
            <a:r>
              <a:rPr 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1200"/>
              </a:spcAft>
            </a:pPr>
            <a:r>
              <a:rPr 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„Viele Kleinigkeiten sind </a:t>
            </a:r>
            <a:r>
              <a:rPr lang="de-DE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wertvoll für das Kind und stärken die Bindung enorm</a:t>
            </a:r>
            <a:r>
              <a:rPr lang="de-DE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730" y="5122627"/>
            <a:ext cx="556052" cy="44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233133" y="3501008"/>
            <a:ext cx="258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 Sie Papilio-U3 weiterempfehlen?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Logo_FU-Berlin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7627"/>
            <a:ext cx="1698637" cy="45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3967"/>
            <a:ext cx="1502643" cy="40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7879" y="289926"/>
            <a:ext cx="6956531" cy="402770"/>
          </a:xfrm>
        </p:spPr>
        <p:txBody>
          <a:bodyPr/>
          <a:lstStyle/>
          <a:p>
            <a:r>
              <a:rPr lang="de-DE" dirty="0" smtClean="0">
                <a:solidFill>
                  <a:srgbClr val="024089"/>
                </a:solidFill>
              </a:rPr>
              <a:t>Papilio-U3 Fortbildung: Übersicht</a:t>
            </a:r>
            <a:endParaRPr lang="de-DE" dirty="0">
              <a:solidFill>
                <a:srgbClr val="02408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3528" y="10527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Für pädagogische Fachkräfte: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Insgesamt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7,5 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8 Module (4 ganze Tage, 4 halbe Tage)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Supervisionen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Vertiefung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27243" y="2855633"/>
            <a:ext cx="19800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Theoretische Grundlagen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55777" y="2843518"/>
            <a:ext cx="1938455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Sozial-emotionale </a:t>
            </a:r>
            <a:r>
              <a:rPr lang="de-DE" sz="16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 </a:t>
            </a:r>
          </a:p>
        </p:txBody>
      </p:sp>
      <p:sp>
        <p:nvSpPr>
          <p:cNvPr id="9" name="Rechteck 8"/>
          <p:cNvSpPr/>
          <p:nvPr/>
        </p:nvSpPr>
        <p:spPr>
          <a:xfrm>
            <a:off x="4680233" y="2852810"/>
            <a:ext cx="198000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Temperament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14416" y="2500092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1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15863" y="2490800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2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094353" y="2500092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3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876256" y="2852810"/>
            <a:ext cx="198000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254593" y="2500092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4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27243" y="4216463"/>
            <a:ext cx="198000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Feinfühligkeit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2514232" y="4216463"/>
            <a:ext cx="19800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Bindung </a:t>
            </a:r>
            <a:r>
              <a:rPr lang="de-DE" sz="1600" dirty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Eingewöhnung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680232" y="4216463"/>
            <a:ext cx="19800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 mit Eltern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91360" y="3863745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5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951600" y="3863745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6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118326" y="3863745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7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876256" y="4216463"/>
            <a:ext cx="1980000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Selbstfürsorge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320112" y="3863745"/>
            <a:ext cx="10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8</a:t>
            </a:r>
            <a:endParaRPr lang="de-DE" b="1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605899" y="5519929"/>
            <a:ext cx="1980000" cy="645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 (Videofeedback)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214411" y="5519929"/>
            <a:ext cx="1980000" cy="645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Vertiefung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155555" y="559193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de-DE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3910155" y="5519929"/>
            <a:ext cx="1980000" cy="645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Supervision</a:t>
            </a:r>
          </a:p>
          <a:p>
            <a:pPr algn="ctr"/>
            <a:r>
              <a:rPr lang="de-DE" sz="16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(Videofeedback)</a:t>
            </a:r>
            <a:endParaRPr lang="de-DE" sz="16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8388424" y="6561348"/>
            <a:ext cx="576064" cy="2383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Tag</a:t>
            </a:r>
            <a:endParaRPr lang="de-DE" sz="9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7785504" y="6561348"/>
            <a:ext cx="530912" cy="238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 smtClean="0">
                <a:solidFill>
                  <a:srgbClr val="283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Tag</a:t>
            </a:r>
            <a:endParaRPr lang="de-DE" sz="900" dirty="0">
              <a:solidFill>
                <a:srgbClr val="283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2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30516_Papilio_Master_ch_mg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1232</Words>
  <Application>Microsoft Office PowerPoint</Application>
  <PresentationFormat>Bildschirmpräsentation (4:3)</PresentationFormat>
  <Paragraphs>238</Paragraphs>
  <Slides>22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130516_Papilio_Master_ch_mg</vt:lpstr>
      <vt:lpstr>think-cell Slide</vt:lpstr>
      <vt:lpstr>PowerPoint-Präsentation</vt:lpstr>
      <vt:lpstr>PowerPoint-Präsentation</vt:lpstr>
      <vt:lpstr>Entwicklungsorientierte Prävention </vt:lpstr>
      <vt:lpstr>Programm Papilio-U3</vt:lpstr>
      <vt:lpstr>Programminhalte</vt:lpstr>
      <vt:lpstr>Evaluationsstudie</vt:lpstr>
      <vt:lpstr>Ergebnisse</vt:lpstr>
      <vt:lpstr>Ergebnisse</vt:lpstr>
      <vt:lpstr>Papilio-U3 Fortbildung: Übersicht</vt:lpstr>
      <vt:lpstr>PowerPoint-Präsentation</vt:lpstr>
      <vt:lpstr>Wichtige Schutzbedingungen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Christoph Hosemann</dc:creator>
  <cp:lastModifiedBy>Janina Trinkl</cp:lastModifiedBy>
  <cp:revision>515</cp:revision>
  <cp:lastPrinted>2021-09-06T08:15:10Z</cp:lastPrinted>
  <dcterms:created xsi:type="dcterms:W3CDTF">2013-05-16T10:47:13Z</dcterms:created>
  <dcterms:modified xsi:type="dcterms:W3CDTF">2021-09-06T08:15:14Z</dcterms:modified>
</cp:coreProperties>
</file>