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397" r:id="rId2"/>
    <p:sldId id="462" r:id="rId3"/>
    <p:sldId id="461" r:id="rId4"/>
    <p:sldId id="456" r:id="rId5"/>
    <p:sldId id="457" r:id="rId6"/>
    <p:sldId id="459" r:id="rId7"/>
    <p:sldId id="460" r:id="rId8"/>
    <p:sldId id="372" r:id="rId9"/>
    <p:sldId id="453" r:id="rId10"/>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45CB8CBF-DA60-4602-B00C-0807A3420AF9}">
          <p14:sldIdLst>
            <p14:sldId id="397"/>
            <p14:sldId id="462"/>
            <p14:sldId id="461"/>
            <p14:sldId id="456"/>
            <p14:sldId id="457"/>
            <p14:sldId id="459"/>
            <p14:sldId id="460"/>
            <p14:sldId id="372"/>
            <p14:sldId id="453"/>
          </p14:sldIdLst>
        </p14:section>
        <p14:section name="Abschnitt ohne Titel" id="{936B12D7-1D65-426D-B574-E2188D6860A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23" clrIdx="0"/>
  <p:cmAuthor id="1" name="Ruth Siemes-Frömmer" initials="RS" lastIdx="10" clrIdx="1"/>
  <p:cmAuthor id="2" name="Admin" initials="A"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089"/>
    <a:srgbClr val="DA0000"/>
    <a:srgbClr val="E9EFF7"/>
    <a:srgbClr val="F39325"/>
    <a:srgbClr val="C40000"/>
    <a:srgbClr val="C8D400"/>
    <a:srgbClr val="86C2EB"/>
    <a:srgbClr val="E94190"/>
    <a:srgbClr val="FFCD1C"/>
    <a:srgbClr val="283A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C5BB6-C579-5E3B-9CE3-08ECEDFAD8F1}" v="19" dt="2026-02-03T08:32:51.237"/>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0126" autoAdjust="0"/>
  </p:normalViewPr>
  <p:slideViewPr>
    <p:cSldViewPr>
      <p:cViewPr varScale="1">
        <p:scale>
          <a:sx n="67" d="100"/>
          <a:sy n="67" d="100"/>
        </p:scale>
        <p:origin x="556"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50" d="100"/>
          <a:sy n="150" d="100"/>
        </p:scale>
        <p:origin x="-2358" y="49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fia Henning" userId="c447e17e-1a8d-49cd-9742-b76e8a9f4dae" providerId="ADAL" clId="{54C44821-7AA3-44EF-88DC-A96FF04EE9D6}"/>
    <pc:docChg chg="undo custSel modSld">
      <pc:chgData name="Sofia Henning" userId="c447e17e-1a8d-49cd-9742-b76e8a9f4dae" providerId="ADAL" clId="{54C44821-7AA3-44EF-88DC-A96FF04EE9D6}" dt="2026-01-27T13:17:18.733" v="6" actId="478"/>
      <pc:docMkLst>
        <pc:docMk/>
      </pc:docMkLst>
      <pc:sldChg chg="addSp delSp modSp mod">
        <pc:chgData name="Sofia Henning" userId="c447e17e-1a8d-49cd-9742-b76e8a9f4dae" providerId="ADAL" clId="{54C44821-7AA3-44EF-88DC-A96FF04EE9D6}" dt="2026-01-27T13:17:18.733" v="6" actId="478"/>
        <pc:sldMkLst>
          <pc:docMk/>
          <pc:sldMk cId="835251767" sldId="453"/>
        </pc:sldMkLst>
        <pc:spChg chg="add del mod ord">
          <ac:chgData name="Sofia Henning" userId="c447e17e-1a8d-49cd-9742-b76e8a9f4dae" providerId="ADAL" clId="{54C44821-7AA3-44EF-88DC-A96FF04EE9D6}" dt="2026-01-27T13:17:07.495" v="4" actId="167"/>
          <ac:spMkLst>
            <pc:docMk/>
            <pc:sldMk cId="835251767" sldId="453"/>
            <ac:spMk id="10" creationId="{410B2168-E802-2E1B-55C0-FEB16F30273E}"/>
          </ac:spMkLst>
        </pc:spChg>
      </pc:sldChg>
    </pc:docChg>
  </pc:docChgLst>
  <pc:docChgLst>
    <pc:chgData name="Anke Dietrich" userId="S::anke.dietrich@papilio.de::4e0c8f54-271b-4f35-9085-654a0a280f5e" providerId="AD" clId="Web-{036C5BB6-C579-5E3B-9CE3-08ECEDFAD8F1}"/>
    <pc:docChg chg="modSld">
      <pc:chgData name="Anke Dietrich" userId="S::anke.dietrich@papilio.de::4e0c8f54-271b-4f35-9085-654a0a280f5e" providerId="AD" clId="Web-{036C5BB6-C579-5E3B-9CE3-08ECEDFAD8F1}" dt="2026-02-03T08:32:50.956" v="9" actId="20577"/>
      <pc:docMkLst>
        <pc:docMk/>
      </pc:docMkLst>
      <pc:sldChg chg="modSp">
        <pc:chgData name="Anke Dietrich" userId="S::anke.dietrich@papilio.de::4e0c8f54-271b-4f35-9085-654a0a280f5e" providerId="AD" clId="Web-{036C5BB6-C579-5E3B-9CE3-08ECEDFAD8F1}" dt="2026-02-03T08:32:06.659" v="0" actId="20577"/>
        <pc:sldMkLst>
          <pc:docMk/>
          <pc:sldMk cId="3185275631" sldId="397"/>
        </pc:sldMkLst>
        <pc:spChg chg="mod">
          <ac:chgData name="Anke Dietrich" userId="S::anke.dietrich@papilio.de::4e0c8f54-271b-4f35-9085-654a0a280f5e" providerId="AD" clId="Web-{036C5BB6-C579-5E3B-9CE3-08ECEDFAD8F1}" dt="2026-02-03T08:32:06.659" v="0" actId="20577"/>
          <ac:spMkLst>
            <pc:docMk/>
            <pc:sldMk cId="3185275631" sldId="397"/>
            <ac:spMk id="9" creationId="{00000000-0000-0000-0000-000000000000}"/>
          </ac:spMkLst>
        </pc:spChg>
      </pc:sldChg>
      <pc:sldChg chg="modSp">
        <pc:chgData name="Anke Dietrich" userId="S::anke.dietrich@papilio.de::4e0c8f54-271b-4f35-9085-654a0a280f5e" providerId="AD" clId="Web-{036C5BB6-C579-5E3B-9CE3-08ECEDFAD8F1}" dt="2026-02-03T08:32:50.956" v="9" actId="20577"/>
        <pc:sldMkLst>
          <pc:docMk/>
          <pc:sldMk cId="835251767" sldId="453"/>
        </pc:sldMkLst>
        <pc:spChg chg="mod">
          <ac:chgData name="Anke Dietrich" userId="S::anke.dietrich@papilio.de::4e0c8f54-271b-4f35-9085-654a0a280f5e" providerId="AD" clId="Web-{036C5BB6-C579-5E3B-9CE3-08ECEDFAD8F1}" dt="2026-02-03T08:32:41.659" v="5" actId="20577"/>
          <ac:spMkLst>
            <pc:docMk/>
            <pc:sldMk cId="835251767" sldId="453"/>
            <ac:spMk id="3" creationId="{00000000-0000-0000-0000-000000000000}"/>
          </ac:spMkLst>
        </pc:spChg>
        <pc:spChg chg="mod">
          <ac:chgData name="Anke Dietrich" userId="S::anke.dietrich@papilio.de::4e0c8f54-271b-4f35-9085-654a0a280f5e" providerId="AD" clId="Web-{036C5BB6-C579-5E3B-9CE3-08ECEDFAD8F1}" dt="2026-02-03T08:32:50.956" v="9" actId="20577"/>
          <ac:spMkLst>
            <pc:docMk/>
            <pc:sldMk cId="835251767" sldId="453"/>
            <ac:spMk id="10" creationId="{410B2168-E802-2E1B-55C0-FEB16F30273E}"/>
          </ac:spMkLst>
        </pc:spChg>
      </pc:sldChg>
      <pc:sldChg chg="delSp modSp">
        <pc:chgData name="Anke Dietrich" userId="S::anke.dietrich@papilio.de::4e0c8f54-271b-4f35-9085-654a0a280f5e" providerId="AD" clId="Web-{036C5BB6-C579-5E3B-9CE3-08ECEDFAD8F1}" dt="2026-02-03T08:32:24.737" v="2" actId="1076"/>
        <pc:sldMkLst>
          <pc:docMk/>
          <pc:sldMk cId="1294320521" sldId="460"/>
        </pc:sldMkLst>
        <pc:spChg chg="mod">
          <ac:chgData name="Anke Dietrich" userId="S::anke.dietrich@papilio.de::4e0c8f54-271b-4f35-9085-654a0a280f5e" providerId="AD" clId="Web-{036C5BB6-C579-5E3B-9CE3-08ECEDFAD8F1}" dt="2026-02-03T08:32:24.737" v="2" actId="1076"/>
          <ac:spMkLst>
            <pc:docMk/>
            <pc:sldMk cId="1294320521" sldId="460"/>
            <ac:spMk id="6" creationId="{00000000-0000-0000-0000-000000000000}"/>
          </ac:spMkLst>
        </pc:spChg>
        <pc:spChg chg="del">
          <ac:chgData name="Anke Dietrich" userId="S::anke.dietrich@papilio.de::4e0c8f54-271b-4f35-9085-654a0a280f5e" providerId="AD" clId="Web-{036C5BB6-C579-5E3B-9CE3-08ECEDFAD8F1}" dt="2026-02-03T08:32:21.596" v="1"/>
          <ac:spMkLst>
            <pc:docMk/>
            <pc:sldMk cId="1294320521" sldId="460"/>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3076363" cy="511731"/>
          </a:xfrm>
          <a:prstGeom prst="rect">
            <a:avLst/>
          </a:prstGeom>
        </p:spPr>
        <p:txBody>
          <a:bodyPr vert="horz" lIns="95070" tIns="47535" rIns="95070" bIns="47535" rtlCol="0"/>
          <a:lstStyle>
            <a:lvl1pPr algn="l">
              <a:defRPr sz="1200"/>
            </a:lvl1pPr>
          </a:lstStyle>
          <a:p>
            <a:endParaRPr lang="de-DE"/>
          </a:p>
        </p:txBody>
      </p:sp>
      <p:sp>
        <p:nvSpPr>
          <p:cNvPr id="3" name="Datumsplatzhalter 2"/>
          <p:cNvSpPr>
            <a:spLocks noGrp="1"/>
          </p:cNvSpPr>
          <p:nvPr>
            <p:ph type="dt" sz="quarter" idx="1"/>
          </p:nvPr>
        </p:nvSpPr>
        <p:spPr>
          <a:xfrm>
            <a:off x="4021295" y="1"/>
            <a:ext cx="3076363" cy="511731"/>
          </a:xfrm>
          <a:prstGeom prst="rect">
            <a:avLst/>
          </a:prstGeom>
        </p:spPr>
        <p:txBody>
          <a:bodyPr vert="horz" lIns="95070" tIns="47535" rIns="95070" bIns="47535" rtlCol="0"/>
          <a:lstStyle>
            <a:lvl1pPr algn="r">
              <a:defRPr sz="1200"/>
            </a:lvl1pPr>
          </a:lstStyle>
          <a:p>
            <a:endParaRPr lang="de-DE"/>
          </a:p>
        </p:txBody>
      </p:sp>
      <p:sp>
        <p:nvSpPr>
          <p:cNvPr id="4" name="Fußzeilenplatzhalter 3"/>
          <p:cNvSpPr>
            <a:spLocks noGrp="1"/>
          </p:cNvSpPr>
          <p:nvPr>
            <p:ph type="ftr" sz="quarter" idx="2"/>
          </p:nvPr>
        </p:nvSpPr>
        <p:spPr>
          <a:xfrm>
            <a:off x="1" y="9721107"/>
            <a:ext cx="3076363" cy="511731"/>
          </a:xfrm>
          <a:prstGeom prst="rect">
            <a:avLst/>
          </a:prstGeom>
        </p:spPr>
        <p:txBody>
          <a:bodyPr vert="horz" lIns="95070" tIns="47535" rIns="95070" bIns="47535" rtlCol="0" anchor="b"/>
          <a:lstStyle>
            <a:lvl1pPr algn="l">
              <a:defRPr sz="1200"/>
            </a:lvl1pPr>
          </a:lstStyle>
          <a:p>
            <a:endParaRPr lang="de-DE"/>
          </a:p>
        </p:txBody>
      </p:sp>
      <p:sp>
        <p:nvSpPr>
          <p:cNvPr id="5" name="Foliennummernplatzhalter 4"/>
          <p:cNvSpPr>
            <a:spLocks noGrp="1"/>
          </p:cNvSpPr>
          <p:nvPr>
            <p:ph type="sldNum" sz="quarter" idx="3"/>
          </p:nvPr>
        </p:nvSpPr>
        <p:spPr>
          <a:xfrm>
            <a:off x="4021295" y="9721107"/>
            <a:ext cx="3076363" cy="511731"/>
          </a:xfrm>
          <a:prstGeom prst="rect">
            <a:avLst/>
          </a:prstGeom>
        </p:spPr>
        <p:txBody>
          <a:bodyPr vert="horz" lIns="95070" tIns="47535" rIns="95070" bIns="47535" rtlCol="0" anchor="b"/>
          <a:lstStyle>
            <a:lvl1pPr algn="r">
              <a:defRPr sz="1200"/>
            </a:lvl1pPr>
          </a:lstStyle>
          <a:p>
            <a:fld id="{19C2E28D-415A-4AB0-8C12-32C08A8D17FD}" type="slidenum">
              <a:rPr lang="de-DE" smtClean="0"/>
              <a:pPr/>
              <a:t>‹#›</a:t>
            </a:fld>
            <a:endParaRPr lang="de-DE"/>
          </a:p>
        </p:txBody>
      </p:sp>
    </p:spTree>
    <p:extLst>
      <p:ext uri="{BB962C8B-B14F-4D97-AF65-F5344CB8AC3E}">
        <p14:creationId xmlns:p14="http://schemas.microsoft.com/office/powerpoint/2010/main" val="332504988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3077137" cy="511731"/>
          </a:xfrm>
          <a:prstGeom prst="rect">
            <a:avLst/>
          </a:prstGeom>
        </p:spPr>
        <p:txBody>
          <a:bodyPr vert="horz" lIns="95070" tIns="47535" rIns="95070" bIns="47535" rtlCol="0"/>
          <a:lstStyle>
            <a:lvl1pPr algn="l">
              <a:defRPr sz="1200"/>
            </a:lvl1pPr>
          </a:lstStyle>
          <a:p>
            <a:endParaRPr lang="de-DE"/>
          </a:p>
        </p:txBody>
      </p:sp>
      <p:sp>
        <p:nvSpPr>
          <p:cNvPr id="3" name="Datumsplatzhalter 2"/>
          <p:cNvSpPr>
            <a:spLocks noGrp="1"/>
          </p:cNvSpPr>
          <p:nvPr>
            <p:ph type="dt" idx="1"/>
          </p:nvPr>
        </p:nvSpPr>
        <p:spPr>
          <a:xfrm>
            <a:off x="4020506" y="1"/>
            <a:ext cx="3077137" cy="511731"/>
          </a:xfrm>
          <a:prstGeom prst="rect">
            <a:avLst/>
          </a:prstGeom>
        </p:spPr>
        <p:txBody>
          <a:bodyPr vert="horz" lIns="95070" tIns="47535" rIns="95070" bIns="47535" rtlCol="0"/>
          <a:lstStyle>
            <a:lvl1pPr algn="r">
              <a:defRPr sz="1200"/>
            </a:lvl1pPr>
          </a:lstStyle>
          <a:p>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5070" tIns="47535" rIns="95070" bIns="47535" rtlCol="0" anchor="ctr"/>
          <a:lstStyle/>
          <a:p>
            <a:endParaRPr lang="de-DE"/>
          </a:p>
        </p:txBody>
      </p:sp>
      <p:sp>
        <p:nvSpPr>
          <p:cNvPr id="5" name="Notizenplatzhalter 4"/>
          <p:cNvSpPr>
            <a:spLocks noGrp="1"/>
          </p:cNvSpPr>
          <p:nvPr>
            <p:ph type="body" sz="quarter" idx="3"/>
          </p:nvPr>
        </p:nvSpPr>
        <p:spPr>
          <a:xfrm>
            <a:off x="709599" y="4862265"/>
            <a:ext cx="5680103" cy="4605575"/>
          </a:xfrm>
          <a:prstGeom prst="rect">
            <a:avLst/>
          </a:prstGeom>
        </p:spPr>
        <p:txBody>
          <a:bodyPr vert="horz" lIns="95070" tIns="47535" rIns="95070" bIns="47535"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238"/>
            <a:ext cx="3077137" cy="511731"/>
          </a:xfrm>
          <a:prstGeom prst="rect">
            <a:avLst/>
          </a:prstGeom>
        </p:spPr>
        <p:txBody>
          <a:bodyPr vert="horz" lIns="95070" tIns="47535" rIns="95070" bIns="47535" rtlCol="0" anchor="b"/>
          <a:lstStyle>
            <a:lvl1pPr algn="l">
              <a:defRPr sz="1200"/>
            </a:lvl1pPr>
          </a:lstStyle>
          <a:p>
            <a:endParaRPr lang="de-DE"/>
          </a:p>
        </p:txBody>
      </p:sp>
      <p:sp>
        <p:nvSpPr>
          <p:cNvPr id="7" name="Foliennummernplatzhalter 6"/>
          <p:cNvSpPr>
            <a:spLocks noGrp="1"/>
          </p:cNvSpPr>
          <p:nvPr>
            <p:ph type="sldNum" sz="quarter" idx="5"/>
          </p:nvPr>
        </p:nvSpPr>
        <p:spPr>
          <a:xfrm>
            <a:off x="4020506" y="9721238"/>
            <a:ext cx="3077137" cy="511731"/>
          </a:xfrm>
          <a:prstGeom prst="rect">
            <a:avLst/>
          </a:prstGeom>
        </p:spPr>
        <p:txBody>
          <a:bodyPr vert="horz" lIns="95070" tIns="47535" rIns="95070" bIns="47535" rtlCol="0" anchor="b"/>
          <a:lstStyle>
            <a:lvl1pPr algn="r">
              <a:defRPr sz="1200"/>
            </a:lvl1pPr>
          </a:lstStyle>
          <a:p>
            <a:fld id="{C7854267-C670-42FD-A039-0760D7D065CA}" type="slidenum">
              <a:rPr lang="de-DE" smtClean="0"/>
              <a:pPr/>
              <a:t>‹#›</a:t>
            </a:fld>
            <a:endParaRPr lang="de-DE"/>
          </a:p>
        </p:txBody>
      </p:sp>
    </p:spTree>
    <p:extLst>
      <p:ext uri="{BB962C8B-B14F-4D97-AF65-F5344CB8AC3E}">
        <p14:creationId xmlns:p14="http://schemas.microsoft.com/office/powerpoint/2010/main" val="110850288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C7854267-C670-42FD-A039-0760D7D065CA}" type="slidenum">
              <a:rPr lang="de-DE" smtClean="0"/>
              <a:pPr/>
              <a:t>1</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395821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Datumsplatzhalter 3"/>
          <p:cNvSpPr>
            <a:spLocks noGrp="1"/>
          </p:cNvSpPr>
          <p:nvPr>
            <p:ph type="dt" idx="10"/>
          </p:nvPr>
        </p:nvSpPr>
        <p:spPr/>
        <p:txBody>
          <a:bodyPr/>
          <a:lstStyle/>
          <a:p>
            <a:endParaRPr lang="de-DE"/>
          </a:p>
        </p:txBody>
      </p:sp>
      <p:sp>
        <p:nvSpPr>
          <p:cNvPr id="5" name="Foliennummernplatzhalter 4"/>
          <p:cNvSpPr>
            <a:spLocks noGrp="1"/>
          </p:cNvSpPr>
          <p:nvPr>
            <p:ph type="sldNum" sz="quarter" idx="11"/>
          </p:nvPr>
        </p:nvSpPr>
        <p:spPr/>
        <p:txBody>
          <a:bodyPr/>
          <a:lstStyle/>
          <a:p>
            <a:fld id="{C7854267-C670-42FD-A039-0760D7D065CA}" type="slidenum">
              <a:rPr lang="de-DE" smtClean="0"/>
              <a:pPr/>
              <a:t>2</a:t>
            </a:fld>
            <a:endParaRPr lang="de-DE"/>
          </a:p>
        </p:txBody>
      </p:sp>
    </p:spTree>
    <p:extLst>
      <p:ext uri="{BB962C8B-B14F-4D97-AF65-F5344CB8AC3E}">
        <p14:creationId xmlns:p14="http://schemas.microsoft.com/office/powerpoint/2010/main" val="341170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Inhalte dieses praktischen Instruments wurden schon von Aristoteles kommuniziert, um die eigenen Werte zu erhellen und Kommunikationsmustern auf die Spur zu kommen. In den 60er-Jahren wurde das heute bekannte Werte- und Entwicklungsquadrat entwickelt und gelangte später in die Hände des bekannten Kommunikationsexperten Friedemann Schulz von Thun, der die Begegnung mit dem Werte- und Beziehungsquadrat wie folgt beschreibt: „Mir selbst hat die Begegnung mit diesem Denk- und Werteschema schlagartig geholfen, frühere Holzwege, die wir als Kommunikationstrainer naseweis gegangen waren, klarer als solche zu durchschauen“ (Schulz von Thun 2010, S.13).</a:t>
            </a:r>
          </a:p>
          <a:p>
            <a:r>
              <a:rPr lang="de-DE" dirty="0"/>
              <a:t> </a:t>
            </a:r>
          </a:p>
          <a:p>
            <a:r>
              <a:rPr lang="de-DE" dirty="0"/>
              <a:t>Das Wertequadrat hilft, wenn wir es mit Widersprüchlichkeiten, Dilemmata, Gegensätzen oder einer Polarisierung zu tun haben - also Wertekonflikten. Es findet in Beratungssituationen, </a:t>
            </a:r>
            <a:r>
              <a:rPr lang="de-DE" b="1" dirty="0"/>
              <a:t>Feedbacks, </a:t>
            </a:r>
            <a:r>
              <a:rPr lang="de-DE" dirty="0"/>
              <a:t>Mediationen oder auch interkultureller Kommunikation Anwendung, zusätzlich jedoch auch zur privaten Lebensbesinnung, denn es hilft das Gute (also den Wert) im Konflikt mit dem „unmöglichen“ Handeln des anderen zu verstehen. Das Wertequadrat ist somit auch ein lebensphilosophisches Gleichgewichtsquadrat und ein Universalschlüssel, um abstrakte Werte in menschliche Werte und Tugenden zu verwandeln.</a:t>
            </a:r>
          </a:p>
          <a:p>
            <a:endParaRPr lang="de-DE" dirty="0"/>
          </a:p>
          <a:p>
            <a:pPr lvl="0"/>
            <a:r>
              <a:rPr lang="de-DE" dirty="0"/>
              <a:t>Die obere Linie stellt das positive Spannungs- oder Ergänzungsverhältnis dar.</a:t>
            </a:r>
          </a:p>
          <a:p>
            <a:pPr lvl="0"/>
            <a:r>
              <a:rPr lang="de-DE" dirty="0"/>
              <a:t>Die Diagonalen zeigen das konträre Verhältnis zwischen positivem Wert und Unwert auf.</a:t>
            </a:r>
          </a:p>
          <a:p>
            <a:pPr lvl="0"/>
            <a:r>
              <a:rPr lang="de-DE" dirty="0"/>
              <a:t>Die senkrechten Linien bezeichnen die entwertete Übertreibung.</a:t>
            </a:r>
          </a:p>
          <a:p>
            <a:pPr lvl="0"/>
            <a:r>
              <a:rPr lang="de-DE" dirty="0"/>
              <a:t>Die untere Verbindung der beiden Unwerte beschreibt eine Überkompensation, in die wir verfallen, sofern wir einem Unwert entfliehen wollen, jedoch nicht die Kraft haben zu den oberen positiven Werten hervorzudringen.</a:t>
            </a:r>
          </a:p>
          <a:p>
            <a:endParaRPr lang="de-DE" dirty="0"/>
          </a:p>
        </p:txBody>
      </p:sp>
      <p:sp>
        <p:nvSpPr>
          <p:cNvPr id="4" name="Datumsplatzhalter 3"/>
          <p:cNvSpPr>
            <a:spLocks noGrp="1"/>
          </p:cNvSpPr>
          <p:nvPr>
            <p:ph type="dt" idx="10"/>
          </p:nvPr>
        </p:nvSpPr>
        <p:spPr/>
        <p:txBody>
          <a:bodyPr/>
          <a:lstStyle/>
          <a:p>
            <a:endParaRPr lang="de-DE"/>
          </a:p>
        </p:txBody>
      </p:sp>
      <p:sp>
        <p:nvSpPr>
          <p:cNvPr id="5" name="Foliennummernplatzhalter 4"/>
          <p:cNvSpPr>
            <a:spLocks noGrp="1"/>
          </p:cNvSpPr>
          <p:nvPr>
            <p:ph type="sldNum" sz="quarter" idx="11"/>
          </p:nvPr>
        </p:nvSpPr>
        <p:spPr/>
        <p:txBody>
          <a:bodyPr/>
          <a:lstStyle/>
          <a:p>
            <a:fld id="{C7854267-C670-42FD-A039-0760D7D065CA}" type="slidenum">
              <a:rPr lang="de-DE" smtClean="0"/>
              <a:pPr/>
              <a:t>3</a:t>
            </a:fld>
            <a:endParaRPr lang="de-DE"/>
          </a:p>
        </p:txBody>
      </p:sp>
    </p:spTree>
    <p:extLst>
      <p:ext uri="{BB962C8B-B14F-4D97-AF65-F5344CB8AC3E}">
        <p14:creationId xmlns:p14="http://schemas.microsoft.com/office/powerpoint/2010/main" val="1657830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tx1"/>
                </a:solidFill>
                <a:effectLst/>
                <a:latin typeface="+mn-lt"/>
                <a:ea typeface="+mn-ea"/>
                <a:cs typeface="+mn-cs"/>
              </a:rPr>
              <a:t>Nehmen wir als positiven Wert Vertrauen (Position 1) würde als nächstes die Suche nach einer „Schwestertugend“ infrage kommen. Jedoch gestaltet sich dies schwierig, diesen positiven Gegenpol zu benennen. Einfacher ist es, nach der entwertenden Übertreibung auf den unteren Polen zu suchen (Position 3 und 4). So wäre auf Position 4, als konträrer Gegensatz zu </a:t>
            </a:r>
            <a:r>
              <a:rPr lang="de-DE" sz="1200" i="1" kern="1200" dirty="0">
                <a:solidFill>
                  <a:schemeClr val="tx1"/>
                </a:solidFill>
                <a:effectLst/>
                <a:latin typeface="+mn-lt"/>
                <a:ea typeface="+mn-ea"/>
                <a:cs typeface="+mn-cs"/>
              </a:rPr>
              <a:t>Vertrauen</a:t>
            </a:r>
            <a:r>
              <a:rPr lang="de-DE" sz="1200" kern="1200" dirty="0">
                <a:solidFill>
                  <a:schemeClr val="tx1"/>
                </a:solidFill>
                <a:effectLst/>
                <a:latin typeface="+mn-lt"/>
                <a:ea typeface="+mn-ea"/>
                <a:cs typeface="+mn-cs"/>
              </a:rPr>
              <a:t> vielleicht </a:t>
            </a:r>
            <a:r>
              <a:rPr lang="de-DE" sz="1200" i="1" kern="1200" dirty="0">
                <a:solidFill>
                  <a:schemeClr val="tx1"/>
                </a:solidFill>
                <a:effectLst/>
                <a:latin typeface="+mn-lt"/>
                <a:ea typeface="+mn-ea"/>
                <a:cs typeface="+mn-cs"/>
              </a:rPr>
              <a:t>Misstrauen </a:t>
            </a:r>
            <a:r>
              <a:rPr lang="de-DE" sz="1200" kern="1200" dirty="0">
                <a:solidFill>
                  <a:schemeClr val="tx1"/>
                </a:solidFill>
                <a:effectLst/>
                <a:latin typeface="+mn-lt"/>
                <a:ea typeface="+mn-ea"/>
                <a:cs typeface="+mn-cs"/>
              </a:rPr>
              <a:t>denkbar. Jedoch ist Misstrauen tatsächlich oftmals angebracht also wäre dies keine entwertete Entartung. Jedoch auf Position 3 wäre übertriebene, naive Vertrauensseligkeit denkbar. Tragen wir also vorläufig auf Position 3 die naive Vertrauensseligkeit ein.</a:t>
            </a:r>
          </a:p>
          <a:p>
            <a:r>
              <a:rPr lang="de-DE" sz="1200" kern="1200" dirty="0">
                <a:solidFill>
                  <a:schemeClr val="tx1"/>
                </a:solidFill>
                <a:effectLst/>
                <a:latin typeface="+mn-lt"/>
                <a:ea typeface="+mn-ea"/>
                <a:cs typeface="+mn-cs"/>
              </a:rPr>
              <a:t>Nun können wir entlang der Diagonalen, ein Gegenteil der naiven Vertrauensseligkeit suchen, der gleichzeitig einen positiven Gegenwert von Vertrauen darstellt. In diesem Fall erschein </a:t>
            </a:r>
            <a:r>
              <a:rPr lang="de-DE" sz="1200" i="1" kern="1200" dirty="0">
                <a:solidFill>
                  <a:schemeClr val="tx1"/>
                </a:solidFill>
                <a:effectLst/>
                <a:latin typeface="+mn-lt"/>
                <a:ea typeface="+mn-ea"/>
                <a:cs typeface="+mn-cs"/>
              </a:rPr>
              <a:t>Vorsicht </a:t>
            </a:r>
            <a:r>
              <a:rPr lang="de-DE" sz="1200" kern="1200" dirty="0">
                <a:solidFill>
                  <a:schemeClr val="tx1"/>
                </a:solidFill>
                <a:effectLst/>
                <a:latin typeface="+mn-lt"/>
                <a:ea typeface="+mn-ea"/>
                <a:cs typeface="+mn-cs"/>
              </a:rPr>
              <a:t>als positiver Gegenwert von Vertrauen denkbar. Jedoch wer zu übertriebener Vorsicht neigt, die einer Übertreibung entspricht, könnte man hier von einem paranoiden Misstrauen sprechen </a:t>
            </a:r>
            <a:endParaRPr lang="de-DE" dirty="0"/>
          </a:p>
        </p:txBody>
      </p:sp>
      <p:sp>
        <p:nvSpPr>
          <p:cNvPr id="4" name="Datumsplatzhalter 3"/>
          <p:cNvSpPr>
            <a:spLocks noGrp="1"/>
          </p:cNvSpPr>
          <p:nvPr>
            <p:ph type="dt" idx="10"/>
          </p:nvPr>
        </p:nvSpPr>
        <p:spPr/>
        <p:txBody>
          <a:bodyPr/>
          <a:lstStyle/>
          <a:p>
            <a:endParaRPr lang="de-DE"/>
          </a:p>
        </p:txBody>
      </p:sp>
      <p:sp>
        <p:nvSpPr>
          <p:cNvPr id="5" name="Foliennummernplatzhalter 4"/>
          <p:cNvSpPr>
            <a:spLocks noGrp="1"/>
          </p:cNvSpPr>
          <p:nvPr>
            <p:ph type="sldNum" sz="quarter" idx="11"/>
          </p:nvPr>
        </p:nvSpPr>
        <p:spPr/>
        <p:txBody>
          <a:bodyPr/>
          <a:lstStyle/>
          <a:p>
            <a:fld id="{C7854267-C670-42FD-A039-0760D7D065CA}" type="slidenum">
              <a:rPr lang="de-DE" smtClean="0"/>
              <a:pPr/>
              <a:t>4</a:t>
            </a:fld>
            <a:endParaRPr lang="de-DE"/>
          </a:p>
        </p:txBody>
      </p:sp>
    </p:spTree>
    <p:extLst>
      <p:ext uri="{BB962C8B-B14F-4D97-AF65-F5344CB8AC3E}">
        <p14:creationId xmlns:p14="http://schemas.microsoft.com/office/powerpoint/2010/main" val="3097298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tx1"/>
                </a:solidFill>
                <a:effectLst/>
                <a:latin typeface="+mn-lt"/>
                <a:ea typeface="+mn-ea"/>
                <a:cs typeface="+mn-cs"/>
              </a:rPr>
              <a:t>Die Konstruktion eines Wertequadrates folgt keiner statischen Struktur, sondern vielmehr kreativen Gedanken. Wörter an den Polen können sogar neu kreiert werden, wenn die bekannten Begriffe zu abstrakt oder unpassend sind. Wichtig ist, dass die Begriffe passend für den anvisierten Wert, welcher beschrieben werden soll.</a:t>
            </a:r>
          </a:p>
          <a:p>
            <a:endParaRPr lang="de-DE" dirty="0"/>
          </a:p>
        </p:txBody>
      </p:sp>
      <p:sp>
        <p:nvSpPr>
          <p:cNvPr id="4" name="Datumsplatzhalter 3"/>
          <p:cNvSpPr>
            <a:spLocks noGrp="1"/>
          </p:cNvSpPr>
          <p:nvPr>
            <p:ph type="dt" idx="10"/>
          </p:nvPr>
        </p:nvSpPr>
        <p:spPr/>
        <p:txBody>
          <a:bodyPr/>
          <a:lstStyle/>
          <a:p>
            <a:endParaRPr lang="de-DE"/>
          </a:p>
        </p:txBody>
      </p:sp>
      <p:sp>
        <p:nvSpPr>
          <p:cNvPr id="5" name="Foliennummernplatzhalter 4"/>
          <p:cNvSpPr>
            <a:spLocks noGrp="1"/>
          </p:cNvSpPr>
          <p:nvPr>
            <p:ph type="sldNum" sz="quarter" idx="11"/>
          </p:nvPr>
        </p:nvSpPr>
        <p:spPr/>
        <p:txBody>
          <a:bodyPr/>
          <a:lstStyle/>
          <a:p>
            <a:fld id="{C7854267-C670-42FD-A039-0760D7D065CA}" type="slidenum">
              <a:rPr lang="de-DE" smtClean="0"/>
              <a:pPr/>
              <a:t>5</a:t>
            </a:fld>
            <a:endParaRPr lang="de-DE"/>
          </a:p>
        </p:txBody>
      </p:sp>
    </p:spTree>
    <p:extLst>
      <p:ext uri="{BB962C8B-B14F-4D97-AF65-F5344CB8AC3E}">
        <p14:creationId xmlns:p14="http://schemas.microsoft.com/office/powerpoint/2010/main" val="1684990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Beispiel für Feedback:</a:t>
            </a:r>
            <a:r>
              <a:rPr lang="de-DE" baseline="0" dirty="0"/>
              <a:t> Eine Schülerin zeigt in Ihren Augen zickigen Oppositionsgeist. Fragen Sie sich wohlwollend: was ist das gute daran? Hier kommen Sie z.B. zum Begriff Mut zum offenen Widerspruch. Der positive Gegenwert, den Sie sich vielleicht mehr von der Schülerin wünschen würden, wäre Konstruktive Anpassungsfähigkeit, ohne dass diese in die entwertende Übertreibung braver </a:t>
            </a:r>
            <a:r>
              <a:rPr lang="de-DE" baseline="0" dirty="0" err="1"/>
              <a:t>duckmaüserischer</a:t>
            </a:r>
            <a:r>
              <a:rPr lang="de-DE" baseline="0" dirty="0"/>
              <a:t> Opportunismus abrutscht.</a:t>
            </a:r>
          </a:p>
          <a:p>
            <a:r>
              <a:rPr lang="de-DE" baseline="0" dirty="0"/>
              <a:t>Im Gespräch könnte dies so verlaufen: Petra, mir ist aufgefallen, dass Du sehr viel Mut zum offenen Widerspruch zeigst. Ich empfinde es manchmal zu extrem und nehme Dein Verhalten eher als zickige Opposition wahr. Ich wünsche mir, dass Du Deine Kritik eher konstruktiv äußerst und auch andere Meinungen gelten lässt. Ich werde Dich deshalb nicht gleich für eine brave Opportunistin halten. Ich freue mich, wenn Du das ausprobierst.</a:t>
            </a:r>
            <a:endParaRPr lang="de-DE" dirty="0"/>
          </a:p>
        </p:txBody>
      </p:sp>
      <p:sp>
        <p:nvSpPr>
          <p:cNvPr id="4" name="Datumsplatzhalter 3"/>
          <p:cNvSpPr>
            <a:spLocks noGrp="1"/>
          </p:cNvSpPr>
          <p:nvPr>
            <p:ph type="dt" idx="10"/>
          </p:nvPr>
        </p:nvSpPr>
        <p:spPr/>
        <p:txBody>
          <a:bodyPr/>
          <a:lstStyle/>
          <a:p>
            <a:endParaRPr lang="de-DE"/>
          </a:p>
        </p:txBody>
      </p:sp>
      <p:sp>
        <p:nvSpPr>
          <p:cNvPr id="5" name="Foliennummernplatzhalter 4"/>
          <p:cNvSpPr>
            <a:spLocks noGrp="1"/>
          </p:cNvSpPr>
          <p:nvPr>
            <p:ph type="sldNum" sz="quarter" idx="11"/>
          </p:nvPr>
        </p:nvSpPr>
        <p:spPr/>
        <p:txBody>
          <a:bodyPr/>
          <a:lstStyle/>
          <a:p>
            <a:fld id="{C7854267-C670-42FD-A039-0760D7D065CA}" type="slidenum">
              <a:rPr lang="de-DE" smtClean="0"/>
              <a:pPr/>
              <a:t>6</a:t>
            </a:fld>
            <a:endParaRPr lang="de-DE"/>
          </a:p>
        </p:txBody>
      </p:sp>
    </p:spTree>
    <p:extLst>
      <p:ext uri="{BB962C8B-B14F-4D97-AF65-F5344CB8AC3E}">
        <p14:creationId xmlns:p14="http://schemas.microsoft.com/office/powerpoint/2010/main" val="1197436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Datumsplatzhalter 3"/>
          <p:cNvSpPr>
            <a:spLocks noGrp="1"/>
          </p:cNvSpPr>
          <p:nvPr>
            <p:ph type="dt" idx="10"/>
          </p:nvPr>
        </p:nvSpPr>
        <p:spPr/>
        <p:txBody>
          <a:bodyPr/>
          <a:lstStyle/>
          <a:p>
            <a:endParaRPr lang="de-DE"/>
          </a:p>
        </p:txBody>
      </p:sp>
      <p:sp>
        <p:nvSpPr>
          <p:cNvPr id="5" name="Foliennummernplatzhalter 4"/>
          <p:cNvSpPr>
            <a:spLocks noGrp="1"/>
          </p:cNvSpPr>
          <p:nvPr>
            <p:ph type="sldNum" sz="quarter" idx="11"/>
          </p:nvPr>
        </p:nvSpPr>
        <p:spPr/>
        <p:txBody>
          <a:bodyPr/>
          <a:lstStyle/>
          <a:p>
            <a:fld id="{C7854267-C670-42FD-A039-0760D7D065CA}" type="slidenum">
              <a:rPr lang="de-DE" smtClean="0"/>
              <a:pPr/>
              <a:t>7</a:t>
            </a:fld>
            <a:endParaRPr lang="de-DE"/>
          </a:p>
        </p:txBody>
      </p:sp>
    </p:spTree>
    <p:extLst>
      <p:ext uri="{BB962C8B-B14F-4D97-AF65-F5344CB8AC3E}">
        <p14:creationId xmlns:p14="http://schemas.microsoft.com/office/powerpoint/2010/main" val="516334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C7854267-C670-42FD-A039-0760D7D065CA}" type="slidenum">
              <a:rPr lang="de-DE" smtClean="0"/>
              <a:pPr/>
              <a:t>8</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3667608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C7854267-C670-42FD-A039-0760D7D065CA}" type="slidenum">
              <a:rPr lang="de-DE" smtClean="0"/>
              <a:pPr/>
              <a:t>9</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1876201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47880" y="73902"/>
            <a:ext cx="6995120" cy="402770"/>
          </a:xfrm>
        </p:spPr>
        <p:txBody>
          <a:bodyPr vert="horz" lIns="91440" tIns="45720" rIns="91440" bIns="45720" rtlCol="0" anchor="ctr">
            <a:noAutofit/>
          </a:bodyPr>
          <a:lstStyle>
            <a:lvl1pPr algn="l">
              <a:defRPr lang="de-DE" sz="2000" b="1" dirty="0">
                <a:solidFill>
                  <a:srgbClr val="283A84"/>
                </a:solidFill>
                <a:latin typeface="Arial" pitchFamily="34" charset="0"/>
                <a:cs typeface="Arial" pitchFamily="34" charset="0"/>
              </a:defRPr>
            </a:lvl1pPr>
          </a:lstStyle>
          <a:p>
            <a:pPr lvl="0" algn="l"/>
            <a:r>
              <a:rPr lang="de-DE"/>
              <a:t>Titelmasterformat durch Klicken bearbeiten</a:t>
            </a:r>
            <a:endParaRPr lang="de-DE" dirty="0"/>
          </a:p>
        </p:txBody>
      </p:sp>
      <p:sp>
        <p:nvSpPr>
          <p:cNvPr id="3" name="Inhaltsplatzhalter 2"/>
          <p:cNvSpPr>
            <a:spLocks noGrp="1"/>
          </p:cNvSpPr>
          <p:nvPr>
            <p:ph idx="1"/>
          </p:nvPr>
        </p:nvSpPr>
        <p:spPr>
          <a:xfrm>
            <a:off x="179512" y="1124744"/>
            <a:ext cx="8784976" cy="5145435"/>
          </a:xfrm>
        </p:spPr>
        <p:txBody>
          <a:bodyPr>
            <a:normAutofit/>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marL="1371600" indent="0">
              <a:buNone/>
              <a:defRPr sz="1400">
                <a:latin typeface="Arial" pitchFamily="34" charset="0"/>
                <a:cs typeface="Arial" pitchFamily="34" charset="0"/>
              </a:defRPr>
            </a:lvl4pPr>
            <a:lvl5pPr>
              <a:defRPr sz="1400">
                <a:latin typeface="Arial" pitchFamily="34" charset="0"/>
                <a:cs typeface="Arial" pitchFamily="34" charset="0"/>
              </a:defRPr>
            </a:lvl5pPr>
          </a:lstStyle>
          <a:p>
            <a:pPr lvl="0"/>
            <a:r>
              <a:rPr lang="de-DE" dirty="0"/>
              <a:t>Textmasterformat bearbeiten</a:t>
            </a:r>
          </a:p>
          <a:p>
            <a:pPr lvl="1"/>
            <a:r>
              <a:rPr lang="de-DE" dirty="0"/>
              <a:t>Zweite Ebene</a:t>
            </a:r>
          </a:p>
          <a:p>
            <a:pPr lvl="2"/>
            <a:r>
              <a:rPr lang="de-DE" dirty="0"/>
              <a:t>Dritte Ebene</a:t>
            </a:r>
          </a:p>
          <a:p>
            <a:pPr lvl="4"/>
            <a:r>
              <a:rPr lang="de-DE" dirty="0"/>
              <a:t>Fünfte Ebene</a:t>
            </a:r>
          </a:p>
        </p:txBody>
      </p:sp>
      <p:sp>
        <p:nvSpPr>
          <p:cNvPr id="6" name="Foliennummernplatzhalter 5"/>
          <p:cNvSpPr>
            <a:spLocks noGrp="1"/>
          </p:cNvSpPr>
          <p:nvPr>
            <p:ph type="sldNum" sz="quarter" idx="12"/>
          </p:nvPr>
        </p:nvSpPr>
        <p:spPr>
          <a:xfrm>
            <a:off x="6804248" y="6381328"/>
            <a:ext cx="2133600" cy="365125"/>
          </a:xfrm>
        </p:spPr>
        <p:txBody>
          <a:bodyPr/>
          <a:lstStyle>
            <a:lvl1pPr>
              <a:defRPr sz="1000">
                <a:latin typeface="Arial" panose="020B0604020202020204" pitchFamily="34" charset="0"/>
                <a:cs typeface="Arial" panose="020B0604020202020204" pitchFamily="34" charset="0"/>
              </a:defRPr>
            </a:lvl1pPr>
          </a:lstStyle>
          <a:p>
            <a:fld id="{37097709-3703-4872-A653-C50576CFE1E5}" type="slidenum">
              <a:rPr lang="de-DE" smtClean="0"/>
              <a:pPr/>
              <a:t>‹#›</a:t>
            </a:fld>
            <a:endParaRPr lang="de-DE" dirty="0"/>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1054" y="133724"/>
            <a:ext cx="1477633" cy="598203"/>
          </a:xfrm>
          <a:prstGeom prst="rect">
            <a:avLst/>
          </a:prstGeom>
        </p:spPr>
      </p:pic>
      <p:cxnSp>
        <p:nvCxnSpPr>
          <p:cNvPr id="9" name="Gerade Verbindung 8"/>
          <p:cNvCxnSpPr/>
          <p:nvPr userDrawn="1"/>
        </p:nvCxnSpPr>
        <p:spPr>
          <a:xfrm>
            <a:off x="0" y="908720"/>
            <a:ext cx="9144000" cy="0"/>
          </a:xfrm>
          <a:prstGeom prst="line">
            <a:avLst/>
          </a:prstGeom>
          <a:ln w="19050">
            <a:solidFill>
              <a:srgbClr val="024089"/>
            </a:solidFill>
          </a:ln>
        </p:spPr>
        <p:style>
          <a:lnRef idx="1">
            <a:schemeClr val="accent1"/>
          </a:lnRef>
          <a:fillRef idx="0">
            <a:schemeClr val="accent1"/>
          </a:fillRef>
          <a:effectRef idx="0">
            <a:schemeClr val="accent1"/>
          </a:effectRef>
          <a:fontRef idx="minor">
            <a:schemeClr val="tx1"/>
          </a:fontRef>
        </p:style>
      </p:cxnSp>
      <p:sp>
        <p:nvSpPr>
          <p:cNvPr id="13" name="Textplatzhalter 12"/>
          <p:cNvSpPr>
            <a:spLocks noGrp="1"/>
          </p:cNvSpPr>
          <p:nvPr>
            <p:ph type="body" sz="quarter" idx="13" hasCustomPrompt="1"/>
          </p:nvPr>
        </p:nvSpPr>
        <p:spPr>
          <a:xfrm>
            <a:off x="247756" y="515090"/>
            <a:ext cx="6988540" cy="359445"/>
          </a:xfrm>
        </p:spPr>
        <p:txBody>
          <a:bodyPr>
            <a:noAutofit/>
          </a:bodyPr>
          <a:lstStyle>
            <a:lvl1pPr marL="0" indent="0">
              <a:buNone/>
              <a:defRPr sz="1800" b="1" baseline="0">
                <a:solidFill>
                  <a:srgbClr val="283A84"/>
                </a:solidFill>
                <a:latin typeface="Arial" pitchFamily="34" charset="0"/>
                <a:cs typeface="Arial" pitchFamily="34" charset="0"/>
              </a:defRPr>
            </a:lvl1pPr>
          </a:lstStyle>
          <a:p>
            <a:pPr lvl="0"/>
            <a:r>
              <a:rPr lang="de-DE" dirty="0"/>
              <a:t>Untertitelformat durch klicken bearbeiten</a:t>
            </a:r>
          </a:p>
        </p:txBody>
      </p:sp>
      <p:sp>
        <p:nvSpPr>
          <p:cNvPr id="12" name="Text Box 7"/>
          <p:cNvSpPr txBox="1">
            <a:spLocks noChangeArrowheads="1"/>
          </p:cNvSpPr>
          <p:nvPr userDrawn="1"/>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solidFill>
                  <a:schemeClr val="tx1"/>
                </a:solidFill>
                <a:cs typeface="Arial" charset="0"/>
              </a:rPr>
              <a:t>© Papilio gGmbH</a:t>
            </a:r>
          </a:p>
        </p:txBody>
      </p:sp>
      <p:sp>
        <p:nvSpPr>
          <p:cNvPr id="4" name="Fußzeilenplatzhalter 3"/>
          <p:cNvSpPr>
            <a:spLocks noGrp="1"/>
          </p:cNvSpPr>
          <p:nvPr>
            <p:ph type="ftr" sz="quarter" idx="14"/>
          </p:nvPr>
        </p:nvSpPr>
        <p:spPr/>
        <p:txBody>
          <a:bodyPr/>
          <a:lstStyle/>
          <a:p>
            <a:endParaRPr lang="de-DE" dirty="0"/>
          </a:p>
        </p:txBody>
      </p:sp>
    </p:spTree>
    <p:extLst>
      <p:ext uri="{BB962C8B-B14F-4D97-AF65-F5344CB8AC3E}">
        <p14:creationId xmlns:p14="http://schemas.microsoft.com/office/powerpoint/2010/main" val="765268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47880" y="73902"/>
            <a:ext cx="6995120" cy="402770"/>
          </a:xfrm>
        </p:spPr>
        <p:txBody>
          <a:bodyPr vert="horz" lIns="91440" tIns="45720" rIns="91440" bIns="45720" rtlCol="0" anchor="ctr">
            <a:noAutofit/>
          </a:bodyPr>
          <a:lstStyle>
            <a:lvl1pPr algn="l">
              <a:defRPr lang="de-DE" sz="2000" b="1" dirty="0">
                <a:solidFill>
                  <a:srgbClr val="283A84"/>
                </a:solidFill>
                <a:latin typeface="Arial" pitchFamily="34" charset="0"/>
                <a:cs typeface="Arial" pitchFamily="34" charset="0"/>
              </a:defRPr>
            </a:lvl1pPr>
          </a:lstStyle>
          <a:p>
            <a:pPr lvl="0" algn="l"/>
            <a:r>
              <a:rPr lang="de-DE"/>
              <a:t>Titelmasterformat durch Klicken bearbeiten</a:t>
            </a:r>
            <a:endParaRPr lang="de-DE" dirty="0"/>
          </a:p>
        </p:txBody>
      </p:sp>
      <p:sp>
        <p:nvSpPr>
          <p:cNvPr id="3" name="Inhaltsplatzhalter 2"/>
          <p:cNvSpPr>
            <a:spLocks noGrp="1"/>
          </p:cNvSpPr>
          <p:nvPr>
            <p:ph idx="1"/>
          </p:nvPr>
        </p:nvSpPr>
        <p:spPr>
          <a:xfrm>
            <a:off x="179512" y="1124744"/>
            <a:ext cx="8784976" cy="5145435"/>
          </a:xfrm>
        </p:spPr>
        <p:txBody>
          <a:bodyPr>
            <a:normAutofit/>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marL="1371600" indent="0">
              <a:buNone/>
              <a:defRPr sz="1400">
                <a:latin typeface="Arial" pitchFamily="34" charset="0"/>
                <a:cs typeface="Arial" pitchFamily="34" charset="0"/>
              </a:defRPr>
            </a:lvl4pPr>
            <a:lvl5pPr>
              <a:defRPr sz="1400">
                <a:latin typeface="Arial" pitchFamily="34" charset="0"/>
                <a:cs typeface="Arial" pitchFamily="34" charset="0"/>
              </a:defRPr>
            </a:lvl5pPr>
          </a:lstStyle>
          <a:p>
            <a:pPr lvl="0"/>
            <a:endParaRPr lang="de-DE" dirty="0"/>
          </a:p>
        </p:txBody>
      </p:sp>
      <p:sp>
        <p:nvSpPr>
          <p:cNvPr id="6" name="Foliennummernplatzhalter 5"/>
          <p:cNvSpPr>
            <a:spLocks noGrp="1"/>
          </p:cNvSpPr>
          <p:nvPr>
            <p:ph type="sldNum" sz="quarter" idx="12"/>
          </p:nvPr>
        </p:nvSpPr>
        <p:spPr>
          <a:xfrm>
            <a:off x="6804248" y="6381328"/>
            <a:ext cx="2133600" cy="365125"/>
          </a:xfrm>
        </p:spPr>
        <p:txBody>
          <a:bodyPr/>
          <a:lstStyle>
            <a:lvl1pPr>
              <a:defRPr sz="1000">
                <a:latin typeface="Arial" panose="020B0604020202020204" pitchFamily="34" charset="0"/>
                <a:cs typeface="Arial" panose="020B0604020202020204" pitchFamily="34" charset="0"/>
              </a:defRPr>
            </a:lvl1pPr>
          </a:lstStyle>
          <a:p>
            <a:fld id="{37097709-3703-4872-A653-C50576CFE1E5}" type="slidenum">
              <a:rPr lang="de-DE" smtClean="0"/>
              <a:pPr/>
              <a:t>‹#›</a:t>
            </a:fld>
            <a:endParaRPr lang="de-DE" dirty="0"/>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1054" y="133724"/>
            <a:ext cx="1477633" cy="598203"/>
          </a:xfrm>
          <a:prstGeom prst="rect">
            <a:avLst/>
          </a:prstGeom>
        </p:spPr>
      </p:pic>
      <p:cxnSp>
        <p:nvCxnSpPr>
          <p:cNvPr id="9" name="Gerade Verbindung 8"/>
          <p:cNvCxnSpPr/>
          <p:nvPr userDrawn="1"/>
        </p:nvCxnSpPr>
        <p:spPr>
          <a:xfrm>
            <a:off x="0" y="908720"/>
            <a:ext cx="9144000" cy="0"/>
          </a:xfrm>
          <a:prstGeom prst="line">
            <a:avLst/>
          </a:prstGeom>
          <a:ln w="19050">
            <a:solidFill>
              <a:srgbClr val="024089"/>
            </a:solidFill>
          </a:ln>
        </p:spPr>
        <p:style>
          <a:lnRef idx="1">
            <a:schemeClr val="accent1"/>
          </a:lnRef>
          <a:fillRef idx="0">
            <a:schemeClr val="accent1"/>
          </a:fillRef>
          <a:effectRef idx="0">
            <a:schemeClr val="accent1"/>
          </a:effectRef>
          <a:fontRef idx="minor">
            <a:schemeClr val="tx1"/>
          </a:fontRef>
        </p:style>
      </p:cxnSp>
      <p:sp>
        <p:nvSpPr>
          <p:cNvPr id="13" name="Textplatzhalter 12"/>
          <p:cNvSpPr>
            <a:spLocks noGrp="1"/>
          </p:cNvSpPr>
          <p:nvPr>
            <p:ph type="body" sz="quarter" idx="13" hasCustomPrompt="1"/>
          </p:nvPr>
        </p:nvSpPr>
        <p:spPr>
          <a:xfrm>
            <a:off x="247756" y="515090"/>
            <a:ext cx="6988540" cy="359445"/>
          </a:xfrm>
        </p:spPr>
        <p:txBody>
          <a:bodyPr>
            <a:noAutofit/>
          </a:bodyPr>
          <a:lstStyle>
            <a:lvl1pPr marL="0" indent="0">
              <a:buNone/>
              <a:defRPr sz="1800" b="1" baseline="0">
                <a:solidFill>
                  <a:srgbClr val="283A84"/>
                </a:solidFill>
                <a:latin typeface="Arial" pitchFamily="34" charset="0"/>
                <a:cs typeface="Arial" pitchFamily="34" charset="0"/>
              </a:defRPr>
            </a:lvl1pPr>
          </a:lstStyle>
          <a:p>
            <a:pPr lvl="0"/>
            <a:r>
              <a:rPr lang="de-DE" dirty="0"/>
              <a:t>Untertitelformat durch klicken bearbeiten</a:t>
            </a:r>
          </a:p>
        </p:txBody>
      </p:sp>
      <p:sp>
        <p:nvSpPr>
          <p:cNvPr id="12" name="Text Box 7"/>
          <p:cNvSpPr txBox="1">
            <a:spLocks noChangeArrowheads="1"/>
          </p:cNvSpPr>
          <p:nvPr userDrawn="1"/>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solidFill>
                  <a:schemeClr val="tx1"/>
                </a:solidFill>
                <a:cs typeface="Arial" charset="0"/>
              </a:rPr>
              <a:t>© Papilio gGmbH</a:t>
            </a:r>
          </a:p>
        </p:txBody>
      </p:sp>
      <p:cxnSp>
        <p:nvCxnSpPr>
          <p:cNvPr id="10" name="Gerade Verbindung 9"/>
          <p:cNvCxnSpPr/>
          <p:nvPr userDrawn="1"/>
        </p:nvCxnSpPr>
        <p:spPr bwMode="auto">
          <a:xfrm>
            <a:off x="0" y="3609975"/>
            <a:ext cx="9144000" cy="0"/>
          </a:xfrm>
          <a:prstGeom prst="line">
            <a:avLst/>
          </a:prstGeom>
          <a:ln w="19050">
            <a:solidFill>
              <a:srgbClr val="024089"/>
            </a:solidFill>
          </a:ln>
        </p:spPr>
        <p:style>
          <a:lnRef idx="1">
            <a:schemeClr val="accent1"/>
          </a:lnRef>
          <a:fillRef idx="0">
            <a:schemeClr val="accent1"/>
          </a:fillRef>
          <a:effectRef idx="0">
            <a:schemeClr val="accent1"/>
          </a:effectRef>
          <a:fontRef idx="minor">
            <a:schemeClr val="tx1"/>
          </a:fontRef>
        </p:style>
      </p:cxnSp>
      <p:sp>
        <p:nvSpPr>
          <p:cNvPr id="11" name="Textplatzhalter 2"/>
          <p:cNvSpPr>
            <a:spLocks noGrp="1"/>
          </p:cNvSpPr>
          <p:nvPr>
            <p:ph type="body" sz="quarter" idx="10" hasCustomPrompt="1"/>
          </p:nvPr>
        </p:nvSpPr>
        <p:spPr>
          <a:xfrm>
            <a:off x="3419475" y="3140323"/>
            <a:ext cx="5638800" cy="720725"/>
          </a:xfrm>
        </p:spPr>
        <p:txBody>
          <a:bodyPr>
            <a:normAutofit/>
          </a:bodyPr>
          <a:lstStyle>
            <a:lvl1pPr marL="0" indent="0">
              <a:buNone/>
              <a:defRPr lang="de-DE" sz="1800" b="1" kern="1200" baseline="0" dirty="0" smtClean="0">
                <a:solidFill>
                  <a:srgbClr val="024089"/>
                </a:solidFill>
                <a:latin typeface="Arial" pitchFamily="34" charset="0"/>
                <a:ea typeface="+mn-ea"/>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de-DE" dirty="0"/>
              <a:t>Zwischenüberschrift</a:t>
            </a:r>
          </a:p>
        </p:txBody>
      </p:sp>
    </p:spTree>
    <p:extLst>
      <p:ext uri="{BB962C8B-B14F-4D97-AF65-F5344CB8AC3E}">
        <p14:creationId xmlns:p14="http://schemas.microsoft.com/office/powerpoint/2010/main" val="717603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0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Foliennummernplatzhalter 5"/>
          <p:cNvSpPr>
            <a:spLocks noGrp="1"/>
          </p:cNvSpPr>
          <p:nvPr>
            <p:ph type="sldNum" sz="quarter" idx="12"/>
          </p:nvPr>
        </p:nvSpPr>
        <p:spPr>
          <a:xfrm>
            <a:off x="6553200" y="6356350"/>
            <a:ext cx="2133600" cy="365125"/>
          </a:xfrm>
        </p:spPr>
        <p:txBody>
          <a:bodyPr/>
          <a:lstStyle/>
          <a:p>
            <a:fld id="{1097461A-818E-46FC-9A27-67D9B02F2919}" type="slidenum">
              <a:rPr lang="de-DE" smtClean="0"/>
              <a:pPr/>
              <a:t>‹#›</a:t>
            </a:fld>
            <a:endParaRPr lang="de-DE" dirty="0"/>
          </a:p>
        </p:txBody>
      </p:sp>
      <p:sp>
        <p:nvSpPr>
          <p:cNvPr id="4" name="Text Box 7"/>
          <p:cNvSpPr txBox="1">
            <a:spLocks noChangeArrowheads="1"/>
          </p:cNvSpPr>
          <p:nvPr userDrawn="1"/>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solidFill>
                  <a:schemeClr val="tx1"/>
                </a:solidFill>
                <a:cs typeface="Arial" charset="0"/>
              </a:rPr>
              <a:t>© Papilio gGmbH</a:t>
            </a:r>
          </a:p>
        </p:txBody>
      </p:sp>
    </p:spTree>
    <p:extLst>
      <p:ext uri="{BB962C8B-B14F-4D97-AF65-F5344CB8AC3E}">
        <p14:creationId xmlns:p14="http://schemas.microsoft.com/office/powerpoint/2010/main" val="4004761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Titelfolie">
    <p:spTree>
      <p:nvGrpSpPr>
        <p:cNvPr id="1" name=""/>
        <p:cNvGrpSpPr/>
        <p:nvPr/>
      </p:nvGrpSpPr>
      <p:grpSpPr>
        <a:xfrm>
          <a:off x="0" y="0"/>
          <a:ext cx="0" cy="0"/>
          <a:chOff x="0" y="0"/>
          <a:chExt cx="0" cy="0"/>
        </a:xfrm>
      </p:grpSpPr>
      <p:sp>
        <p:nvSpPr>
          <p:cNvPr id="8" name="Text Box 7"/>
          <p:cNvSpPr txBox="1">
            <a:spLocks noChangeArrowheads="1"/>
          </p:cNvSpPr>
          <p:nvPr userDrawn="1"/>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solidFill>
                  <a:schemeClr val="tx1"/>
                </a:solidFill>
                <a:cs typeface="Arial" charset="0"/>
              </a:rPr>
              <a:t>© Papilio</a:t>
            </a:r>
            <a:r>
              <a:rPr lang="de-DE" baseline="0" dirty="0">
                <a:solidFill>
                  <a:schemeClr val="tx1"/>
                </a:solidFill>
                <a:cs typeface="Arial" charset="0"/>
              </a:rPr>
              <a:t> gGmbH</a:t>
            </a:r>
            <a:endParaRPr lang="de-DE" dirty="0">
              <a:solidFill>
                <a:schemeClr val="tx1"/>
              </a:solidFill>
              <a:cs typeface="Arial" charset="0"/>
            </a:endParaRPr>
          </a:p>
        </p:txBody>
      </p:sp>
      <p:sp>
        <p:nvSpPr>
          <p:cNvPr id="4" name="Titel 3"/>
          <p:cNvSpPr>
            <a:spLocks noGrp="1"/>
          </p:cNvSpPr>
          <p:nvPr>
            <p:ph type="title"/>
          </p:nvPr>
        </p:nvSpPr>
        <p:spPr>
          <a:xfrm>
            <a:off x="1691680" y="4221088"/>
            <a:ext cx="6192688" cy="1143000"/>
          </a:xfrm>
        </p:spPr>
        <p:txBody>
          <a:bodyPr>
            <a:noAutofit/>
          </a:bodyPr>
          <a:lstStyle>
            <a:lvl1pPr algn="l">
              <a:defRPr sz="2000" b="1">
                <a:latin typeface="Arial" pitchFamily="34" charset="0"/>
                <a:cs typeface="Arial" pitchFamily="34" charset="0"/>
              </a:defRPr>
            </a:lvl1pPr>
          </a:lstStyle>
          <a:p>
            <a:r>
              <a:rPr lang="de-DE" dirty="0"/>
              <a:t>Titelmasterformat durch Klicken bearbeiten</a:t>
            </a:r>
          </a:p>
        </p:txBody>
      </p:sp>
    </p:spTree>
    <p:extLst>
      <p:ext uri="{BB962C8B-B14F-4D97-AF65-F5344CB8AC3E}">
        <p14:creationId xmlns:p14="http://schemas.microsoft.com/office/powerpoint/2010/main" val="3894813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2_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5" name="Fußzeilenplatzhalter 4"/>
          <p:cNvSpPr>
            <a:spLocks noGrp="1"/>
          </p:cNvSpPr>
          <p:nvPr>
            <p:ph type="ftr" sz="quarter" idx="11"/>
          </p:nvPr>
        </p:nvSpPr>
        <p:spPr>
          <a:xfrm>
            <a:off x="251520" y="6381328"/>
            <a:ext cx="2895600" cy="365125"/>
          </a:xfrm>
          <a:prstGeom prst="rect">
            <a:avLst/>
          </a:prstGeom>
        </p:spPr>
        <p:txBody>
          <a:bodyPr/>
          <a:lstStyle/>
          <a:p>
            <a:endParaRPr lang="de-DE" dirty="0"/>
          </a:p>
        </p:txBody>
      </p:sp>
      <p:sp>
        <p:nvSpPr>
          <p:cNvPr id="6" name="Foliennummernplatzhalter 5"/>
          <p:cNvSpPr>
            <a:spLocks noGrp="1"/>
          </p:cNvSpPr>
          <p:nvPr>
            <p:ph type="sldNum" sz="quarter" idx="12"/>
          </p:nvPr>
        </p:nvSpPr>
        <p:spPr/>
        <p:txBody>
          <a:bodyPr/>
          <a:lstStyle/>
          <a:p>
            <a:fld id="{1097461A-818E-46FC-9A27-67D9B02F2919}" type="slidenum">
              <a:rPr lang="de-DE" smtClean="0"/>
              <a:pPr/>
              <a:t>‹#›</a:t>
            </a:fld>
            <a:endParaRPr lang="de-DE" dirty="0"/>
          </a:p>
        </p:txBody>
      </p:sp>
      <p:sp>
        <p:nvSpPr>
          <p:cNvPr id="7" name="Text Box 7"/>
          <p:cNvSpPr txBox="1">
            <a:spLocks noChangeArrowheads="1"/>
          </p:cNvSpPr>
          <p:nvPr userDrawn="1"/>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solidFill>
                  <a:schemeClr val="tx1"/>
                </a:solidFill>
                <a:cs typeface="Arial" charset="0"/>
              </a:rPr>
              <a:t>© Papilio gGmbH</a:t>
            </a:r>
          </a:p>
        </p:txBody>
      </p:sp>
    </p:spTree>
    <p:extLst>
      <p:ext uri="{BB962C8B-B14F-4D97-AF65-F5344CB8AC3E}">
        <p14:creationId xmlns:p14="http://schemas.microsoft.com/office/powerpoint/2010/main" val="3645353066"/>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097709-3703-4872-A653-C50576CFE1E5}" type="slidenum">
              <a:rPr lang="de-DE" smtClean="0"/>
              <a:pPr/>
              <a:t>‹#›</a:t>
            </a:fld>
            <a:endParaRPr lang="de-DE"/>
          </a:p>
        </p:txBody>
      </p:sp>
      <p:sp>
        <p:nvSpPr>
          <p:cNvPr id="7" name="Text Box 7"/>
          <p:cNvSpPr txBox="1">
            <a:spLocks noChangeArrowheads="1"/>
          </p:cNvSpPr>
          <p:nvPr userDrawn="1"/>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solidFill>
                  <a:schemeClr val="tx1"/>
                </a:solidFill>
                <a:cs typeface="Arial" charset="0"/>
              </a:rPr>
              <a:t>© Papilio gGmbH</a:t>
            </a:r>
          </a:p>
        </p:txBody>
      </p:sp>
    </p:spTree>
    <p:extLst>
      <p:ext uri="{BB962C8B-B14F-4D97-AF65-F5344CB8AC3E}">
        <p14:creationId xmlns:p14="http://schemas.microsoft.com/office/powerpoint/2010/main" val="4161915259"/>
      </p:ext>
    </p:extLst>
  </p:cSld>
  <p:clrMap bg1="lt1" tx1="dk1" bg2="lt2" tx2="dk2" accent1="accent1" accent2="accent2" accent3="accent3" accent4="accent4" accent5="accent5" accent6="accent6" hlink="hlink" folHlink="folHlink"/>
  <p:sldLayoutIdLst>
    <p:sldLayoutId id="2147483650" r:id="rId1"/>
    <p:sldLayoutId id="2147483684" r:id="rId2"/>
    <p:sldLayoutId id="2147483674" r:id="rId3"/>
    <p:sldLayoutId id="2147483676" r:id="rId4"/>
    <p:sldLayoutId id="2147483685" r:id="rId5"/>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0" y="3141000"/>
            <a:ext cx="9144000" cy="288000"/>
          </a:xfrm>
          <a:prstGeom prst="rect">
            <a:avLst/>
          </a:prstGeom>
          <a:solidFill>
            <a:srgbClr val="86C2EB"/>
          </a:solidFill>
          <a:effectLst>
            <a:softEdge rad="0"/>
          </a:effectLst>
        </p:spPr>
        <p:txBody>
          <a:bodyPr wrap="square" rtlCol="0" anchor="ctr">
            <a:spAutoFit/>
          </a:bodyPr>
          <a:lstStyle/>
          <a:p>
            <a:r>
              <a:rPr lang="de-DE" dirty="0">
                <a:latin typeface="Arial" panose="020B0604020202020204" pitchFamily="34" charset="0"/>
                <a:cs typeface="Arial" panose="020B0604020202020204" pitchFamily="34" charset="0"/>
              </a:rPr>
              <a:t> </a:t>
            </a:r>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0232" y="5614674"/>
            <a:ext cx="2160240" cy="874549"/>
          </a:xfrm>
          <a:prstGeom prst="rect">
            <a:avLst/>
          </a:prstGeom>
        </p:spPr>
      </p:pic>
      <p:sp>
        <p:nvSpPr>
          <p:cNvPr id="9" name="Textfeld 8"/>
          <p:cNvSpPr txBox="1"/>
          <p:nvPr/>
        </p:nvSpPr>
        <p:spPr>
          <a:xfrm>
            <a:off x="1907704" y="3512042"/>
            <a:ext cx="5184576" cy="1938992"/>
          </a:xfrm>
          <a:prstGeom prst="rect">
            <a:avLst/>
          </a:prstGeom>
          <a:noFill/>
        </p:spPr>
        <p:txBody>
          <a:bodyPr wrap="square" lIns="91440" tIns="45720" rIns="91440" bIns="45720" rtlCol="0" anchor="ctr">
            <a:spAutoFit/>
          </a:bodyPr>
          <a:lstStyle/>
          <a:p>
            <a:pPr algn="ctr"/>
            <a:r>
              <a:rPr lang="de-DE" sz="2800" b="1" dirty="0">
                <a:solidFill>
                  <a:srgbClr val="024089"/>
                </a:solidFill>
                <a:latin typeface="Arial" pitchFamily="34" charset="0"/>
                <a:cs typeface="Arial" pitchFamily="34" charset="0"/>
              </a:rPr>
              <a:t>Präventionsprogramm </a:t>
            </a:r>
          </a:p>
          <a:p>
            <a:pPr algn="ctr"/>
            <a:r>
              <a:rPr lang="de-DE" sz="2800" b="1" dirty="0">
                <a:solidFill>
                  <a:srgbClr val="024089"/>
                </a:solidFill>
                <a:latin typeface="Arial" pitchFamily="34" charset="0"/>
                <a:cs typeface="Arial" pitchFamily="34" charset="0"/>
              </a:rPr>
              <a:t>Papilio-6bis9</a:t>
            </a:r>
            <a:br>
              <a:rPr lang="de-DE" sz="2800" b="1" dirty="0">
                <a:solidFill>
                  <a:srgbClr val="024089"/>
                </a:solidFill>
                <a:latin typeface="Arial" pitchFamily="34" charset="0"/>
                <a:cs typeface="Arial" pitchFamily="34" charset="0"/>
              </a:rPr>
            </a:br>
            <a:endParaRPr lang="de-DE" sz="1000" b="1" dirty="0">
              <a:solidFill>
                <a:srgbClr val="024089"/>
              </a:solidFill>
              <a:latin typeface="Arial" pitchFamily="34" charset="0"/>
              <a:cs typeface="Arial" pitchFamily="34" charset="0"/>
            </a:endParaRPr>
          </a:p>
          <a:p>
            <a:pPr algn="ctr"/>
            <a:r>
              <a:rPr lang="de-DE" dirty="0">
                <a:solidFill>
                  <a:srgbClr val="024089"/>
                </a:solidFill>
                <a:latin typeface="Arial" pitchFamily="34" charset="0"/>
                <a:cs typeface="Arial" pitchFamily="34" charset="0"/>
              </a:rPr>
              <a:t>Vertiefungsseminar</a:t>
            </a:r>
          </a:p>
          <a:p>
            <a:pPr algn="ctr"/>
            <a:endParaRPr lang="de-DE" dirty="0">
              <a:solidFill>
                <a:srgbClr val="024089"/>
              </a:solidFill>
              <a:latin typeface="Arial" pitchFamily="34" charset="0"/>
              <a:cs typeface="Arial" pitchFamily="34" charset="0"/>
            </a:endParaRPr>
          </a:p>
          <a:p>
            <a:pPr algn="ctr"/>
            <a:r>
              <a:rPr lang="de-DE" dirty="0">
                <a:solidFill>
                  <a:srgbClr val="024089"/>
                </a:solidFill>
                <a:latin typeface="Arial"/>
                <a:cs typeface="Arial"/>
              </a:rPr>
              <a:t>Name der Trainer*in</a:t>
            </a:r>
            <a:endParaRPr lang="de-DE" dirty="0">
              <a:solidFill>
                <a:srgbClr val="024089"/>
              </a:solidFill>
              <a:latin typeface="Arial" pitchFamily="34" charset="0"/>
              <a:cs typeface="Arial" pitchFamily="34" charset="0"/>
            </a:endParaRPr>
          </a:p>
        </p:txBody>
      </p:sp>
      <p:pic>
        <p:nvPicPr>
          <p:cNvPr id="11" name="Grafik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8768"/>
            <a:ext cx="9144000" cy="3149736"/>
          </a:xfrm>
          <a:prstGeom prst="rect">
            <a:avLst/>
          </a:prstGeom>
        </p:spPr>
      </p:pic>
    </p:spTree>
    <p:extLst>
      <p:ext uri="{BB962C8B-B14F-4D97-AF65-F5344CB8AC3E}">
        <p14:creationId xmlns:p14="http://schemas.microsoft.com/office/powerpoint/2010/main" val="3185275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dirty="0"/>
              <a:t>Das Werte- und Entwicklungsquadrat</a:t>
            </a:r>
          </a:p>
        </p:txBody>
      </p:sp>
      <p:sp>
        <p:nvSpPr>
          <p:cNvPr id="4" name="Inhaltsplatzhalter 3"/>
          <p:cNvSpPr>
            <a:spLocks noGrp="1"/>
          </p:cNvSpPr>
          <p:nvPr>
            <p:ph idx="1"/>
          </p:nvPr>
        </p:nvSpPr>
        <p:spPr/>
        <p:txBody>
          <a:bodyPr/>
          <a:lstStyle/>
          <a:p>
            <a:endParaRPr lang="de-DE" dirty="0"/>
          </a:p>
          <a:p>
            <a:endParaRPr lang="de-DE" dirty="0"/>
          </a:p>
          <a:p>
            <a:endParaRPr lang="de-DE" dirty="0"/>
          </a:p>
          <a:p>
            <a:endParaRPr lang="de-DE" dirty="0"/>
          </a:p>
          <a:p>
            <a:pPr marL="0" indent="0" algn="ctr">
              <a:buNone/>
            </a:pPr>
            <a:r>
              <a:rPr lang="de-DE" sz="2400" dirty="0"/>
              <a:t>Werte, Fähigkeiten, Eigenschaften entfalten nur dann eine konstruktive Wirkung, wenn sie in einem positiven Spannungsverhältnis zu einem Gegenwert stehen, um einer Übertreibung entgegenzusteuern.</a:t>
            </a:r>
          </a:p>
          <a:p>
            <a:endParaRPr lang="de-DE" dirty="0"/>
          </a:p>
        </p:txBody>
      </p:sp>
      <p:sp>
        <p:nvSpPr>
          <p:cNvPr id="5" name="Textplatzhalter 4"/>
          <p:cNvSpPr>
            <a:spLocks noGrp="1"/>
          </p:cNvSpPr>
          <p:nvPr>
            <p:ph type="body" sz="quarter" idx="13"/>
          </p:nvPr>
        </p:nvSpPr>
        <p:spPr/>
        <p:txBody>
          <a:bodyPr/>
          <a:lstStyle/>
          <a:p>
            <a:r>
              <a:rPr lang="de-DE" dirty="0"/>
              <a:t>Der Grundgedanke</a:t>
            </a:r>
          </a:p>
        </p:txBody>
      </p:sp>
    </p:spTree>
    <p:extLst>
      <p:ext uri="{BB962C8B-B14F-4D97-AF65-F5344CB8AC3E}">
        <p14:creationId xmlns:p14="http://schemas.microsoft.com/office/powerpoint/2010/main" val="3428024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dirty="0"/>
              <a:t>Das Werte- und Entwicklungsquadrat</a:t>
            </a:r>
          </a:p>
        </p:txBody>
      </p:sp>
      <p:sp>
        <p:nvSpPr>
          <p:cNvPr id="5" name="Textplatzhalter 4"/>
          <p:cNvSpPr>
            <a:spLocks noGrp="1"/>
          </p:cNvSpPr>
          <p:nvPr>
            <p:ph type="body" sz="quarter" idx="13"/>
          </p:nvPr>
        </p:nvSpPr>
        <p:spPr/>
        <p:txBody>
          <a:bodyPr/>
          <a:lstStyle/>
          <a:p>
            <a:endParaRPr lang="de-DE"/>
          </a:p>
        </p:txBody>
      </p:sp>
      <p:sp>
        <p:nvSpPr>
          <p:cNvPr id="6" name="Textfeld 5">
            <a:extLst>
              <a:ext uri="{FF2B5EF4-FFF2-40B4-BE49-F238E27FC236}">
                <a16:creationId xmlns:a16="http://schemas.microsoft.com/office/drawing/2014/main" id="{7158444B-15A7-48EF-BFCC-65685B43331C}"/>
              </a:ext>
            </a:extLst>
          </p:cNvPr>
          <p:cNvSpPr txBox="1"/>
          <p:nvPr/>
        </p:nvSpPr>
        <p:spPr>
          <a:xfrm>
            <a:off x="380544" y="2257893"/>
            <a:ext cx="2535272" cy="369331"/>
          </a:xfrm>
          <a:prstGeom prst="rect">
            <a:avLst/>
          </a:prstGeom>
          <a:noFill/>
          <a:ln w="57150">
            <a:solidFill>
              <a:schemeClr val="accent5">
                <a:lumMod val="75000"/>
              </a:schemeClr>
            </a:solidFill>
          </a:ln>
        </p:spPr>
        <p:txBody>
          <a:bodyPr wrap="square" rtlCol="0">
            <a:spAutoFit/>
          </a:bodyPr>
          <a:lstStyle/>
          <a:p>
            <a:pPr algn="ctr"/>
            <a:r>
              <a:rPr lang="de-DE" dirty="0"/>
              <a:t>1</a:t>
            </a:r>
          </a:p>
        </p:txBody>
      </p:sp>
      <p:cxnSp>
        <p:nvCxnSpPr>
          <p:cNvPr id="7" name="Gerade Verbindung mit Pfeil 6">
            <a:extLst>
              <a:ext uri="{FF2B5EF4-FFF2-40B4-BE49-F238E27FC236}">
                <a16:creationId xmlns:a16="http://schemas.microsoft.com/office/drawing/2014/main" id="{584BA2D4-DDC8-4FF8-91A7-67DB069F0CA2}"/>
              </a:ext>
            </a:extLst>
          </p:cNvPr>
          <p:cNvCxnSpPr>
            <a:cxnSpLocks/>
          </p:cNvCxnSpPr>
          <p:nvPr/>
        </p:nvCxnSpPr>
        <p:spPr>
          <a:xfrm>
            <a:off x="2915816" y="4858063"/>
            <a:ext cx="2978864"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B040397F-E2EB-4090-854B-60EB38D074E4}"/>
              </a:ext>
            </a:extLst>
          </p:cNvPr>
          <p:cNvCxnSpPr>
            <a:cxnSpLocks/>
            <a:stCxn id="6" idx="3"/>
          </p:cNvCxnSpPr>
          <p:nvPr/>
        </p:nvCxnSpPr>
        <p:spPr>
          <a:xfrm flipV="1">
            <a:off x="2915816" y="2437697"/>
            <a:ext cx="2978864" cy="4862"/>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Textfeld 8">
            <a:extLst>
              <a:ext uri="{FF2B5EF4-FFF2-40B4-BE49-F238E27FC236}">
                <a16:creationId xmlns:a16="http://schemas.microsoft.com/office/drawing/2014/main" id="{99A5D98C-EEE9-4FA5-A9D9-A8870DEDE2E2}"/>
              </a:ext>
            </a:extLst>
          </p:cNvPr>
          <p:cNvSpPr txBox="1"/>
          <p:nvPr/>
        </p:nvSpPr>
        <p:spPr>
          <a:xfrm>
            <a:off x="5940152" y="2257892"/>
            <a:ext cx="2448272" cy="369332"/>
          </a:xfrm>
          <a:prstGeom prst="rect">
            <a:avLst/>
          </a:prstGeom>
          <a:noFill/>
          <a:ln w="57150">
            <a:solidFill>
              <a:schemeClr val="accent5">
                <a:lumMod val="75000"/>
              </a:schemeClr>
            </a:solidFill>
          </a:ln>
        </p:spPr>
        <p:txBody>
          <a:bodyPr wrap="square" rtlCol="0">
            <a:spAutoFit/>
          </a:bodyPr>
          <a:lstStyle/>
          <a:p>
            <a:pPr algn="ctr"/>
            <a:r>
              <a:rPr lang="de-DE" dirty="0"/>
              <a:t>2</a:t>
            </a:r>
          </a:p>
        </p:txBody>
      </p:sp>
      <p:sp>
        <p:nvSpPr>
          <p:cNvPr id="10" name="Textfeld 9">
            <a:extLst>
              <a:ext uri="{FF2B5EF4-FFF2-40B4-BE49-F238E27FC236}">
                <a16:creationId xmlns:a16="http://schemas.microsoft.com/office/drawing/2014/main" id="{98CDF00F-D8A6-41CD-B2CE-FEA7AD8C188B}"/>
              </a:ext>
            </a:extLst>
          </p:cNvPr>
          <p:cNvSpPr txBox="1"/>
          <p:nvPr/>
        </p:nvSpPr>
        <p:spPr>
          <a:xfrm>
            <a:off x="380544" y="4673395"/>
            <a:ext cx="2520280" cy="369332"/>
          </a:xfrm>
          <a:prstGeom prst="rect">
            <a:avLst/>
          </a:prstGeom>
          <a:noFill/>
          <a:ln w="57150">
            <a:solidFill>
              <a:schemeClr val="accent5">
                <a:lumMod val="75000"/>
              </a:schemeClr>
            </a:solidFill>
          </a:ln>
        </p:spPr>
        <p:txBody>
          <a:bodyPr wrap="square" rtlCol="0">
            <a:spAutoFit/>
          </a:bodyPr>
          <a:lstStyle/>
          <a:p>
            <a:pPr algn="ctr"/>
            <a:r>
              <a:rPr lang="de-DE" dirty="0"/>
              <a:t>3</a:t>
            </a:r>
          </a:p>
        </p:txBody>
      </p:sp>
      <p:sp>
        <p:nvSpPr>
          <p:cNvPr id="11" name="Textfeld 10">
            <a:extLst>
              <a:ext uri="{FF2B5EF4-FFF2-40B4-BE49-F238E27FC236}">
                <a16:creationId xmlns:a16="http://schemas.microsoft.com/office/drawing/2014/main" id="{10948795-8306-41FE-BC01-13197910900C}"/>
              </a:ext>
            </a:extLst>
          </p:cNvPr>
          <p:cNvSpPr txBox="1"/>
          <p:nvPr/>
        </p:nvSpPr>
        <p:spPr>
          <a:xfrm>
            <a:off x="5931872" y="4696674"/>
            <a:ext cx="2381200" cy="369332"/>
          </a:xfrm>
          <a:prstGeom prst="rect">
            <a:avLst/>
          </a:prstGeom>
          <a:noFill/>
          <a:ln w="57150">
            <a:solidFill>
              <a:schemeClr val="accent5">
                <a:lumMod val="75000"/>
              </a:schemeClr>
            </a:solidFill>
          </a:ln>
        </p:spPr>
        <p:txBody>
          <a:bodyPr wrap="square" rtlCol="0">
            <a:spAutoFit/>
          </a:bodyPr>
          <a:lstStyle/>
          <a:p>
            <a:pPr algn="ctr"/>
            <a:r>
              <a:rPr lang="de-DE" dirty="0"/>
              <a:t>4</a:t>
            </a:r>
          </a:p>
        </p:txBody>
      </p:sp>
      <p:cxnSp>
        <p:nvCxnSpPr>
          <p:cNvPr id="12" name="Gerade Verbindung mit Pfeil 11">
            <a:extLst>
              <a:ext uri="{FF2B5EF4-FFF2-40B4-BE49-F238E27FC236}">
                <a16:creationId xmlns:a16="http://schemas.microsoft.com/office/drawing/2014/main" id="{20FB7CD5-7EE6-4736-8E50-1E47F4AEF3C1}"/>
              </a:ext>
            </a:extLst>
          </p:cNvPr>
          <p:cNvCxnSpPr/>
          <p:nvPr/>
        </p:nvCxnSpPr>
        <p:spPr>
          <a:xfrm flipV="1">
            <a:off x="2915816" y="2627224"/>
            <a:ext cx="2978864" cy="2017273"/>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a:extLst>
              <a:ext uri="{FF2B5EF4-FFF2-40B4-BE49-F238E27FC236}">
                <a16:creationId xmlns:a16="http://schemas.microsoft.com/office/drawing/2014/main" id="{CE4E0B00-769A-4E6C-89AB-3AE4A1884CE6}"/>
              </a:ext>
            </a:extLst>
          </p:cNvPr>
          <p:cNvCxnSpPr/>
          <p:nvPr/>
        </p:nvCxnSpPr>
        <p:spPr>
          <a:xfrm flipH="1" flipV="1">
            <a:off x="2915816" y="2627224"/>
            <a:ext cx="2978864" cy="2017273"/>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95C5FD2F-2D93-4B5B-9770-1D12101BFA87}"/>
              </a:ext>
            </a:extLst>
          </p:cNvPr>
          <p:cNvCxnSpPr/>
          <p:nvPr/>
        </p:nvCxnSpPr>
        <p:spPr>
          <a:xfrm>
            <a:off x="2771800" y="2627224"/>
            <a:ext cx="0" cy="2046171"/>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84466F15-4005-4597-8200-FFFE4A30F6A9}"/>
              </a:ext>
            </a:extLst>
          </p:cNvPr>
          <p:cNvCxnSpPr/>
          <p:nvPr/>
        </p:nvCxnSpPr>
        <p:spPr>
          <a:xfrm>
            <a:off x="6084168" y="2627224"/>
            <a:ext cx="0" cy="2017273"/>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436C4E21-172C-441C-AB69-830A5A37FDF1}"/>
              </a:ext>
            </a:extLst>
          </p:cNvPr>
          <p:cNvSpPr txBox="1"/>
          <p:nvPr/>
        </p:nvSpPr>
        <p:spPr>
          <a:xfrm>
            <a:off x="467544" y="3358942"/>
            <a:ext cx="1710134" cy="523220"/>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Entwertende Übertreibung</a:t>
            </a:r>
          </a:p>
        </p:txBody>
      </p:sp>
      <p:pic>
        <p:nvPicPr>
          <p:cNvPr id="17" name="Grafik 16">
            <a:extLst>
              <a:ext uri="{FF2B5EF4-FFF2-40B4-BE49-F238E27FC236}">
                <a16:creationId xmlns:a16="http://schemas.microsoft.com/office/drawing/2014/main" id="{22CBE77D-2855-4C1E-96E2-808CE0F28982}"/>
              </a:ext>
            </a:extLst>
          </p:cNvPr>
          <p:cNvPicPr>
            <a:picLocks noChangeAspect="1"/>
          </p:cNvPicPr>
          <p:nvPr/>
        </p:nvPicPr>
        <p:blipFill>
          <a:blip r:embed="rId3"/>
          <a:stretch>
            <a:fillRect/>
          </a:stretch>
        </p:blipFill>
        <p:spPr>
          <a:xfrm>
            <a:off x="6211061" y="3335551"/>
            <a:ext cx="1713124" cy="506012"/>
          </a:xfrm>
          <a:prstGeom prst="rect">
            <a:avLst/>
          </a:prstGeom>
        </p:spPr>
      </p:pic>
      <p:sp>
        <p:nvSpPr>
          <p:cNvPr id="34" name="Textfeld 33"/>
          <p:cNvSpPr txBox="1"/>
          <p:nvPr/>
        </p:nvSpPr>
        <p:spPr>
          <a:xfrm>
            <a:off x="3059832" y="1772815"/>
            <a:ext cx="2448272" cy="523220"/>
          </a:xfrm>
          <a:prstGeom prst="rect">
            <a:avLst/>
          </a:prstGeom>
          <a:noFill/>
        </p:spPr>
        <p:txBody>
          <a:bodyPr wrap="square" rtlCol="0">
            <a:spAutoFit/>
          </a:bodyPr>
          <a:lstStyle/>
          <a:p>
            <a:pPr algn="ctr"/>
            <a:r>
              <a:rPr lang="de-DE" sz="1400" dirty="0">
                <a:latin typeface="Arial" panose="020B0604020202020204" pitchFamily="34" charset="0"/>
                <a:cs typeface="Arial" panose="020B0604020202020204" pitchFamily="34" charset="0"/>
              </a:rPr>
              <a:t>Gesundes  Spannungsverhältnis</a:t>
            </a:r>
          </a:p>
        </p:txBody>
      </p:sp>
      <p:sp>
        <p:nvSpPr>
          <p:cNvPr id="67" name="Textfeld 66"/>
          <p:cNvSpPr txBox="1"/>
          <p:nvPr/>
        </p:nvSpPr>
        <p:spPr>
          <a:xfrm>
            <a:off x="3419872" y="5042727"/>
            <a:ext cx="1872208" cy="307777"/>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Überkompensation</a:t>
            </a:r>
          </a:p>
        </p:txBody>
      </p:sp>
    </p:spTree>
    <p:extLst>
      <p:ext uri="{BB962C8B-B14F-4D97-AF65-F5344CB8AC3E}">
        <p14:creationId xmlns:p14="http://schemas.microsoft.com/office/powerpoint/2010/main" val="3315469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a:t>Werte- und Entwicklungsquadrat</a:t>
            </a:r>
          </a:p>
        </p:txBody>
      </p:sp>
      <p:sp>
        <p:nvSpPr>
          <p:cNvPr id="8" name="Textplatzhalter 7"/>
          <p:cNvSpPr>
            <a:spLocks noGrp="1"/>
          </p:cNvSpPr>
          <p:nvPr>
            <p:ph type="body" sz="quarter" idx="13"/>
          </p:nvPr>
        </p:nvSpPr>
        <p:spPr/>
        <p:txBody>
          <a:bodyPr/>
          <a:lstStyle/>
          <a:p>
            <a:r>
              <a:rPr lang="de-DE" dirty="0"/>
              <a:t>nach Schulz von Thun</a:t>
            </a: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492872"/>
            <a:ext cx="8255074" cy="438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8218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a:t>Werte- und Entwicklungsquadrat</a:t>
            </a:r>
          </a:p>
        </p:txBody>
      </p:sp>
      <p:sp>
        <p:nvSpPr>
          <p:cNvPr id="8" name="Textplatzhalter 7"/>
          <p:cNvSpPr>
            <a:spLocks noGrp="1"/>
          </p:cNvSpPr>
          <p:nvPr>
            <p:ph type="body" sz="quarter" idx="13"/>
          </p:nvPr>
        </p:nvSpPr>
        <p:spPr/>
        <p:txBody>
          <a:bodyPr/>
          <a:lstStyle/>
          <a:p>
            <a:r>
              <a:rPr lang="de-DE" dirty="0"/>
              <a:t>nach Schulz von Thun</a:t>
            </a:r>
          </a:p>
        </p:txBody>
      </p:sp>
      <p:pic>
        <p:nvPicPr>
          <p:cNvPr id="1126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2956" y="1340768"/>
            <a:ext cx="8651657" cy="46641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5889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a:t>Werte- und Entwicklungsquadrat</a:t>
            </a:r>
          </a:p>
        </p:txBody>
      </p:sp>
      <p:sp>
        <p:nvSpPr>
          <p:cNvPr id="8" name="Textplatzhalter 7"/>
          <p:cNvSpPr>
            <a:spLocks noGrp="1"/>
          </p:cNvSpPr>
          <p:nvPr>
            <p:ph type="body" sz="quarter" idx="13"/>
          </p:nvPr>
        </p:nvSpPr>
        <p:spPr/>
        <p:txBody>
          <a:bodyPr/>
          <a:lstStyle/>
          <a:p>
            <a:r>
              <a:rPr lang="de-DE" dirty="0"/>
              <a:t>nach Schulz von Thun</a:t>
            </a:r>
          </a:p>
          <a:p>
            <a:endParaRPr lang="de-DE" dirty="0"/>
          </a:p>
        </p:txBody>
      </p:sp>
      <p:pic>
        <p:nvPicPr>
          <p:cNvPr id="1331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3528" y="1340768"/>
            <a:ext cx="8497069" cy="44973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263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7880" y="313563"/>
            <a:ext cx="6995120" cy="402770"/>
          </a:xfrm>
        </p:spPr>
        <p:txBody>
          <a:bodyPr/>
          <a:lstStyle/>
          <a:p>
            <a:r>
              <a:rPr lang="de-DE" dirty="0"/>
              <a:t>Nutzen </a:t>
            </a:r>
          </a:p>
        </p:txBody>
      </p:sp>
      <p:sp>
        <p:nvSpPr>
          <p:cNvPr id="7" name="Inhaltsplatzhalter 6"/>
          <p:cNvSpPr>
            <a:spLocks noGrp="1"/>
          </p:cNvSpPr>
          <p:nvPr>
            <p:ph idx="1"/>
          </p:nvPr>
        </p:nvSpPr>
        <p:spPr/>
        <p:txBody>
          <a:bodyPr/>
          <a:lstStyle/>
          <a:p>
            <a:endParaRPr lang="de-DE" dirty="0"/>
          </a:p>
          <a:p>
            <a:endParaRPr lang="de-DE" dirty="0"/>
          </a:p>
          <a:p>
            <a:r>
              <a:rPr lang="de-DE" dirty="0"/>
              <a:t>Veränderung des Blickwinkels</a:t>
            </a:r>
          </a:p>
          <a:p>
            <a:r>
              <a:rPr lang="de-DE" dirty="0"/>
              <a:t> Wertschätzung der betrachteten Person</a:t>
            </a:r>
          </a:p>
          <a:p>
            <a:r>
              <a:rPr lang="de-DE" dirty="0"/>
              <a:t> Differenzierung zwischen Verhalten und Person </a:t>
            </a:r>
          </a:p>
          <a:p>
            <a:r>
              <a:rPr lang="de-DE" dirty="0"/>
              <a:t> Überdenken und verändern der eigenen Wahrnehmung </a:t>
            </a:r>
          </a:p>
          <a:p>
            <a:r>
              <a:rPr lang="de-DE" dirty="0"/>
              <a:t> Reflexion der eigenen Haltung</a:t>
            </a:r>
          </a:p>
          <a:p>
            <a:r>
              <a:rPr lang="de-DE" dirty="0"/>
              <a:t> Verändern der eigenen inneren Reaktion</a:t>
            </a:r>
          </a:p>
          <a:p>
            <a:r>
              <a:rPr lang="de-DE" dirty="0"/>
              <a:t> Möglichkeit der Veränderung der Beziehung</a:t>
            </a:r>
          </a:p>
          <a:p>
            <a:r>
              <a:rPr lang="de-DE" dirty="0"/>
              <a:t> Instrument für Feedback und wertschätzende Kritikgespräche</a:t>
            </a:r>
          </a:p>
          <a:p>
            <a:endParaRPr lang="de-DE" dirty="0"/>
          </a:p>
        </p:txBody>
      </p:sp>
    </p:spTree>
    <p:extLst>
      <p:ext uri="{BB962C8B-B14F-4D97-AF65-F5344CB8AC3E}">
        <p14:creationId xmlns:p14="http://schemas.microsoft.com/office/powerpoint/2010/main" val="1294320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Mediathek\Bilder\Basisbilder-Archiv\Kobolde\PAP_Freudi_Frei_300_dpi_aj.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45321"/>
            <a:ext cx="4139952" cy="6208015"/>
          </a:xfrm>
          <a:prstGeom prst="rect">
            <a:avLst/>
          </a:prstGeom>
          <a:noFill/>
          <a:extLst>
            <a:ext uri="{909E8E84-426E-40DD-AFC4-6F175D3DCCD1}">
              <a14:hiddenFill xmlns:a14="http://schemas.microsoft.com/office/drawing/2010/main">
                <a:solidFill>
                  <a:srgbClr val="FFFFFF"/>
                </a:solidFill>
              </a14:hiddenFill>
            </a:ext>
          </a:extLst>
        </p:spPr>
      </p:pic>
      <p:sp>
        <p:nvSpPr>
          <p:cNvPr id="9" name="Ovale Legende 8"/>
          <p:cNvSpPr/>
          <p:nvPr/>
        </p:nvSpPr>
        <p:spPr>
          <a:xfrm>
            <a:off x="3779912" y="1700808"/>
            <a:ext cx="4464496" cy="2448272"/>
          </a:xfrm>
          <a:prstGeom prst="wedgeEllipseCallout">
            <a:avLst>
              <a:gd name="adj1" fmla="val -65849"/>
              <a:gd name="adj2" fmla="val -1447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 name="Grafik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0232" y="5614674"/>
            <a:ext cx="2160240" cy="874549"/>
          </a:xfrm>
          <a:prstGeom prst="rect">
            <a:avLst/>
          </a:prstGeom>
        </p:spPr>
      </p:pic>
      <p:sp>
        <p:nvSpPr>
          <p:cNvPr id="11" name="Text Box 7"/>
          <p:cNvSpPr txBox="1">
            <a:spLocks noChangeArrowheads="1"/>
          </p:cNvSpPr>
          <p:nvPr/>
        </p:nvSpPr>
        <p:spPr bwMode="auto">
          <a:xfrm>
            <a:off x="251520" y="6476828"/>
            <a:ext cx="1981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algn="ctr" eaLnBrk="0" fontAlgn="base" hangingPunct="0">
              <a:spcBef>
                <a:spcPct val="0"/>
              </a:spcBef>
              <a:spcAft>
                <a:spcPct val="0"/>
              </a:spcAft>
              <a:defRPr sz="1000">
                <a:solidFill>
                  <a:schemeClr val="tx1"/>
                </a:solidFill>
                <a:latin typeface="Arial" charset="0"/>
              </a:defRPr>
            </a:lvl6pPr>
            <a:lvl7pPr marL="2971800" indent="-228600" algn="ctr" eaLnBrk="0" fontAlgn="base" hangingPunct="0">
              <a:spcBef>
                <a:spcPct val="0"/>
              </a:spcBef>
              <a:spcAft>
                <a:spcPct val="0"/>
              </a:spcAft>
              <a:defRPr sz="1000">
                <a:solidFill>
                  <a:schemeClr val="tx1"/>
                </a:solidFill>
                <a:latin typeface="Arial" charset="0"/>
              </a:defRPr>
            </a:lvl7pPr>
            <a:lvl8pPr marL="3429000" indent="-228600" algn="ctr" eaLnBrk="0" fontAlgn="base" hangingPunct="0">
              <a:spcBef>
                <a:spcPct val="0"/>
              </a:spcBef>
              <a:spcAft>
                <a:spcPct val="0"/>
              </a:spcAft>
              <a:defRPr sz="1000">
                <a:solidFill>
                  <a:schemeClr val="tx1"/>
                </a:solidFill>
                <a:latin typeface="Arial" charset="0"/>
              </a:defRPr>
            </a:lvl8pPr>
            <a:lvl9pPr marL="3886200" indent="-228600" algn="ctr" eaLnBrk="0" fontAlgn="base" hangingPunct="0">
              <a:spcBef>
                <a:spcPct val="0"/>
              </a:spcBef>
              <a:spcAft>
                <a:spcPct val="0"/>
              </a:spcAft>
              <a:defRPr sz="1000">
                <a:solidFill>
                  <a:schemeClr val="tx1"/>
                </a:solidFill>
                <a:latin typeface="Arial" charset="0"/>
              </a:defRPr>
            </a:lvl9pPr>
          </a:lstStyle>
          <a:p>
            <a:pPr>
              <a:spcBef>
                <a:spcPct val="50000"/>
              </a:spcBef>
              <a:defRPr/>
            </a:pPr>
            <a:r>
              <a:rPr lang="de-DE" dirty="0"/>
              <a:t>© Papilio gGmbH</a:t>
            </a:r>
          </a:p>
        </p:txBody>
      </p:sp>
      <p:sp>
        <p:nvSpPr>
          <p:cNvPr id="3" name="Rechteck 2"/>
          <p:cNvSpPr/>
          <p:nvPr/>
        </p:nvSpPr>
        <p:spPr>
          <a:xfrm>
            <a:off x="3672408" y="2444695"/>
            <a:ext cx="4572000" cy="1200329"/>
          </a:xfrm>
          <a:prstGeom prst="rect">
            <a:avLst/>
          </a:prstGeom>
        </p:spPr>
        <p:txBody>
          <a:bodyPr>
            <a:spAutoFit/>
          </a:bodyPr>
          <a:lstStyle/>
          <a:p>
            <a:pPr algn="ctr"/>
            <a:r>
              <a:rPr lang="de-DE" sz="2400" dirty="0">
                <a:latin typeface="Arial" panose="020B0604020202020204" pitchFamily="34" charset="0"/>
                <a:cs typeface="Arial" panose="020B0604020202020204" pitchFamily="34" charset="0"/>
              </a:rPr>
              <a:t>Einen erholsamen Abend </a:t>
            </a:r>
          </a:p>
          <a:p>
            <a:pPr algn="ctr"/>
            <a:r>
              <a:rPr lang="de-DE" sz="2400" dirty="0">
                <a:latin typeface="Arial" panose="020B0604020202020204" pitchFamily="34" charset="0"/>
                <a:cs typeface="Arial" panose="020B0604020202020204" pitchFamily="34" charset="0"/>
              </a:rPr>
              <a:t>und einen guten Nachhauseweg!</a:t>
            </a:r>
          </a:p>
        </p:txBody>
      </p:sp>
      <p:sp>
        <p:nvSpPr>
          <p:cNvPr id="2" name="Foliennummernplatzhalter 1"/>
          <p:cNvSpPr>
            <a:spLocks noGrp="1"/>
          </p:cNvSpPr>
          <p:nvPr>
            <p:ph type="sldNum" sz="quarter" idx="12"/>
          </p:nvPr>
        </p:nvSpPr>
        <p:spPr/>
        <p:txBody>
          <a:bodyPr/>
          <a:lstStyle/>
          <a:p>
            <a:fld id="{1097461A-818E-46FC-9A27-67D9B02F2919}" type="slidenum">
              <a:rPr lang="de-DE" smtClean="0"/>
              <a:pPr/>
              <a:t>8</a:t>
            </a:fld>
            <a:endParaRPr lang="de-DE" dirty="0"/>
          </a:p>
        </p:txBody>
      </p:sp>
    </p:spTree>
    <p:extLst>
      <p:ext uri="{BB962C8B-B14F-4D97-AF65-F5344CB8AC3E}">
        <p14:creationId xmlns:p14="http://schemas.microsoft.com/office/powerpoint/2010/main" val="549508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a:extLst>
              <a:ext uri="{FF2B5EF4-FFF2-40B4-BE49-F238E27FC236}">
                <a16:creationId xmlns:a16="http://schemas.microsoft.com/office/drawing/2014/main" id="{410B2168-E802-2E1B-55C0-FEB16F30273E}"/>
              </a:ext>
            </a:extLst>
          </p:cNvPr>
          <p:cNvSpPr>
            <a:spLocks noGrp="1"/>
          </p:cNvSpPr>
          <p:nvPr/>
        </p:nvSpPr>
        <p:spPr>
          <a:xfrm>
            <a:off x="683568" y="846359"/>
            <a:ext cx="3526160" cy="2645003"/>
          </a:xfrm>
          <a:prstGeom prst="rect">
            <a:avLst/>
          </a:prstGeom>
        </p:spPr>
        <p:txBody>
          <a:bodyPr vert="horz" lIns="91440" tIns="45720" rIns="91440" bIns="45720" rtlCol="0" anchor="t">
            <a:noAutofit/>
          </a:bodyPr>
          <a:lstStyle>
            <a:lvl1pPr marL="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2400"/>
              </a:spcBef>
            </a:pPr>
            <a:r>
              <a:rPr lang="de-DE" sz="2200" b="1" dirty="0">
                <a:solidFill>
                  <a:srgbClr val="283A84"/>
                </a:solidFill>
                <a:latin typeface="Arial"/>
                <a:cs typeface="Arial"/>
              </a:rPr>
              <a:t>Dein*e  </a:t>
            </a:r>
            <a:r>
              <a:rPr lang="de-DE" sz="2200" b="1" dirty="0">
                <a:solidFill>
                  <a:srgbClr val="024089"/>
                </a:solidFill>
                <a:latin typeface="Arial"/>
                <a:cs typeface="Arial"/>
              </a:rPr>
              <a:t>Ansprechpartner</a:t>
            </a:r>
            <a:r>
              <a:rPr lang="de-DE" sz="2200" b="1" dirty="0">
                <a:solidFill>
                  <a:srgbClr val="283A84"/>
                </a:solidFill>
                <a:latin typeface="Arial"/>
                <a:cs typeface="Arial"/>
              </a:rPr>
              <a:t>*in</a:t>
            </a:r>
          </a:p>
          <a:p>
            <a:pPr algn="l"/>
            <a:endParaRPr lang="de-DE" sz="1400" dirty="0">
              <a:solidFill>
                <a:srgbClr val="024089"/>
              </a:solidFill>
              <a:latin typeface="Arial" panose="020B0604020202020204" pitchFamily="34" charset="0"/>
              <a:cs typeface="Arial" panose="020B0604020202020204" pitchFamily="34" charset="0"/>
            </a:endParaRPr>
          </a:p>
          <a:p>
            <a:pPr algn="l"/>
            <a:r>
              <a:rPr lang="de-DE" sz="1400" dirty="0">
                <a:solidFill>
                  <a:srgbClr val="024089"/>
                </a:solidFill>
                <a:latin typeface="Arial" panose="020B0604020202020204" pitchFamily="34" charset="0"/>
                <a:cs typeface="Arial" panose="020B0604020202020204" pitchFamily="34" charset="0"/>
              </a:rPr>
              <a:t>(Name und Kontakt Trainer*in)</a:t>
            </a:r>
          </a:p>
          <a:p>
            <a:pPr algn="l"/>
            <a:endParaRPr lang="de-DE" sz="1400" dirty="0">
              <a:solidFill>
                <a:srgbClr val="024089"/>
              </a:solidFill>
              <a:latin typeface="Arial" panose="020B0604020202020204" pitchFamily="34" charset="0"/>
              <a:cs typeface="Arial" panose="020B0604020202020204" pitchFamily="34" charset="0"/>
            </a:endParaRPr>
          </a:p>
          <a:p>
            <a:pPr algn="l"/>
            <a:endParaRPr lang="de-DE" sz="1400" dirty="0">
              <a:solidFill>
                <a:srgbClr val="024089"/>
              </a:solidFill>
              <a:latin typeface="Arial" panose="020B0604020202020204" pitchFamily="34" charset="0"/>
              <a:cs typeface="Arial" panose="020B0604020202020204" pitchFamily="34" charset="0"/>
            </a:endParaRPr>
          </a:p>
          <a:p>
            <a:pPr algn="l"/>
            <a:endParaRPr lang="de-DE" sz="1400" dirty="0">
              <a:solidFill>
                <a:srgbClr val="024089"/>
              </a:solidFill>
              <a:latin typeface="Arial" panose="020B0604020202020204" pitchFamily="34" charset="0"/>
              <a:cs typeface="Arial" panose="020B0604020202020204" pitchFamily="34" charset="0"/>
            </a:endParaRPr>
          </a:p>
          <a:p>
            <a:pPr algn="l"/>
            <a:endParaRPr lang="de-DE" sz="1400" dirty="0">
              <a:solidFill>
                <a:srgbClr val="024089"/>
              </a:solidFill>
              <a:latin typeface="Arial" panose="020B0604020202020204" pitchFamily="34" charset="0"/>
              <a:cs typeface="Arial" panose="020B0604020202020204" pitchFamily="34" charset="0"/>
            </a:endParaRPr>
          </a:p>
          <a:p>
            <a:pPr algn="l"/>
            <a:endParaRPr lang="de-DE" sz="1400" dirty="0">
              <a:solidFill>
                <a:srgbClr val="024089"/>
              </a:solidFill>
              <a:latin typeface="Arial" panose="020B0604020202020204" pitchFamily="34" charset="0"/>
              <a:cs typeface="Arial" panose="020B0604020202020204" pitchFamily="34" charset="0"/>
            </a:endParaRPr>
          </a:p>
          <a:p>
            <a:pPr algn="l"/>
            <a:endParaRPr lang="de-DE" sz="1400" dirty="0">
              <a:solidFill>
                <a:srgbClr val="024089"/>
              </a:solidFill>
              <a:latin typeface="Arial" panose="020B0604020202020204" pitchFamily="34" charset="0"/>
              <a:cs typeface="Arial" panose="020B0604020202020204" pitchFamily="34" charset="0"/>
            </a:endParaRPr>
          </a:p>
          <a:p>
            <a:pPr algn="l"/>
            <a:r>
              <a:rPr lang="de-DE" sz="1400" dirty="0">
                <a:solidFill>
                  <a:srgbClr val="024089"/>
                </a:solidFill>
                <a:latin typeface="Arial" panose="020B0604020202020204" pitchFamily="34" charset="0"/>
                <a:cs typeface="Arial" panose="020B0604020202020204" pitchFamily="34" charset="0"/>
              </a:rPr>
              <a:t>Papilio gGmbH</a:t>
            </a:r>
          </a:p>
          <a:p>
            <a:pPr algn="l"/>
            <a:r>
              <a:rPr lang="de-DE" sz="1400" dirty="0">
                <a:solidFill>
                  <a:srgbClr val="024089"/>
                </a:solidFill>
                <a:latin typeface="Arial"/>
                <a:cs typeface="Arial"/>
              </a:rPr>
              <a:t>Am Alten Gaswerk 2, 86156 Augsburg</a:t>
            </a:r>
          </a:p>
          <a:p>
            <a:pPr algn="l"/>
            <a:r>
              <a:rPr lang="de-DE" sz="1400" dirty="0">
                <a:solidFill>
                  <a:srgbClr val="024089"/>
                </a:solidFill>
                <a:latin typeface="Arial" panose="020B0604020202020204" pitchFamily="34" charset="0"/>
                <a:cs typeface="Arial" panose="020B0604020202020204" pitchFamily="34" charset="0"/>
              </a:rPr>
              <a:t>info@papilio.de</a:t>
            </a:r>
          </a:p>
        </p:txBody>
      </p:sp>
      <p:sp>
        <p:nvSpPr>
          <p:cNvPr id="4" name="Titel 1"/>
          <p:cNvSpPr txBox="1">
            <a:spLocks/>
          </p:cNvSpPr>
          <p:nvPr/>
        </p:nvSpPr>
        <p:spPr>
          <a:xfrm>
            <a:off x="251520" y="3140968"/>
            <a:ext cx="7774632" cy="1872208"/>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a:solidFill>
                  <a:srgbClr val="FF9933"/>
                </a:solidFill>
                <a:latin typeface="Arial" panose="020B0604020202020204" pitchFamily="34" charset="0"/>
                <a:cs typeface="Arial" panose="020B0604020202020204" pitchFamily="34" charset="0"/>
              </a:rPr>
              <a:t> </a:t>
            </a:r>
            <a:br>
              <a:rPr lang="de-DE">
                <a:solidFill>
                  <a:srgbClr val="FF9933"/>
                </a:solidFill>
                <a:latin typeface="Arial" panose="020B0604020202020204" pitchFamily="34" charset="0"/>
                <a:cs typeface="Arial" panose="020B0604020202020204" pitchFamily="34" charset="0"/>
              </a:rPr>
            </a:br>
            <a:r>
              <a:rPr lang="de-DE">
                <a:solidFill>
                  <a:srgbClr val="FF9933"/>
                </a:solidFill>
                <a:latin typeface="Arial" panose="020B0604020202020204" pitchFamily="34" charset="0"/>
                <a:cs typeface="Arial" panose="020B0604020202020204" pitchFamily="34" charset="0"/>
              </a:rPr>
              <a:t> </a:t>
            </a:r>
            <a:br>
              <a:rPr lang="de-DE">
                <a:solidFill>
                  <a:srgbClr val="FF9933"/>
                </a:solidFill>
                <a:latin typeface="Arial" panose="020B0604020202020204" pitchFamily="34" charset="0"/>
                <a:cs typeface="Arial" panose="020B0604020202020204" pitchFamily="34" charset="0"/>
              </a:rPr>
            </a:br>
            <a:br>
              <a:rPr lang="de-DE" sz="2200">
                <a:solidFill>
                  <a:srgbClr val="0033CC"/>
                </a:solidFill>
                <a:latin typeface="Arial" panose="020B0604020202020204" pitchFamily="34" charset="0"/>
                <a:cs typeface="Arial" panose="020B0604020202020204" pitchFamily="34" charset="0"/>
              </a:rPr>
            </a:br>
            <a:br>
              <a:rPr lang="de-DE">
                <a:solidFill>
                  <a:srgbClr val="FF9933"/>
                </a:solidFill>
                <a:latin typeface="Arial" panose="020B0604020202020204" pitchFamily="34" charset="0"/>
                <a:cs typeface="Arial" panose="020B0604020202020204" pitchFamily="34" charset="0"/>
              </a:rPr>
            </a:br>
            <a:br>
              <a:rPr lang="de-DE">
                <a:solidFill>
                  <a:srgbClr val="FF9933"/>
                </a:solidFill>
                <a:latin typeface="Arial" panose="020B0604020202020204" pitchFamily="34" charset="0"/>
                <a:cs typeface="Arial" panose="020B0604020202020204" pitchFamily="34" charset="0"/>
              </a:rPr>
            </a:br>
            <a:endParaRPr lang="de-DE" sz="3100" dirty="0">
              <a:solidFill>
                <a:srgbClr val="FF9933"/>
              </a:solidFill>
              <a:latin typeface="Arial" panose="020B0604020202020204" pitchFamily="34" charset="0"/>
              <a:cs typeface="Arial" panose="020B0604020202020204" pitchFamily="34" charset="0"/>
            </a:endParaRPr>
          </a:p>
        </p:txBody>
      </p:sp>
      <p:sp>
        <p:nvSpPr>
          <p:cNvPr id="9" name="Untertitel 2"/>
          <p:cNvSpPr txBox="1">
            <a:spLocks/>
          </p:cNvSpPr>
          <p:nvPr/>
        </p:nvSpPr>
        <p:spPr>
          <a:xfrm>
            <a:off x="4067944" y="2780928"/>
            <a:ext cx="3240360" cy="286940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de-DE" sz="1500" dirty="0">
              <a:solidFill>
                <a:schemeClr val="tx1"/>
              </a:solidFill>
              <a:latin typeface="Arial" panose="020B0604020202020204" pitchFamily="34" charset="0"/>
              <a:cs typeface="Arial" panose="020B0604020202020204" pitchFamily="34" charset="0"/>
            </a:endParaRPr>
          </a:p>
          <a:p>
            <a:pPr algn="l"/>
            <a:endParaRPr lang="de-DE" sz="1500" dirty="0">
              <a:solidFill>
                <a:schemeClr val="tx1"/>
              </a:solidFill>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984" y="980728"/>
            <a:ext cx="3816424" cy="2545525"/>
          </a:xfrm>
          <a:prstGeom prst="rect">
            <a:avLst/>
          </a:prstGeom>
        </p:spPr>
      </p:pic>
      <p:pic>
        <p:nvPicPr>
          <p:cNvPr id="7" name="Grafi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0232" y="5614674"/>
            <a:ext cx="2160240" cy="874549"/>
          </a:xfrm>
          <a:prstGeom prst="rect">
            <a:avLst/>
          </a:prstGeom>
        </p:spPr>
      </p:pic>
      <p:sp>
        <p:nvSpPr>
          <p:cNvPr id="3" name="Textfeld 2"/>
          <p:cNvSpPr txBox="1"/>
          <p:nvPr/>
        </p:nvSpPr>
        <p:spPr>
          <a:xfrm>
            <a:off x="683568" y="4787860"/>
            <a:ext cx="7560840" cy="369332"/>
          </a:xfrm>
          <a:prstGeom prst="rect">
            <a:avLst/>
          </a:prstGeom>
          <a:noFill/>
        </p:spPr>
        <p:txBody>
          <a:bodyPr wrap="square" lIns="91440" tIns="45720" rIns="91440" bIns="45720" rtlCol="0" anchor="t">
            <a:spAutoFit/>
          </a:bodyPr>
          <a:lstStyle/>
          <a:p>
            <a:r>
              <a:rPr lang="de-DE" b="1" dirty="0">
                <a:solidFill>
                  <a:srgbClr val="024089"/>
                </a:solidFill>
                <a:latin typeface="Arial"/>
                <a:cs typeface="Arial"/>
              </a:rPr>
              <a:t>Wir freuen uns, von dir zu hören/zu lesen!</a:t>
            </a:r>
          </a:p>
        </p:txBody>
      </p:sp>
      <p:sp>
        <p:nvSpPr>
          <p:cNvPr id="6" name="Foliennummernplatzhalter 5"/>
          <p:cNvSpPr>
            <a:spLocks noGrp="1"/>
          </p:cNvSpPr>
          <p:nvPr>
            <p:ph type="sldNum" sz="quarter" idx="12"/>
          </p:nvPr>
        </p:nvSpPr>
        <p:spPr/>
        <p:txBody>
          <a:bodyPr/>
          <a:lstStyle/>
          <a:p>
            <a:fld id="{1097461A-818E-46FC-9A27-67D9B02F2919}" type="slidenum">
              <a:rPr lang="de-DE" smtClean="0"/>
              <a:pPr/>
              <a:t>9</a:t>
            </a:fld>
            <a:endParaRPr lang="de-DE" dirty="0"/>
          </a:p>
        </p:txBody>
      </p:sp>
      <p:sp>
        <p:nvSpPr>
          <p:cNvPr id="8" name="Fußzeilenplatzhalter 7"/>
          <p:cNvSpPr>
            <a:spLocks noGrp="1"/>
          </p:cNvSpPr>
          <p:nvPr>
            <p:ph type="ftr" sz="quarter" idx="11"/>
          </p:nvPr>
        </p:nvSpPr>
        <p:spPr/>
        <p:txBody>
          <a:bodyPr/>
          <a:lstStyle/>
          <a:p>
            <a:endParaRPr lang="de-DE" dirty="0"/>
          </a:p>
        </p:txBody>
      </p:sp>
    </p:spTree>
    <p:extLst>
      <p:ext uri="{BB962C8B-B14F-4D97-AF65-F5344CB8AC3E}">
        <p14:creationId xmlns:p14="http://schemas.microsoft.com/office/powerpoint/2010/main" val="835251767"/>
      </p:ext>
    </p:extLst>
  </p:cSld>
  <p:clrMapOvr>
    <a:masterClrMapping/>
  </p:clrMapOvr>
  <p:transition spd="slow">
    <p:wipe dir="r"/>
  </p:transition>
</p:sld>
</file>

<file path=ppt/theme/theme1.xml><?xml version="1.0" encoding="utf-8"?>
<a:theme xmlns:a="http://schemas.openxmlformats.org/drawingml/2006/main" name="130516_Papilio_Master_ch_mg">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817</Words>
  <Application>Microsoft Office PowerPoint</Application>
  <PresentationFormat>On-screen Show (4:3)</PresentationFormat>
  <Paragraphs>80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130516_Papilio_Master_ch_mg</vt:lpstr>
      <vt:lpstr>PowerPoint Presentation</vt:lpstr>
      <vt:lpstr>Das Werte- und Entwicklungsquadrat</vt:lpstr>
      <vt:lpstr>Das Werte- und Entwicklungsquadrat</vt:lpstr>
      <vt:lpstr>Werte- und Entwicklungsquadrat</vt:lpstr>
      <vt:lpstr>Werte- und Entwicklungsquadrat</vt:lpstr>
      <vt:lpstr>Werte- und Entwicklungsquadrat</vt:lpstr>
      <vt:lpstr>Nutzen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Christoph Hosemann</dc:creator>
  <cp:lastModifiedBy>Sofia Henning</cp:lastModifiedBy>
  <cp:revision>528</cp:revision>
  <cp:lastPrinted>2020-03-07T19:37:54Z</cp:lastPrinted>
  <dcterms:created xsi:type="dcterms:W3CDTF">2013-05-16T10:47:13Z</dcterms:created>
  <dcterms:modified xsi:type="dcterms:W3CDTF">2026-02-03T08:32:55Z</dcterms:modified>
</cp:coreProperties>
</file>