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4"/>
  </p:notesMasterIdLst>
  <p:handoutMasterIdLst>
    <p:handoutMasterId r:id="rId35"/>
  </p:handoutMasterIdLst>
  <p:sldIdLst>
    <p:sldId id="617" r:id="rId2"/>
    <p:sldId id="583" r:id="rId3"/>
    <p:sldId id="586" r:id="rId4"/>
    <p:sldId id="602" r:id="rId5"/>
    <p:sldId id="584" r:id="rId6"/>
    <p:sldId id="585" r:id="rId7"/>
    <p:sldId id="587" r:id="rId8"/>
    <p:sldId id="620" r:id="rId9"/>
    <p:sldId id="591" r:id="rId10"/>
    <p:sldId id="592" r:id="rId11"/>
    <p:sldId id="593" r:id="rId12"/>
    <p:sldId id="621" r:id="rId13"/>
    <p:sldId id="595" r:id="rId14"/>
    <p:sldId id="596" r:id="rId15"/>
    <p:sldId id="597" r:id="rId16"/>
    <p:sldId id="622" r:id="rId17"/>
    <p:sldId id="599" r:id="rId18"/>
    <p:sldId id="600" r:id="rId19"/>
    <p:sldId id="601" r:id="rId20"/>
    <p:sldId id="603" r:id="rId21"/>
    <p:sldId id="606" r:id="rId22"/>
    <p:sldId id="607" r:id="rId23"/>
    <p:sldId id="608" r:id="rId24"/>
    <p:sldId id="609" r:id="rId25"/>
    <p:sldId id="610" r:id="rId26"/>
    <p:sldId id="611" r:id="rId27"/>
    <p:sldId id="612" r:id="rId28"/>
    <p:sldId id="613" r:id="rId29"/>
    <p:sldId id="614" r:id="rId30"/>
    <p:sldId id="616" r:id="rId31"/>
    <p:sldId id="618" r:id="rId32"/>
    <p:sldId id="619" r:id="rId33"/>
  </p:sldIdLst>
  <p:sldSz cx="9144000" cy="6858000" type="screen4x3"/>
  <p:notesSz cx="7099300" cy="10234613"/>
  <p:custDataLst>
    <p:tags r:id="rId3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Kuglmeier" initials="M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89"/>
    <a:srgbClr val="FFB9B9"/>
    <a:srgbClr val="EBF6F9"/>
    <a:srgbClr val="D20000"/>
    <a:srgbClr val="CC0000"/>
    <a:srgbClr val="002060"/>
    <a:srgbClr val="C7DAFF"/>
    <a:srgbClr val="FF99FF"/>
    <a:srgbClr val="9B9B9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4BFD7-2822-E653-F53C-E1216D3B591D}" v="14" dt="2026-02-03T08:20:15.7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6" autoAdjust="0"/>
    <p:restoredTop sz="88363" autoAdjust="0"/>
  </p:normalViewPr>
  <p:slideViewPr>
    <p:cSldViewPr>
      <p:cViewPr varScale="1">
        <p:scale>
          <a:sx n="65" d="100"/>
          <a:sy n="65" d="100"/>
        </p:scale>
        <p:origin x="1608" y="5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Henning" userId="c447e17e-1a8d-49cd-9742-b76e8a9f4dae" providerId="ADAL" clId="{54C44821-7AA3-44EF-88DC-A96FF04EE9D6}"/>
    <pc:docChg chg="modSld">
      <pc:chgData name="Sofia Henning" userId="c447e17e-1a8d-49cd-9742-b76e8a9f4dae" providerId="ADAL" clId="{54C44821-7AA3-44EF-88DC-A96FF04EE9D6}" dt="2026-01-27T13:10:21.855" v="3" actId="14100"/>
      <pc:docMkLst>
        <pc:docMk/>
      </pc:docMkLst>
      <pc:sldChg chg="modSp mod">
        <pc:chgData name="Sofia Henning" userId="c447e17e-1a8d-49cd-9742-b76e8a9f4dae" providerId="ADAL" clId="{54C44821-7AA3-44EF-88DC-A96FF04EE9D6}" dt="2026-01-27T13:10:21.855" v="3" actId="14100"/>
        <pc:sldMkLst>
          <pc:docMk/>
          <pc:sldMk cId="55424138" sldId="619"/>
        </pc:sldMkLst>
        <pc:spChg chg="mod">
          <ac:chgData name="Sofia Henning" userId="c447e17e-1a8d-49cd-9742-b76e8a9f4dae" providerId="ADAL" clId="{54C44821-7AA3-44EF-88DC-A96FF04EE9D6}" dt="2026-01-27T13:10:21.855" v="3" actId="14100"/>
          <ac:spMkLst>
            <pc:docMk/>
            <pc:sldMk cId="55424138" sldId="619"/>
            <ac:spMk id="5" creationId="{00000000-0000-0000-0000-000000000000}"/>
          </ac:spMkLst>
        </pc:spChg>
      </pc:sldChg>
    </pc:docChg>
  </pc:docChgLst>
  <pc:docChgLst>
    <pc:chgData name="Anke Dietrich" userId="S::anke.dietrich@papilio.de::4e0c8f54-271b-4f35-9085-654a0a280f5e" providerId="AD" clId="Web-{2914BFD7-2822-E653-F53C-E1216D3B591D}"/>
    <pc:docChg chg="modSld">
      <pc:chgData name="Anke Dietrich" userId="S::anke.dietrich@papilio.de::4e0c8f54-271b-4f35-9085-654a0a280f5e" providerId="AD" clId="Web-{2914BFD7-2822-E653-F53C-E1216D3B591D}" dt="2026-02-03T08:20:15.784" v="9" actId="20577"/>
      <pc:docMkLst>
        <pc:docMk/>
      </pc:docMkLst>
      <pc:sldChg chg="modSp">
        <pc:chgData name="Anke Dietrich" userId="S::anke.dietrich@papilio.de::4e0c8f54-271b-4f35-9085-654a0a280f5e" providerId="AD" clId="Web-{2914BFD7-2822-E653-F53C-E1216D3B591D}" dt="2026-02-03T08:20:15.784" v="9" actId="20577"/>
        <pc:sldMkLst>
          <pc:docMk/>
          <pc:sldMk cId="55424138" sldId="619"/>
        </pc:sldMkLst>
        <pc:spChg chg="mod">
          <ac:chgData name="Anke Dietrich" userId="S::anke.dietrich@papilio.de::4e0c8f54-271b-4f35-9085-654a0a280f5e" providerId="AD" clId="Web-{2914BFD7-2822-E653-F53C-E1216D3B591D}" dt="2026-02-03T08:19:36.814" v="2" actId="20577"/>
          <ac:spMkLst>
            <pc:docMk/>
            <pc:sldMk cId="55424138" sldId="619"/>
            <ac:spMk id="3" creationId="{00000000-0000-0000-0000-000000000000}"/>
          </ac:spMkLst>
        </pc:spChg>
        <pc:spChg chg="mod">
          <ac:chgData name="Anke Dietrich" userId="S::anke.dietrich@papilio.de::4e0c8f54-271b-4f35-9085-654a0a280f5e" providerId="AD" clId="Web-{2914BFD7-2822-E653-F53C-E1216D3B591D}" dt="2026-02-03T08:20:15.784" v="9" actId="20577"/>
          <ac:spMkLst>
            <pc:docMk/>
            <pc:sldMk cId="55424138" sldId="619"/>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4320" tIns="47160" rIns="94320" bIns="47160" rtlCol="0"/>
          <a:lstStyle>
            <a:lvl1pPr algn="l">
              <a:defRPr sz="12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4320" tIns="47160" rIns="94320" bIns="47160" rtlCol="0"/>
          <a:lstStyle>
            <a:lvl1pPr algn="r">
              <a:defRPr sz="1200"/>
            </a:lvl1pPr>
          </a:lstStyle>
          <a:p>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4320" tIns="47160" rIns="94320" bIns="47160" rtlCol="0" anchor="b"/>
          <a:lstStyle>
            <a:lvl1pPr algn="l">
              <a:defRPr sz="12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4320" tIns="47160" rIns="94320" bIns="47160" rtlCol="0" anchor="b"/>
          <a:lstStyle>
            <a:lvl1pPr algn="r">
              <a:defRPr sz="1200"/>
            </a:lvl1pPr>
          </a:lstStyle>
          <a:p>
            <a:fld id="{1DA0F05E-81B4-4623-8E07-3065D47BE32D}" type="slidenum">
              <a:rPr lang="de-DE" smtClean="0"/>
              <a:t>‹#›</a:t>
            </a:fld>
            <a:endParaRPr lang="de-DE"/>
          </a:p>
        </p:txBody>
      </p:sp>
    </p:spTree>
    <p:extLst>
      <p:ext uri="{BB962C8B-B14F-4D97-AF65-F5344CB8AC3E}">
        <p14:creationId xmlns:p14="http://schemas.microsoft.com/office/powerpoint/2010/main" val="27385175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vl1pPr>
          </a:lstStyle>
          <a:p>
            <a:endParaRPr lang="de-DE"/>
          </a:p>
        </p:txBody>
      </p:sp>
      <p:sp>
        <p:nvSpPr>
          <p:cNvPr id="3" name="Datumsplatzhalter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vl1pPr>
          </a:lstStyle>
          <a:p>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de-DE"/>
          </a:p>
        </p:txBody>
      </p:sp>
      <p:sp>
        <p:nvSpPr>
          <p:cNvPr id="5" name="Notizenplatzhalter 4"/>
          <p:cNvSpPr>
            <a:spLocks noGrp="1"/>
          </p:cNvSpPr>
          <p:nvPr>
            <p:ph type="body" sz="quarter" idx="3"/>
          </p:nvPr>
        </p:nvSpPr>
        <p:spPr>
          <a:xfrm>
            <a:off x="709930" y="4861442"/>
            <a:ext cx="5679440" cy="4605576"/>
          </a:xfrm>
          <a:prstGeom prst="rect">
            <a:avLst/>
          </a:prstGeom>
        </p:spPr>
        <p:txBody>
          <a:bodyPr vert="horz" lIns="94320" tIns="47160" rIns="94320" bIns="4716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vl1pPr>
          </a:lstStyle>
          <a:p>
            <a:endParaRPr lang="de-DE"/>
          </a:p>
        </p:txBody>
      </p:sp>
      <p:sp>
        <p:nvSpPr>
          <p:cNvPr id="7" name="Foliennummernplatzhalter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vl1pPr>
          </a:lstStyle>
          <a:p>
            <a:fld id="{A1686425-3226-483F-92A9-11DD12FC6E7C}" type="slidenum">
              <a:rPr lang="de-DE" smtClean="0"/>
              <a:pPr/>
              <a:t>‹#›</a:t>
            </a:fld>
            <a:endParaRPr lang="de-DE"/>
          </a:p>
        </p:txBody>
      </p:sp>
    </p:spTree>
    <p:extLst>
      <p:ext uri="{BB962C8B-B14F-4D97-AF65-F5344CB8AC3E}">
        <p14:creationId xmlns:p14="http://schemas.microsoft.com/office/powerpoint/2010/main" val="23385731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15072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schaut man sich das </a:t>
            </a:r>
            <a:r>
              <a:rPr lang="de-DE" b="1" dirty="0"/>
              <a:t>psychische</a:t>
            </a:r>
            <a:r>
              <a:rPr lang="de-DE" dirty="0"/>
              <a:t> Wohlbefinden etwas genauer an, dann lässt sich dieses in einzelne Bestandteile unterteilen (Folieninhalte!)</a:t>
            </a:r>
          </a:p>
          <a:p>
            <a:pPr lvl="0"/>
            <a:r>
              <a:rPr lang="de-DE" i="1" dirty="0"/>
              <a:t>für Nachfragen: hier geht es um das psychische Wohlbefinden, körperliche Beschwerden/körperliches Wohlbefinden ist hier nicht mit eingeschlossen </a:t>
            </a:r>
            <a:r>
              <a:rPr lang="de-DE" i="1" dirty="0">
                <a:sym typeface="Wingdings"/>
              </a:rPr>
              <a:t></a:t>
            </a:r>
            <a:r>
              <a:rPr lang="de-DE" i="1" dirty="0"/>
              <a:t> Personen mit chronischen Schmerzen weisen generell ein geringeres Wohlbefinden und höhere Depressionswerte auf (ist für dieses Thema jedoch nicht relevant!)</a:t>
            </a:r>
            <a:endParaRPr lang="de-DE" dirty="0"/>
          </a:p>
          <a:p>
            <a:r>
              <a:rPr lang="de-DE" dirty="0"/>
              <a:t> </a:t>
            </a:r>
          </a:p>
          <a:p>
            <a:r>
              <a:rPr lang="de-DE" b="1" dirty="0"/>
              <a:t>Hintergrundinformationen:</a:t>
            </a:r>
            <a:endParaRPr lang="de-DE" dirty="0"/>
          </a:p>
          <a:p>
            <a:r>
              <a:rPr lang="de-DE" dirty="0"/>
              <a:t>Ein weiteres bekanntes Modell, welches Wohlbefinden erklärt, ist das </a:t>
            </a:r>
            <a:r>
              <a:rPr lang="de-DE" b="1" dirty="0"/>
              <a:t>PERMA-Modell</a:t>
            </a:r>
            <a:r>
              <a:rPr lang="de-DE" dirty="0"/>
              <a:t> des Wohlbefindens nach </a:t>
            </a:r>
            <a:r>
              <a:rPr lang="de-DE" dirty="0" err="1"/>
              <a:t>Seligman</a:t>
            </a:r>
            <a:r>
              <a:rPr lang="de-DE" dirty="0"/>
              <a:t> (2011):</a:t>
            </a:r>
          </a:p>
          <a:p>
            <a:r>
              <a:rPr lang="de-DE" b="1" dirty="0"/>
              <a:t>P</a:t>
            </a:r>
            <a:r>
              <a:rPr lang="de-DE" dirty="0"/>
              <a:t>ositive Emotionen</a:t>
            </a:r>
          </a:p>
          <a:p>
            <a:r>
              <a:rPr lang="de-DE" b="1" dirty="0"/>
              <a:t>E</a:t>
            </a:r>
            <a:r>
              <a:rPr lang="de-DE" dirty="0"/>
              <a:t>ngagement</a:t>
            </a:r>
          </a:p>
          <a:p>
            <a:r>
              <a:rPr lang="de-DE" b="1" dirty="0" err="1"/>
              <a:t>R</a:t>
            </a:r>
            <a:r>
              <a:rPr lang="de-DE" dirty="0" err="1"/>
              <a:t>elationships</a:t>
            </a:r>
            <a:r>
              <a:rPr lang="de-DE" dirty="0"/>
              <a:t> (Beziehungen)</a:t>
            </a:r>
          </a:p>
          <a:p>
            <a:r>
              <a:rPr lang="de-DE" b="1" dirty="0" err="1"/>
              <a:t>M</a:t>
            </a:r>
            <a:r>
              <a:rPr lang="de-DE" dirty="0" err="1"/>
              <a:t>eaning</a:t>
            </a:r>
            <a:r>
              <a:rPr lang="de-DE" dirty="0"/>
              <a:t> (Sinn)</a:t>
            </a:r>
          </a:p>
          <a:p>
            <a:r>
              <a:rPr lang="de-DE" b="1" dirty="0" err="1"/>
              <a:t>A</a:t>
            </a:r>
            <a:r>
              <a:rPr lang="de-DE" dirty="0" err="1"/>
              <a:t>ccomplishment</a:t>
            </a:r>
            <a:r>
              <a:rPr lang="de-DE" dirty="0"/>
              <a:t> (Gelingen)</a:t>
            </a:r>
          </a:p>
          <a:p>
            <a:r>
              <a:rPr lang="de-DE" dirty="0"/>
              <a:t>Die Nachhaltigkeit (“permanent”) des Wohlbefindens wird durch diese fünf Bereiche erreicht (das Gesamtkonzept konnte empirisch bisher nicht belegt werden, die einzelnen Komponenten jedoch schon)</a:t>
            </a:r>
          </a:p>
          <a:p>
            <a:endParaRPr lang="de-DE" dirty="0"/>
          </a:p>
        </p:txBody>
      </p:sp>
      <p:sp>
        <p:nvSpPr>
          <p:cNvPr id="4" name="Foliennummernplatzhalter 3"/>
          <p:cNvSpPr>
            <a:spLocks noGrp="1"/>
          </p:cNvSpPr>
          <p:nvPr>
            <p:ph type="sldNum" sz="quarter" idx="10"/>
          </p:nvPr>
        </p:nvSpPr>
        <p:spPr/>
        <p:txBody>
          <a:bodyPr/>
          <a:lstStyle/>
          <a:p>
            <a:fld id="{1B390720-F5EC-4875-B9FB-E0C39DBFA4E9}" type="slidenum">
              <a:rPr lang="de-DE" smtClean="0">
                <a:solidFill>
                  <a:prstClr val="black"/>
                </a:solidFill>
              </a:rPr>
              <a:pPr/>
              <a:t>10</a:t>
            </a:fld>
            <a:endParaRPr lang="de-DE">
              <a:solidFill>
                <a:prstClr val="black"/>
              </a:solidFill>
            </a:endParaRPr>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78618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ea typeface="Calibri"/>
                <a:cs typeface="Arial" panose="020B0604020202020204" pitchFamily="34" charset="0"/>
              </a:rPr>
              <a:t>Gedankenexperiment des Philosophen Robert Nozick: Frage, ob man sich an eine Maschine anschließen lassen würde, die einen lebenslang echte positive Gefühle erleben lässt, einzige Bedingung ist, dass man an der Maschine angeschlossen bleibt </a:t>
            </a:r>
            <a:r>
              <a:rPr lang="de-DE" dirty="0">
                <a:latin typeface="Arial" panose="020B0604020202020204" pitchFamily="34" charset="0"/>
                <a:ea typeface="Calibri"/>
                <a:cs typeface="Arial" panose="020B0604020202020204" pitchFamily="34" charset="0"/>
                <a:sym typeface="Wingdings"/>
              </a:rPr>
              <a:t></a:t>
            </a:r>
            <a:r>
              <a:rPr lang="de-DE" dirty="0">
                <a:latin typeface="Arial" panose="020B0604020202020204" pitchFamily="34" charset="0"/>
                <a:ea typeface="Calibri"/>
                <a:cs typeface="Arial" panose="020B0604020202020204" pitchFamily="34" charset="0"/>
              </a:rPr>
              <a:t> Szenario erscheint für die meisten Menschen wenig reizvoll, weil das erlebte Wohlbefinden dann „sinnlos“ / nicht auf eigenes Engagement zurückzuführen ist                                                                                                  </a:t>
            </a:r>
            <a:r>
              <a:rPr lang="de-DE" b="1" dirty="0"/>
              <a:t>Interessante Studie:</a:t>
            </a:r>
            <a:endParaRPr lang="de-DE" dirty="0"/>
          </a:p>
          <a:p>
            <a:r>
              <a:rPr lang="de-DE" b="1" dirty="0"/>
              <a:t>Nonnenstudie </a:t>
            </a:r>
            <a:r>
              <a:rPr lang="de-DE" dirty="0"/>
              <a:t>konnte Zusammenhang zwischen positiven Gefühlen und Lebensdauer nachweisen (Danner, </a:t>
            </a:r>
            <a:r>
              <a:rPr lang="de-DE" dirty="0" err="1"/>
              <a:t>Snowdon</a:t>
            </a:r>
            <a:r>
              <a:rPr lang="de-DE" dirty="0"/>
              <a:t> &amp; Friesen, 2001)</a:t>
            </a:r>
          </a:p>
          <a:p>
            <a:pPr lvl="0"/>
            <a:r>
              <a:rPr lang="de-DE" dirty="0"/>
              <a:t>Frühere Studien haben gezeigt, dass negative Emotionen das Immunsystem schwächen und das Krankheitsrisiko erhöhen (und umgekehrter Effekt)</a:t>
            </a:r>
          </a:p>
          <a:p>
            <a:pPr lvl="0"/>
            <a:r>
              <a:rPr lang="de-DE" dirty="0"/>
              <a:t>Studie mit 600 US-amerikanischen Nonnen (Stichprobe wurde so gewählt, da sich die Lebensumstände der Personen stark ähnelten)</a:t>
            </a:r>
          </a:p>
          <a:p>
            <a:pPr lvl="0"/>
            <a:r>
              <a:rPr lang="de-DE" dirty="0"/>
              <a:t>Stimmung wurde anhand persönlicher Texte erfasst, welche die Nonnen beim Eintritt in den Orden um 1940 verfasst haben (durchschnittliches Alter der Nonnen 22 Jahre) </a:t>
            </a:r>
            <a:r>
              <a:rPr lang="de-DE" dirty="0">
                <a:sym typeface="Wingdings"/>
              </a:rPr>
              <a:t></a:t>
            </a:r>
            <a:r>
              <a:rPr lang="de-DE" dirty="0"/>
              <a:t> Texte wurden verglichen bezüglich positiver emotionaler Wörter und Ausdrucksformen</a:t>
            </a:r>
          </a:p>
          <a:p>
            <a:pPr lvl="0"/>
            <a:r>
              <a:rPr lang="de-DE" dirty="0"/>
              <a:t>Zum Zeitpunkt der Analyse waren 60% bereits verstorben, sodass Lebensdauer als Variable berechnet werden konnte</a:t>
            </a:r>
          </a:p>
          <a:p>
            <a:r>
              <a:rPr lang="de-DE" b="1" dirty="0"/>
              <a:t>Ergebnisse:</a:t>
            </a:r>
            <a:r>
              <a:rPr lang="de-DE" dirty="0"/>
              <a:t> Nonnen, die im Alter von 22 Jahren einen positiveren Wortschatz aufwiesen, lebten im Schnitt 10 Jahre länger. Zudem ergaben Hirnuntersuchungen, dass diese Personen auch deutlich weniger degenerative Veränderungen aufwiesen. Und bei 15 Nonnen mit vermehrt positiven Emotionen, wurden zwar degenerative Veränderungen (Alzheimer) im Gehirn postmortal festgestellt, sie zeigten zu Lebzeichen jedoch keine Anzeichen.</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solidFill>
                  <a:prstClr val="black"/>
                </a:solidFill>
              </a:rPr>
              <a:pPr/>
              <a:t>11</a:t>
            </a:fld>
            <a:endParaRPr lang="de-DE">
              <a:solidFill>
                <a:prstClr val="black"/>
              </a:solidFill>
            </a:endParaRPr>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7861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Erleben positiver oder negativer Emotionen hat nicht nur Auswirkungen auf unsere Gesundheit und unser Wohlbefinden, sondern auch auf die Art und Weise wie wir Informationen aufnehmen und verarbeiten…</a:t>
            </a:r>
            <a:r>
              <a:rPr lang="de-DE" baseline="0" dirty="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12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89937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die Folie zeigt die vereinfachte Tabelle der zehn positiven Emotionen von Barbara </a:t>
            </a:r>
            <a:r>
              <a:rPr lang="de-DE" dirty="0" err="1"/>
              <a:t>Fredrickson</a:t>
            </a:r>
            <a:r>
              <a:rPr lang="de-DE" dirty="0"/>
              <a:t>, die sich schwerpunktmäßig mit diesem Thema befasst</a:t>
            </a:r>
          </a:p>
          <a:p>
            <a:pPr lvl="0"/>
            <a:r>
              <a:rPr lang="de-DE" dirty="0"/>
              <a:t>hier wird deutlich welche Verhaltenstendenz die jeweilige positive Emotion auslöst und welche Konsequenz dies nach sich zieht</a:t>
            </a:r>
          </a:p>
          <a:p>
            <a:pPr lvl="0"/>
            <a:r>
              <a:rPr lang="de-DE" dirty="0"/>
              <a:t>erklärt, wie Kinder lernen und sich motivieren und hat daher eine besonders </a:t>
            </a:r>
            <a:r>
              <a:rPr lang="de-DE" b="1" dirty="0"/>
              <a:t>hohe Relevanz für den Schulunterricht</a:t>
            </a:r>
            <a:r>
              <a:rPr lang="de-DE" dirty="0"/>
              <a:t> </a:t>
            </a:r>
          </a:p>
          <a:p>
            <a:r>
              <a:rPr lang="de-DE" dirty="0"/>
              <a:t>einzelne Beispiele (rot markiert) erklären, zudem interessant (Inspiration) </a:t>
            </a:r>
            <a:r>
              <a:rPr lang="de-DE" dirty="0">
                <a:sym typeface="Wingdings"/>
              </a:rPr>
              <a:t></a:t>
            </a:r>
            <a:r>
              <a:rPr lang="de-DE" dirty="0"/>
              <a:t> verdeutlicht noch einmal die Wichtigkeit von Modellen</a:t>
            </a:r>
          </a:p>
        </p:txBody>
      </p:sp>
      <p:sp>
        <p:nvSpPr>
          <p:cNvPr id="4" name="Foliennummernplatzhalter 3"/>
          <p:cNvSpPr>
            <a:spLocks noGrp="1"/>
          </p:cNvSpPr>
          <p:nvPr>
            <p:ph type="sldNum" sz="quarter" idx="10"/>
          </p:nvPr>
        </p:nvSpPr>
        <p:spPr/>
        <p:txBody>
          <a:bodyPr/>
          <a:lstStyle/>
          <a:p>
            <a:fld id="{A1686425-3226-483F-92A9-11DD12FC6E7C}" type="slidenum">
              <a:rPr lang="de-DE" smtClean="0"/>
              <a:pPr/>
              <a:t>13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989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Unterschied von positiven und negativen Gefühlen </a:t>
            </a:r>
          </a:p>
        </p:txBody>
      </p:sp>
      <p:sp>
        <p:nvSpPr>
          <p:cNvPr id="4" name="Foliennummernplatzhalter 3"/>
          <p:cNvSpPr>
            <a:spLocks noGrp="1"/>
          </p:cNvSpPr>
          <p:nvPr>
            <p:ph type="sldNum" sz="quarter" idx="10"/>
          </p:nvPr>
        </p:nvSpPr>
        <p:spPr/>
        <p:txBody>
          <a:bodyPr/>
          <a:lstStyle/>
          <a:p>
            <a:fld id="{A1686425-3226-483F-92A9-11DD12FC6E7C}" type="slidenum">
              <a:rPr lang="de-DE" smtClean="0"/>
              <a:pPr/>
              <a:t>14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71850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Überleitung: „aus dem Unterschied von positiven und negativen Gefühlen und deren Auswirkung auf die Wahrnehmung und Verarbeitung neuer Informationen lässt sich die sogenannte </a:t>
            </a:r>
            <a:r>
              <a:rPr lang="de-DE" b="1" dirty="0" err="1"/>
              <a:t>Broaden</a:t>
            </a:r>
            <a:r>
              <a:rPr lang="de-DE" b="1" dirty="0"/>
              <a:t>- und </a:t>
            </a:r>
            <a:r>
              <a:rPr lang="de-DE" b="1" dirty="0" err="1"/>
              <a:t>Build</a:t>
            </a:r>
            <a:r>
              <a:rPr lang="de-DE" b="1" dirty="0"/>
              <a:t>- Theorie </a:t>
            </a:r>
            <a:r>
              <a:rPr lang="de-DE" dirty="0"/>
              <a:t>ableiten“</a:t>
            </a:r>
          </a:p>
          <a:p>
            <a:pPr lvl="0"/>
            <a:r>
              <a:rPr lang="de-DE" dirty="0"/>
              <a:t>Schrittweise Erläuterung der Theorie anhand der ersten drei Kästchen</a:t>
            </a:r>
          </a:p>
          <a:p>
            <a:pPr lvl="0"/>
            <a:r>
              <a:rPr lang="de-DE" dirty="0"/>
              <a:t>Übertrag auf den Schulkontext: „für die Schule bedeutet dies Folgendes…“</a:t>
            </a:r>
          </a:p>
          <a:p>
            <a:r>
              <a:rPr lang="de-DE" dirty="0"/>
              <a:t> </a:t>
            </a:r>
          </a:p>
          <a:p>
            <a:r>
              <a:rPr lang="de-DE" b="1" u="sng" dirty="0" err="1"/>
              <a:t>Broaden</a:t>
            </a:r>
            <a:r>
              <a:rPr lang="de-DE" b="1" u="sng" dirty="0"/>
              <a:t>-</a:t>
            </a:r>
            <a:r>
              <a:rPr lang="de-DE" u="sng" dirty="0"/>
              <a:t> </a:t>
            </a:r>
            <a:r>
              <a:rPr lang="de-DE" b="1" u="sng" dirty="0" err="1"/>
              <a:t>and</a:t>
            </a:r>
            <a:r>
              <a:rPr lang="de-DE" b="1" u="sng" dirty="0"/>
              <a:t> </a:t>
            </a:r>
            <a:r>
              <a:rPr lang="de-DE" b="1" u="sng" dirty="0" err="1"/>
              <a:t>Build</a:t>
            </a:r>
            <a:r>
              <a:rPr lang="de-DE" b="1" u="sng" dirty="0"/>
              <a:t>- Theorie</a:t>
            </a:r>
            <a:r>
              <a:rPr lang="de-DE" dirty="0"/>
              <a:t> (</a:t>
            </a:r>
            <a:r>
              <a:rPr lang="de-DE" dirty="0" err="1"/>
              <a:t>Fredrickson</a:t>
            </a:r>
            <a:r>
              <a:rPr lang="de-DE" dirty="0"/>
              <a:t>, 2001) konnte durch mehrere Studien belegt werden: </a:t>
            </a:r>
          </a:p>
          <a:p>
            <a:pPr lvl="0"/>
            <a:r>
              <a:rPr lang="de-DE" b="1" dirty="0">
                <a:effectLst/>
              </a:rPr>
              <a:t>„</a:t>
            </a:r>
            <a:r>
              <a:rPr lang="de-DE" b="1" dirty="0" err="1">
                <a:effectLst/>
              </a:rPr>
              <a:t>Broadening</a:t>
            </a:r>
            <a:r>
              <a:rPr lang="de-DE" b="1" dirty="0">
                <a:effectLst/>
              </a:rPr>
              <a:t>“ </a:t>
            </a:r>
            <a:r>
              <a:rPr lang="de-DE" dirty="0">
                <a:effectLst/>
              </a:rPr>
              <a:t>(= Erweiterung menschlicher Wahrnehmung):</a:t>
            </a:r>
            <a:r>
              <a:rPr lang="de-DE" b="1" dirty="0">
                <a:effectLst/>
              </a:rPr>
              <a:t> </a:t>
            </a:r>
            <a:r>
              <a:rPr lang="de-DE" dirty="0">
                <a:effectLst/>
              </a:rPr>
              <a:t>positive Emotionen verändern die Art und Weise, wie das Gehirn Emotionen verarbeitet </a:t>
            </a:r>
            <a:r>
              <a:rPr lang="de-DE" dirty="0">
                <a:sym typeface="Wingdings"/>
              </a:rPr>
              <a:t></a:t>
            </a:r>
            <a:r>
              <a:rPr lang="de-DE" dirty="0">
                <a:effectLst/>
              </a:rPr>
              <a:t> wenn man positive Gefühle erlebt, erweitert sich die menschliche Wahrnehmung (konnten Studien für Reaktionszeiten und visuelle Aufmerksamkeit nachweisen) </a:t>
            </a:r>
            <a:r>
              <a:rPr lang="de-DE" dirty="0">
                <a:sym typeface="Wingdings"/>
              </a:rPr>
              <a:t></a:t>
            </a:r>
            <a:r>
              <a:rPr lang="de-DE" dirty="0">
                <a:effectLst/>
              </a:rPr>
              <a:t> unterstützt langfristig geistige Flexibilität, Kreativität und Resilienz. Entscheidend ist hierfür nicht die Intensität der positiven Emotionen, sondern die Häufigkeit („eine Portion Brokkoli im Jahr garantiert auch keine körperliche Gesundheit“)</a:t>
            </a:r>
          </a:p>
          <a:p>
            <a:pPr lvl="0"/>
            <a:r>
              <a:rPr lang="de-DE" b="1" dirty="0">
                <a:effectLst/>
              </a:rPr>
              <a:t>„Building“: </a:t>
            </a:r>
            <a:r>
              <a:rPr lang="de-DE" dirty="0">
                <a:effectLst/>
              </a:rPr>
              <a:t>positive Gefühle erweitern das Gedanken- und Gefühlsrepertoire und tragen somit zum Aufbau von (nachhaltigen) Ressourcen bei: Kompetenz, Sinnerleben, Optimismus, Resilienz, Selbstakzeptanz, stabile Beziehungen und gute Gesundheit</a:t>
            </a:r>
          </a:p>
          <a:p>
            <a:pPr lvl="0"/>
            <a:r>
              <a:rPr lang="de-DE" b="1" dirty="0">
                <a:effectLst/>
              </a:rPr>
              <a:t>„</a:t>
            </a:r>
            <a:r>
              <a:rPr lang="de-DE" b="1" dirty="0" err="1">
                <a:effectLst/>
              </a:rPr>
              <a:t>Undoing</a:t>
            </a:r>
            <a:r>
              <a:rPr lang="de-DE" b="1" dirty="0">
                <a:effectLst/>
              </a:rPr>
              <a:t>“: </a:t>
            </a:r>
            <a:r>
              <a:rPr lang="de-DE" dirty="0">
                <a:effectLst/>
              </a:rPr>
              <a:t>Studien konnten zeigen, dass positive Gefühle die Konsequenz negativer Gefühle abmildern können (</a:t>
            </a:r>
            <a:r>
              <a:rPr lang="de-DE" dirty="0" err="1">
                <a:effectLst/>
              </a:rPr>
              <a:t>Fredrickson</a:t>
            </a:r>
            <a:r>
              <a:rPr lang="de-DE" dirty="0">
                <a:effectLst/>
              </a:rPr>
              <a:t>, Mancuso &amp; Branigan, 2000): Versuchspersonen mussten unter Zeitdruck eine Rede vorbereiten, warum sie eine gute Freundin/ein guter Freund sind, welche auch gefilmt werden sollte. Alle Personen zeigten ein erhöhtes Stressniveau (beschleunigter Herzschlag, erhöhter Blutdruck). Die Versuchspersonen erhielten dann die Info, dass sie die Rede doch nicht halten müssen, wenn sie auf dem Fernsehbildschirm einen kurzen Film gezeigt bekommen. Eine Gruppe bekam einen lustigen Film zusehen, eine zweite Gruppe einen traurigen und eine dritte Gruppe sah nur den Bildschirmschoner und ging davon aus, auch weiterhin die Rede halten zu müssen. Es wurde untersucht, wie lange es dauerte bis die Stressreaktion wieder abgenommen hat. Ergebnisse zeigten signifikante Gruppenunterschiede: die Gruppe mit dem lustigen Film zeigte eine deutliche schnelle Erholung als die Gruppe, die den Bildschirmschoner sahen. Und der traurige Film verlängerte die Stressrektion der Versuchspersonen.</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15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0363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weiteres zentrales Thema, das wir auch schon mit vielen anderen Themen angesprochen haben (Klassenklima, Lehrer-Schüler-Beziehung, Attribution) ist die Motivation der Kinder.“</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16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89937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Hier wird noch einmal verdeutlicht, warum das Thema </a:t>
            </a:r>
            <a:r>
              <a:rPr lang="de-DE" b="1" dirty="0"/>
              <a:t>Leistungsmotivation</a:t>
            </a:r>
            <a:r>
              <a:rPr lang="de-DE" dirty="0"/>
              <a:t> so wichtig ist und für den Schulkontext relevant</a:t>
            </a:r>
          </a:p>
          <a:p>
            <a:pPr lvl="0"/>
            <a:r>
              <a:rPr lang="de-DE" dirty="0"/>
              <a:t>Hat nicht nur weitreichenden Einfluss auf die Kinder (Studienergebnis 1), sondern auch auf die Lehrkräfte (Studienergebnis 2)</a:t>
            </a:r>
          </a:p>
          <a:p>
            <a:r>
              <a:rPr lang="de-DE" dirty="0"/>
              <a:t>Wie lässt sich nun die Leistungsmotivation steigern? Hierfür würde ich gerne einen kurzen Exkurs zum Thema </a:t>
            </a:r>
            <a:r>
              <a:rPr lang="de-DE" b="1" dirty="0"/>
              <a:t>Emotionale Ansteckung</a:t>
            </a:r>
            <a:r>
              <a:rPr lang="de-DE" dirty="0"/>
              <a:t> erzählen..</a:t>
            </a:r>
          </a:p>
        </p:txBody>
      </p:sp>
      <p:sp>
        <p:nvSpPr>
          <p:cNvPr id="4" name="Foliennummernplatzhalter 3"/>
          <p:cNvSpPr>
            <a:spLocks noGrp="1"/>
          </p:cNvSpPr>
          <p:nvPr>
            <p:ph type="sldNum" sz="quarter" idx="10"/>
          </p:nvPr>
        </p:nvSpPr>
        <p:spPr/>
        <p:txBody>
          <a:bodyPr/>
          <a:lstStyle/>
          <a:p>
            <a:fld id="{A1686425-3226-483F-92A9-11DD12FC6E7C}" type="slidenum">
              <a:rPr lang="de-DE" smtClean="0"/>
              <a:pPr/>
              <a:t>17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8962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dirty="0">
                <a:solidFill>
                  <a:srgbClr val="002060"/>
                </a:solidFill>
                <a:latin typeface="Arial" panose="020B0604020202020204" pitchFamily="34" charset="0"/>
                <a:ea typeface="Calibri"/>
                <a:cs typeface="Arial" panose="020B0604020202020204" pitchFamily="34" charset="0"/>
                <a:sym typeface="Wingdings" panose="05000000000000000000" pitchFamily="2" charset="2"/>
              </a:rPr>
              <a:t> </a:t>
            </a:r>
            <a:r>
              <a:rPr lang="de-DE" dirty="0">
                <a:solidFill>
                  <a:srgbClr val="002060"/>
                </a:solidFill>
                <a:latin typeface="Arial" panose="020B0604020202020204" pitchFamily="34" charset="0"/>
                <a:ea typeface="Calibri"/>
                <a:cs typeface="Arial" panose="020B0604020202020204" pitchFamily="34" charset="0"/>
              </a:rPr>
              <a:t>Durch regelmäßige „Emotionsarbeit“ kann man sein emotionales Befinden beeinflussen (Aufmerksamkeitsfokussierung, kognitive Umdeutung, Entspannungstechniken)</a:t>
            </a:r>
          </a:p>
          <a:p>
            <a:pPr lvl="0"/>
            <a:r>
              <a:rPr lang="de-DE" dirty="0"/>
              <a:t>Zusatz: durch regelmäßige „Emotionsarbeit“ kann man sein emotionales Befinden beeinflussen </a:t>
            </a:r>
            <a:r>
              <a:rPr lang="de-DE" i="1" dirty="0"/>
              <a:t>(Aufmerksamkeitsfokussierung, kognitive Umdeutung, Entspannungstechniken)</a:t>
            </a:r>
            <a:endParaRPr lang="de-DE" dirty="0"/>
          </a:p>
          <a:p>
            <a:r>
              <a:rPr lang="de-DE" dirty="0"/>
              <a:t> </a:t>
            </a:r>
          </a:p>
          <a:p>
            <a:r>
              <a:rPr lang="de-DE" dirty="0"/>
              <a:t>Für die Lehrkräfte bedeutet dies, dass sie durch eine lebedinge positive Kommunikation mit vielen anschaulichen Beispielen ihre </a:t>
            </a:r>
            <a:r>
              <a:rPr lang="de-DE" dirty="0" err="1"/>
              <a:t>SchülerInnen</a:t>
            </a:r>
            <a:r>
              <a:rPr lang="de-DE" dirty="0"/>
              <a:t> inspirieren / anstecken können und so auch Interesse am Thema erzeugen können…</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18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2846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Wichtig ist es, Erholungspausen zu berücksichtigen </a:t>
            </a:r>
            <a:r>
              <a:rPr lang="de-DE" dirty="0">
                <a:sym typeface="Wingdings"/>
              </a:rPr>
              <a:t></a:t>
            </a:r>
            <a:r>
              <a:rPr lang="de-DE" dirty="0"/>
              <a:t> Überforderung führt genau wie Unterforderung zu Frustration und somit zu einer verringerten Leistungsmotivation</a:t>
            </a:r>
          </a:p>
          <a:p>
            <a:r>
              <a:rPr lang="de-DE" dirty="0"/>
              <a:t>Flow = das völlige Aufgehen in einer Tätigkeit (ist ein eigenes breites Forschungsfeld der positiven Psychologie, auf welches wir an dieser Stelle nicht genauer eingehen werden)</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19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144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Einleitung in den Input und Übergang zu dem Thema:</a:t>
            </a:r>
          </a:p>
          <a:p>
            <a:r>
              <a:rPr lang="de-DE" dirty="0"/>
              <a:t>„Das Programm Papilio Grundschule baut auf verschiedenen thematischen Säulen auf. Wir haben schon die lerntheoretischen Grundlagen, das entwicklungsfördernde Erziehungsverhalten und die Grundlagen der sozial-emotionalen Kompetenzen kennengelernt. Das Thema Positive Psychologie bildet eine weitere theoretische Säule. Dabei lässt sich das Thema nicht ganz klar abgrenzen, sondern findet sich in vielen verschiedenen Themen wieder, die wir auch teilweise schon besprochen haben (z.B. Klassenklima, Wohlbefinden Lehrkraft, etc.)“</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06347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wir eben gesehen haben, haben wir ganz automatisch bestimmte Annahmen über eine Person, die sich dann später als wahr oder falsch herausstellen können. So geht es nicht nur uns, sondern auch den Lehrkräften in ihrem Schulalltag. Dies führt uns zu dem nächsten wichtigen Thema und zwar das Selbstbild und die grundlegende Einstellung der Lehrkraft.“</a:t>
            </a:r>
          </a:p>
        </p:txBody>
      </p:sp>
      <p:sp>
        <p:nvSpPr>
          <p:cNvPr id="4" name="Foliennummernplatzhalter 3"/>
          <p:cNvSpPr>
            <a:spLocks noGrp="1"/>
          </p:cNvSpPr>
          <p:nvPr>
            <p:ph type="sldNum" sz="quarter" idx="10"/>
          </p:nvPr>
        </p:nvSpPr>
        <p:spPr/>
        <p:txBody>
          <a:bodyPr/>
          <a:lstStyle/>
          <a:p>
            <a:fld id="{A1686425-3226-483F-92A9-11DD12FC6E7C}" type="slidenum">
              <a:rPr lang="de-DE" smtClean="0"/>
              <a:pPr/>
              <a:t>20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74176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22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0576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diesen Effekt, dass man von einer bekannten Eigenschaft oder besonders auffallenden Eigenschaft auf alle Weiteren schließt, nennt man den </a:t>
            </a:r>
            <a:r>
              <a:rPr lang="de-DE" b="1" dirty="0"/>
              <a:t>Halo-Effekt (</a:t>
            </a:r>
            <a:r>
              <a:rPr lang="de-DE" dirty="0"/>
              <a:t>ein Merkmal </a:t>
            </a:r>
            <a:r>
              <a:rPr lang="de-DE" b="1" i="1" dirty="0"/>
              <a:t>überstrahlt </a:t>
            </a:r>
            <a:r>
              <a:rPr lang="de-DE" dirty="0"/>
              <a:t>alle weiteren Merkmale)</a:t>
            </a:r>
          </a:p>
          <a:p>
            <a:pPr lvl="0"/>
            <a:r>
              <a:rPr lang="de-DE" dirty="0"/>
              <a:t>diese Form der </a:t>
            </a:r>
            <a:r>
              <a:rPr lang="de-DE" b="1" dirty="0"/>
              <a:t>kognitiven Verzerrung</a:t>
            </a:r>
            <a:r>
              <a:rPr lang="de-DE" dirty="0"/>
              <a:t> gibt es sowohl in </a:t>
            </a:r>
            <a:r>
              <a:rPr lang="de-DE" b="1" dirty="0"/>
              <a:t>positiver</a:t>
            </a:r>
            <a:r>
              <a:rPr lang="de-DE" dirty="0"/>
              <a:t> Richtung (Heiligenschein-Effekt) als auch in </a:t>
            </a:r>
            <a:r>
              <a:rPr lang="de-DE" b="1" dirty="0"/>
              <a:t>negativer Richtung</a:t>
            </a:r>
            <a:r>
              <a:rPr lang="de-DE" dirty="0"/>
              <a:t> (Teufelshörner-Effekt)</a:t>
            </a:r>
          </a:p>
          <a:p>
            <a:r>
              <a:rPr lang="de-DE" dirty="0"/>
              <a:t>verstärkend kommt nun noch der </a:t>
            </a:r>
            <a:r>
              <a:rPr lang="de-DE" b="1" dirty="0" err="1"/>
              <a:t>Primacy</a:t>
            </a:r>
            <a:r>
              <a:rPr lang="de-DE" b="1" dirty="0"/>
              <a:t> </a:t>
            </a:r>
            <a:r>
              <a:rPr lang="de-DE" b="1" dirty="0" err="1"/>
              <a:t>Effect</a:t>
            </a:r>
            <a:r>
              <a:rPr lang="de-DE" dirty="0"/>
              <a:t>, der Effekt des Eindrucks, hinzu, welcher besagt, dass man den ersten Eindruck stärker gewichtet als die Folgenden („es gibt keine zweite Chance für den ersten Eindruck“)</a:t>
            </a:r>
          </a:p>
        </p:txBody>
      </p:sp>
      <p:sp>
        <p:nvSpPr>
          <p:cNvPr id="4" name="Foliennummernplatzhalter 3"/>
          <p:cNvSpPr>
            <a:spLocks noGrp="1"/>
          </p:cNvSpPr>
          <p:nvPr>
            <p:ph type="sldNum" sz="quarter" idx="10"/>
          </p:nvPr>
        </p:nvSpPr>
        <p:spPr/>
        <p:txBody>
          <a:bodyPr/>
          <a:lstStyle/>
          <a:p>
            <a:fld id="{A1686425-3226-483F-92A9-11DD12FC6E7C}" type="slidenum">
              <a:rPr lang="de-DE" smtClean="0"/>
              <a:pPr/>
              <a:t>27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16555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diese automatischen Prozesse, denen wir alle unterliegen, können weitreichende Konsequenzen für den Schulkontext haben…</a:t>
            </a:r>
          </a:p>
          <a:p>
            <a:pPr lvl="0"/>
            <a:r>
              <a:rPr lang="de-DE" dirty="0"/>
              <a:t>Studien konnten zeigen, dass sich der Eindruck, den die Lehrkraft in den ersten 2 Wochen von einem Kind bekommt, sich teilweise mehrere Jahre hielt…</a:t>
            </a:r>
          </a:p>
          <a:p>
            <a:pPr lvl="0"/>
            <a:r>
              <a:rPr lang="de-DE" dirty="0"/>
              <a:t>Hintergrund zum Halo-Effekt/ warum man bestimmte Merkmale stärker gewichtet, hängt von einer i</a:t>
            </a:r>
            <a:r>
              <a:rPr lang="de-DE" b="1" dirty="0"/>
              <a:t>ndividuellen Bewertungsskala</a:t>
            </a:r>
            <a:r>
              <a:rPr lang="de-DE" dirty="0"/>
              <a:t> ab (siehe Folieninhalte)</a:t>
            </a:r>
          </a:p>
          <a:p>
            <a:r>
              <a:rPr lang="de-DE" dirty="0"/>
              <a:t>wichtig zu berücksichtigen: der Aufwand sich über jedes einzelne Kind zu informieren und dieses kennenzulernen ist natürlich enorm!</a:t>
            </a:r>
          </a:p>
        </p:txBody>
      </p:sp>
      <p:sp>
        <p:nvSpPr>
          <p:cNvPr id="4" name="Foliennummernplatzhalter 3"/>
          <p:cNvSpPr>
            <a:spLocks noGrp="1"/>
          </p:cNvSpPr>
          <p:nvPr>
            <p:ph type="sldNum" sz="quarter" idx="10"/>
          </p:nvPr>
        </p:nvSpPr>
        <p:spPr/>
        <p:txBody>
          <a:bodyPr/>
          <a:lstStyle/>
          <a:p>
            <a:fld id="{A1686425-3226-483F-92A9-11DD12FC6E7C}" type="slidenum">
              <a:rPr lang="de-DE" smtClean="0"/>
              <a:pPr/>
              <a:t>28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96862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dem Halo-Effekt unterliegen wir alle ganz automatisch, das ist an sich auch nicht weiter schlimm, wenn wir uns dessen bewusst sind…</a:t>
            </a:r>
          </a:p>
          <a:p>
            <a:r>
              <a:rPr lang="de-DE" dirty="0"/>
              <a:t>was kann man ansonsten noch tun, um den Einfluss der kognitiven Verzerrung zu minimieren?</a:t>
            </a:r>
          </a:p>
        </p:txBody>
      </p:sp>
      <p:sp>
        <p:nvSpPr>
          <p:cNvPr id="4" name="Foliennummernplatzhalter 3"/>
          <p:cNvSpPr>
            <a:spLocks noGrp="1"/>
          </p:cNvSpPr>
          <p:nvPr>
            <p:ph type="sldNum" sz="quarter" idx="10"/>
          </p:nvPr>
        </p:nvSpPr>
        <p:spPr/>
        <p:txBody>
          <a:bodyPr/>
          <a:lstStyle/>
          <a:p>
            <a:fld id="{A1686425-3226-483F-92A9-11DD12FC6E7C}" type="slidenum">
              <a:rPr lang="de-DE" smtClean="0"/>
              <a:pPr/>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20203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neben dem Halo-Effekt und dem Effekt des ersten Eindrucks kommt noch ein weiterer Effekt verstärkend hinzu</a:t>
            </a:r>
          </a:p>
          <a:p>
            <a:pPr lvl="0"/>
            <a:r>
              <a:rPr lang="de-DE" dirty="0"/>
              <a:t>dieser wird den Lehrkräften wahrscheinlich bekannt sein (aber in Kombination mit den anderen Effekten wird noch einmal deutlich wie weitreichend die Konsequenzen sein können..)</a:t>
            </a:r>
          </a:p>
          <a:p>
            <a:r>
              <a:rPr lang="de-DE" dirty="0"/>
              <a:t>und zwar geht es um sogenannte selbsterfüllende Prophezeiungen, welche besagen, dass sich persönliche Hypothesen dadurch bestätigen, dass man unbewusst dazu beiträgt, dass sich diese auch erfüllen…</a:t>
            </a:r>
          </a:p>
        </p:txBody>
      </p:sp>
      <p:sp>
        <p:nvSpPr>
          <p:cNvPr id="4" name="Foliennummernplatzhalter 3"/>
          <p:cNvSpPr>
            <a:spLocks noGrp="1"/>
          </p:cNvSpPr>
          <p:nvPr>
            <p:ph type="sldNum" sz="quarter" idx="10"/>
          </p:nvPr>
        </p:nvSpPr>
        <p:spPr/>
        <p:txBody>
          <a:bodyPr/>
          <a:lstStyle/>
          <a:p>
            <a:fld id="{A1686425-3226-483F-92A9-11DD12FC6E7C}" type="slidenum">
              <a:rPr lang="de-DE" smtClean="0"/>
              <a:pPr/>
              <a:t>30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6376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Positive Psychologie ist eine </a:t>
            </a:r>
            <a:r>
              <a:rPr lang="de-DE" b="1" dirty="0"/>
              <a:t>Wissenschaft</a:t>
            </a:r>
            <a:r>
              <a:rPr lang="de-DE" dirty="0"/>
              <a:t>. Es geht hierbei nicht um Konzepte, wie „positives Denken“ oder „</a:t>
            </a:r>
            <a:r>
              <a:rPr lang="de-DE" dirty="0" err="1"/>
              <a:t>Happypsychology</a:t>
            </a:r>
            <a:r>
              <a:rPr lang="de-DE" dirty="0"/>
              <a:t>“, sondern um wissenschaftlich evaluierte Konzepte und Forschungsergebnisse, die man in die Praxis integrieren kann.</a:t>
            </a:r>
          </a:p>
          <a:p>
            <a:r>
              <a:rPr lang="de-DE" dirty="0"/>
              <a:t>Sie basiert auf der humanistischer Psychologie und umfasst viele Themen aus unterschiedlichen Forschungsbereichen (besonders auch aus der Gesundheitspsychologie).</a:t>
            </a:r>
          </a:p>
          <a:p>
            <a:r>
              <a:rPr lang="de-DE" dirty="0"/>
              <a:t>Formal ist dieser Bereich erst seit 1998 als eigener Forschungsbereich bestehend </a:t>
            </a:r>
            <a:r>
              <a:rPr lang="de-DE" dirty="0">
                <a:sym typeface="Wingdings"/>
              </a:rPr>
              <a:t></a:t>
            </a:r>
            <a:r>
              <a:rPr lang="de-DE" dirty="0"/>
              <a:t> viele Themen wurden schon früher erforscht.</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solidFill>
                  <a:prstClr val="black"/>
                </a:solidFill>
              </a:rPr>
              <a:pPr/>
              <a:t>3</a:t>
            </a:fld>
            <a:endParaRPr lang="de-DE">
              <a:solidFill>
                <a:prstClr val="black"/>
              </a:solidFill>
            </a:endParaRPr>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78618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Kerngedanke: Glück ist aktiv erreichbar!</a:t>
            </a:r>
          </a:p>
          <a:p>
            <a:r>
              <a:rPr lang="de-DE" dirty="0"/>
              <a:t> </a:t>
            </a:r>
          </a:p>
          <a:p>
            <a:r>
              <a:rPr lang="de-DE" dirty="0"/>
              <a:t>Studien konnten zeigen, dass Personen, die sich selbst als Glückspilze bezeichnen, und Personen, die sich selbst als Pechvögel bezeichnen, eigentlich gleiche Voraussetzungen/Lebensbedingungen haben. Die „Glückspile“ gehen jedoch mit offenerem Blick durchs Leben, sind beim Erreichen ihrer Ziele flexibler und nehmen ihre Chancen auf Glück eher wahr. (Literaturtipp: „Same </a:t>
            </a:r>
            <a:r>
              <a:rPr lang="de-DE" dirty="0" err="1"/>
              <a:t>Opportunities</a:t>
            </a:r>
            <a:r>
              <a:rPr lang="de-DE" dirty="0"/>
              <a:t>, Different </a:t>
            </a:r>
            <a:r>
              <a:rPr lang="de-DE" dirty="0" err="1"/>
              <a:t>Lifes</a:t>
            </a:r>
            <a:r>
              <a:rPr lang="de-DE" dirty="0"/>
              <a:t>“ von Richard Wiseman) </a:t>
            </a:r>
          </a:p>
          <a:p>
            <a:endParaRPr lang="de-DE" dirty="0"/>
          </a:p>
        </p:txBody>
      </p:sp>
      <p:sp>
        <p:nvSpPr>
          <p:cNvPr id="4" name="Foliennummernplatzhalter 3"/>
          <p:cNvSpPr>
            <a:spLocks noGrp="1"/>
          </p:cNvSpPr>
          <p:nvPr>
            <p:ph type="sldNum" sz="quarter" idx="10"/>
          </p:nvPr>
        </p:nvSpPr>
        <p:spPr/>
        <p:txBody>
          <a:bodyPr/>
          <a:lstStyle/>
          <a:p>
            <a:fld id="{1B390720-F5EC-4875-B9FB-E0C39DBFA4E9}" type="slidenum">
              <a:rPr lang="de-DE" smtClean="0"/>
              <a:t>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02101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i="1" dirty="0"/>
              <a:t>Glück</a:t>
            </a:r>
            <a:r>
              <a:rPr lang="de-DE" dirty="0"/>
              <a:t> gibt es inzwischen schon an manchen Schulen als Wahlfach, jedoch ist das eher eine Ausnahme</a:t>
            </a:r>
          </a:p>
          <a:p>
            <a:pPr lvl="0"/>
            <a:r>
              <a:rPr lang="de-DE" dirty="0"/>
              <a:t>generell eher eine pessimistische Einstellung dazu, in der Schule Glück und Wohlbefinden zu erleben</a:t>
            </a:r>
          </a:p>
          <a:p>
            <a:r>
              <a:rPr lang="de-DE" dirty="0"/>
              <a:t>Aspekt der Gegenseitigkeit berücksichtigen: nicht nur die Kinder lernen von der Lehrkraft, die Lehrkraft kann auch viel von den Kindern lernen, welche zum Teil noch einen ganz anderen (und erfrischenden) Blick auf das Leben haben</a:t>
            </a:r>
          </a:p>
        </p:txBody>
      </p:sp>
      <p:sp>
        <p:nvSpPr>
          <p:cNvPr id="4" name="Foliennummernplatzhalter 3"/>
          <p:cNvSpPr>
            <a:spLocks noGrp="1"/>
          </p:cNvSpPr>
          <p:nvPr>
            <p:ph type="sldNum" sz="quarter" idx="10"/>
          </p:nvPr>
        </p:nvSpPr>
        <p:spPr/>
        <p:txBody>
          <a:bodyPr/>
          <a:lstStyle/>
          <a:p>
            <a:fld id="{1B390720-F5EC-4875-B9FB-E0C39DBFA4E9}" type="slidenum">
              <a:rPr lang="de-DE" smtClean="0"/>
              <a:t>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02101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geht also um eine optimistische Grundhaltung (siehe Folieninhalte)</a:t>
            </a:r>
          </a:p>
          <a:p>
            <a:r>
              <a:rPr lang="de-DE" dirty="0"/>
              <a:t> </a:t>
            </a:r>
          </a:p>
          <a:p>
            <a:r>
              <a:rPr lang="de-DE" i="1" dirty="0"/>
              <a:t>Zusatz: es geht um eine </a:t>
            </a:r>
            <a:r>
              <a:rPr lang="de-DE" b="1" i="1" dirty="0"/>
              <a:t>realistische und authentische</a:t>
            </a:r>
            <a:r>
              <a:rPr lang="de-DE" i="1" dirty="0"/>
              <a:t> optimistische Grundhaltung </a:t>
            </a:r>
            <a:r>
              <a:rPr lang="de-DE" i="1" dirty="0">
                <a:sym typeface="Wingdings"/>
              </a:rPr>
              <a:t></a:t>
            </a:r>
            <a:r>
              <a:rPr lang="de-DE" i="1" dirty="0"/>
              <a:t> man muss nicht jeden Tag so tun, als wäre es der schönste Tag überhaupt… (wenn man sich gerade nicht gut fühlt, dann merken die Kinder, dass ihnen etwas „vorgespielt“ wird, hier wäre es besser, ganz ehrlich zu sagen, was gerade los ist)</a:t>
            </a:r>
            <a:endParaRPr lang="de-DE" dirty="0"/>
          </a:p>
          <a:p>
            <a:r>
              <a:rPr lang="de-DE" i="1" dirty="0"/>
              <a:t> </a:t>
            </a:r>
            <a:endParaRPr lang="de-DE" dirty="0"/>
          </a:p>
          <a:p>
            <a:r>
              <a:rPr lang="de-DE" b="1" dirty="0"/>
              <a:t>Das Ziel der positiven Psychologie ist es, eine gute Zeit des Lernens sowohl für </a:t>
            </a:r>
            <a:r>
              <a:rPr lang="de-DE" b="1" dirty="0" err="1"/>
              <a:t>SchülerInnen</a:t>
            </a:r>
            <a:r>
              <a:rPr lang="de-DE" b="1" dirty="0"/>
              <a:t>, als auch für Lehrkräfte zu erschaffen!</a:t>
            </a:r>
            <a:endParaRPr lang="de-DE" dirty="0"/>
          </a:p>
        </p:txBody>
      </p:sp>
      <p:sp>
        <p:nvSpPr>
          <p:cNvPr id="4" name="Foliennummernplatzhalter 3"/>
          <p:cNvSpPr>
            <a:spLocks noGrp="1"/>
          </p:cNvSpPr>
          <p:nvPr>
            <p:ph type="sldNum" sz="quarter" idx="10"/>
          </p:nvPr>
        </p:nvSpPr>
        <p:spPr/>
        <p:txBody>
          <a:bodyPr/>
          <a:lstStyle/>
          <a:p>
            <a:fld id="{1B390720-F5EC-4875-B9FB-E0C39DBFA4E9}"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469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sind überblicksartig die wichtigsten Themen, mit denen sich die positive Psychologie beschäftigt, dargestellt. </a:t>
            </a:r>
          </a:p>
          <a:p>
            <a:r>
              <a:rPr lang="de-DE" dirty="0"/>
              <a:t>Wir werden jetzt nicht alle Themen kennenlernen, jedoch sind die einzelnen Themenbereiche nicht ganz klar abgrenzbar und werden euch zum Teil schon aus vorherigen Übungen bekannt sein </a:t>
            </a:r>
            <a:r>
              <a:rPr lang="de-DE" dirty="0">
                <a:sym typeface="Wingdings"/>
              </a:rPr>
              <a:t></a:t>
            </a:r>
            <a:r>
              <a:rPr lang="de-DE" b="1" dirty="0"/>
              <a:t>Übertrag zur nächsten Folie</a:t>
            </a:r>
            <a:endParaRPr lang="de-DE" dirty="0"/>
          </a:p>
        </p:txBody>
      </p:sp>
      <p:sp>
        <p:nvSpPr>
          <p:cNvPr id="4" name="Foliennummernplatzhalter 3"/>
          <p:cNvSpPr>
            <a:spLocks noGrp="1"/>
          </p:cNvSpPr>
          <p:nvPr>
            <p:ph type="sldNum" sz="quarter" idx="10"/>
          </p:nvPr>
        </p:nvSpPr>
        <p:spPr/>
        <p:txBody>
          <a:bodyPr/>
          <a:lstStyle/>
          <a:p>
            <a:fld id="{1B390720-F5EC-4875-B9FB-E0C39DBFA4E9}"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899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Die positive Psychologie umfasst viele verschiedene Themenbereiche, die wir jetzt nicht alle kennenlernen werden, jedoch</a:t>
            </a:r>
            <a:r>
              <a:rPr lang="de-DE" baseline="0" dirty="0">
                <a:latin typeface="Arial" panose="020B0604020202020204" pitchFamily="34" charset="0"/>
                <a:cs typeface="Arial" panose="020B0604020202020204" pitchFamily="34" charset="0"/>
              </a:rPr>
              <a:t> sind die einzelnen Themenbereiche nicht ganz klar abgrenzbar und werden sich in vielen verschiedenen theoretischen Ansätzen und Übungen wiederfinden. </a:t>
            </a:r>
            <a:r>
              <a:rPr lang="de-DE" dirty="0"/>
              <a:t>Auf das Thema </a:t>
            </a:r>
            <a:r>
              <a:rPr lang="de-DE" i="1" dirty="0"/>
              <a:t>Wohlbefinden</a:t>
            </a:r>
            <a:r>
              <a:rPr lang="de-DE" dirty="0"/>
              <a:t> würde ich jetzt gerne noch etwas genauer eingehen, da dies ein ganz zentraler Bestandteil für verschiedene Themenbereiche ist. Dies ist sowohl für die </a:t>
            </a:r>
            <a:r>
              <a:rPr lang="de-DE" dirty="0" err="1"/>
              <a:t>SchülerInnen</a:t>
            </a:r>
            <a:r>
              <a:rPr lang="de-DE" dirty="0"/>
              <a:t>, als auch die Gesundheit der Lehrkräfte relevant.</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B390720-F5EC-4875-B9FB-E0C39DBFA4E9}" type="slidenum">
              <a:rPr lang="de-DE" smtClean="0"/>
              <a:t>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89937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es gibt in der Wissenschaft verschiedene Möglichkeiten, Wohlbefinden zu definieren</a:t>
            </a:r>
          </a:p>
          <a:p>
            <a:r>
              <a:rPr lang="de-DE" dirty="0"/>
              <a:t>eine bekannte Definition des „subjektiven Wohlbefindens“ ist die Einteilung von Ed Diener in emotionales und kognitives Wohlbefinden (siehe Folieninhalt!)</a:t>
            </a:r>
          </a:p>
        </p:txBody>
      </p:sp>
      <p:sp>
        <p:nvSpPr>
          <p:cNvPr id="4" name="Foliennummernplatzhalter 3"/>
          <p:cNvSpPr>
            <a:spLocks noGrp="1"/>
          </p:cNvSpPr>
          <p:nvPr>
            <p:ph type="sldNum" sz="quarter" idx="10"/>
          </p:nvPr>
        </p:nvSpPr>
        <p:spPr/>
        <p:txBody>
          <a:bodyPr/>
          <a:lstStyle/>
          <a:p>
            <a:fld id="{1B390720-F5EC-4875-B9FB-E0C39DBFA4E9}" type="slidenum">
              <a:rPr lang="de-DE" smtClean="0">
                <a:solidFill>
                  <a:prstClr val="black"/>
                </a:solidFill>
              </a:rPr>
              <a:pPr/>
              <a:t>9</a:t>
            </a:fld>
            <a:endParaRPr lang="de-DE">
              <a:solidFill>
                <a:prstClr val="black"/>
              </a:solidFill>
            </a:endParaRPr>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786184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7"/>
          <p:cNvCxnSpPr/>
          <p:nvPr userDrawn="1"/>
        </p:nvCxnSpPr>
        <p:spPr bwMode="auto">
          <a:xfrm>
            <a:off x="0" y="3609975"/>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hasCustomPrompt="1"/>
          </p:nvPr>
        </p:nvSpPr>
        <p:spPr>
          <a:xfrm>
            <a:off x="3419475" y="3068960"/>
            <a:ext cx="5638800" cy="720725"/>
          </a:xfrm>
        </p:spPr>
        <p:txBody>
          <a:bodyPr>
            <a:normAutofit/>
          </a:bodyPr>
          <a:lstStyle>
            <a:lvl1pPr marL="0" indent="0">
              <a:buNone/>
              <a:defRPr lang="de-DE" sz="1800" b="1" kern="1200" dirty="0" smtClean="0">
                <a:solidFill>
                  <a:srgbClr val="283A84"/>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
        <p:nvSpPr>
          <p:cNvPr id="11"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336532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0" name="Textplatzhalter 4"/>
          <p:cNvSpPr>
            <a:spLocks noGrp="1"/>
          </p:cNvSpPr>
          <p:nvPr>
            <p:ph type="body" sz="quarter" idx="12" hasCustomPrompt="1"/>
          </p:nvPr>
        </p:nvSpPr>
        <p:spPr>
          <a:xfrm>
            <a:off x="251520" y="488760"/>
            <a:ext cx="3456384" cy="360610"/>
          </a:xfrm>
        </p:spPr>
        <p:txBody>
          <a:bodyPr>
            <a:noAutofit/>
          </a:bodyPr>
          <a:lstStyle>
            <a:lvl1pPr marL="0" indent="0" algn="l" defTabSz="914400" rtl="0" eaLnBrk="1" latinLnBrk="0" hangingPunct="1">
              <a:spcBef>
                <a:spcPct val="20000"/>
              </a:spcBef>
              <a:buFont typeface="Arial" pitchFamily="34" charset="0"/>
              <a:buNone/>
              <a:defRPr lang="de-DE" sz="1800" b="1" kern="1200" baseline="0" dirty="0">
                <a:solidFill>
                  <a:srgbClr val="283A84"/>
                </a:solidFill>
                <a:latin typeface="Arial" pitchFamily="34" charset="0"/>
                <a:ea typeface="+mn-ea"/>
                <a:cs typeface="Arial" pitchFamily="34" charset="0"/>
              </a:defRPr>
            </a:lvl1pPr>
          </a:lstStyle>
          <a:p>
            <a:pPr lvl="0"/>
            <a:r>
              <a:rPr lang="de-DE" dirty="0"/>
              <a:t>Unterüberschrift</a:t>
            </a:r>
          </a:p>
        </p:txBody>
      </p:sp>
      <p:sp>
        <p:nvSpPr>
          <p:cNvPr id="11" name="Textplatzhalter 4"/>
          <p:cNvSpPr>
            <a:spLocks noGrp="1"/>
          </p:cNvSpPr>
          <p:nvPr>
            <p:ph type="body" sz="quarter" idx="11" hasCustomPrompt="1"/>
          </p:nvPr>
        </p:nvSpPr>
        <p:spPr>
          <a:xfrm>
            <a:off x="251520" y="44624"/>
            <a:ext cx="3456384" cy="360610"/>
          </a:xfrm>
        </p:spPr>
        <p:txBody>
          <a:bodyPr>
            <a:noAutofit/>
          </a:bodyPr>
          <a:lstStyle>
            <a:lvl1pPr marL="0" indent="0">
              <a:buNone/>
              <a:defRPr lang="de-DE" sz="1800" b="1" kern="1200" baseline="0" dirty="0">
                <a:solidFill>
                  <a:srgbClr val="283A84"/>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de-DE" dirty="0"/>
              <a:t>Überschrift</a:t>
            </a:r>
          </a:p>
        </p:txBody>
      </p:sp>
      <p:sp>
        <p:nvSpPr>
          <p:cNvPr id="8"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238172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8"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a:t>
            </a:r>
            <a:r>
              <a:rPr lang="de-DE" baseline="0" dirty="0">
                <a:solidFill>
                  <a:schemeClr val="tx1"/>
                </a:solidFill>
                <a:cs typeface="Arial" charset="0"/>
              </a:rPr>
              <a:t> gGmbH</a:t>
            </a:r>
            <a:endParaRPr lang="de-DE" dirty="0">
              <a:solidFill>
                <a:schemeClr val="tx1"/>
              </a:solidFill>
              <a:cs typeface="Arial" charset="0"/>
            </a:endParaRPr>
          </a:p>
        </p:txBody>
      </p:sp>
      <p:sp>
        <p:nvSpPr>
          <p:cNvPr id="4" name="Titel 3"/>
          <p:cNvSpPr>
            <a:spLocks noGrp="1"/>
          </p:cNvSpPr>
          <p:nvPr>
            <p:ph type="title"/>
          </p:nvPr>
        </p:nvSpPr>
        <p:spPr>
          <a:xfrm>
            <a:off x="1691680" y="4221088"/>
            <a:ext cx="6192688" cy="1143000"/>
          </a:xfrm>
        </p:spPr>
        <p:txBody>
          <a:bodyPr>
            <a:noAutofit/>
          </a:bodyPr>
          <a:lstStyle>
            <a:lvl1pPr algn="l">
              <a:defRPr sz="2000" b="1">
                <a:latin typeface="Arial" pitchFamily="34" charset="0"/>
                <a:cs typeface="Arial" pitchFamily="34" charset="0"/>
              </a:defRPr>
            </a:lvl1pPr>
          </a:lstStyle>
          <a:p>
            <a:r>
              <a:rPr lang="de-DE" dirty="0"/>
              <a:t>Titelmasterformat durch Klicken bearbeiten</a:t>
            </a:r>
          </a:p>
        </p:txBody>
      </p:sp>
    </p:spTree>
    <p:extLst>
      <p:ext uri="{BB962C8B-B14F-4D97-AF65-F5344CB8AC3E}">
        <p14:creationId xmlns:p14="http://schemas.microsoft.com/office/powerpoint/2010/main" val="131976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Foliennummernplatzhalter 5"/>
          <p:cNvSpPr>
            <a:spLocks noGrp="1"/>
          </p:cNvSpPr>
          <p:nvPr>
            <p:ph type="sldNum" sz="quarter" idx="12"/>
          </p:nvPr>
        </p:nvSpPr>
        <p:spPr>
          <a:xfrm>
            <a:off x="6553200" y="6356350"/>
            <a:ext cx="2133600" cy="365125"/>
          </a:xfrm>
        </p:spPr>
        <p:txBody>
          <a:bodyPr/>
          <a:lstStyle/>
          <a:p>
            <a:fld id="{1097461A-818E-46FC-9A27-67D9B02F2919}" type="slidenum">
              <a:rPr lang="de-DE" smtClean="0"/>
              <a:pPr/>
              <a:t>‹#›</a:t>
            </a:fld>
            <a:endParaRPr lang="de-DE" dirty="0"/>
          </a:p>
        </p:txBody>
      </p:sp>
      <p:sp>
        <p:nvSpPr>
          <p:cNvPr id="4"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108240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 name="Fußzeilenplatzhalter 4"/>
          <p:cNvSpPr>
            <a:spLocks noGrp="1"/>
          </p:cNvSpPr>
          <p:nvPr>
            <p:ph type="ftr" sz="quarter" idx="11"/>
          </p:nvPr>
        </p:nvSpPr>
        <p:spPr>
          <a:xfrm>
            <a:off x="251520" y="6381328"/>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1097461A-818E-46FC-9A27-67D9B02F2919}" type="slidenum">
              <a:rPr lang="de-DE" smtClean="0"/>
              <a:pPr/>
              <a:t>‹#›</a:t>
            </a:fld>
            <a:endParaRPr lang="de-DE" dirty="0"/>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304787635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25353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248091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18499819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 imgW="360" imgH="360" progId="">
                  <p:embed/>
                </p:oleObj>
              </mc:Choice>
              <mc:Fallback>
                <p:oleObj name="think-cell Slide" r:id="rId10" imgW="360" imgH="360" progId="">
                  <p:embed/>
                  <p:pic>
                    <p:nvPicPr>
                      <p:cNvPr id="4" name="Object 3"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1920" y="6381328"/>
            <a:ext cx="15575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7709-3703-4872-A653-C50576CFE1E5}" type="slidenum">
              <a:rPr lang="de-DE" smtClean="0">
                <a:solidFill>
                  <a:prstClr val="black">
                    <a:tint val="75000"/>
                  </a:prstClr>
                </a:solidFill>
              </a:rPr>
              <a:pPr/>
              <a:t>‹#›</a:t>
            </a:fld>
            <a:endParaRPr lang="de-DE" dirty="0">
              <a:solidFill>
                <a:prstClr val="black">
                  <a:tint val="75000"/>
                </a:prstClr>
              </a:solidFill>
            </a:endParaRPr>
          </a:p>
        </p:txBody>
      </p:sp>
      <p:sp>
        <p:nvSpPr>
          <p:cNvPr id="7" name="Datumsplatzhalter 6"/>
          <p:cNvSpPr>
            <a:spLocks noGrp="1"/>
          </p:cNvSpPr>
          <p:nvPr>
            <p:ph type="dt" sz="half" idx="2"/>
          </p:nvPr>
        </p:nvSpPr>
        <p:spPr>
          <a:xfrm>
            <a:off x="6542856"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BCF44-C4AD-40C9-8D8B-7AA8E4C6581C}" type="datetime1">
              <a:rPr lang="de-DE" smtClean="0"/>
              <a:pPr/>
              <a:t>03.02.2026</a:t>
            </a:fld>
            <a:endParaRPr lang="de-DE"/>
          </a:p>
        </p:txBody>
      </p:sp>
    </p:spTree>
    <p:extLst>
      <p:ext uri="{BB962C8B-B14F-4D97-AF65-F5344CB8AC3E}">
        <p14:creationId xmlns:p14="http://schemas.microsoft.com/office/powerpoint/2010/main" val="1637740282"/>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74" r:id="rId3"/>
    <p:sldLayoutId id="2147483675" r:id="rId4"/>
    <p:sldLayoutId id="2147483676" r:id="rId5"/>
    <p:sldLayoutId id="2147483677" r:id="rId6"/>
    <p:sldLayoutId id="2147483678" r:id="rId7"/>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3141000"/>
            <a:ext cx="9144000" cy="288000"/>
          </a:xfrm>
          <a:prstGeom prst="rect">
            <a:avLst/>
          </a:prstGeom>
          <a:solidFill>
            <a:srgbClr val="86C2EB"/>
          </a:solidFill>
          <a:effectLst>
            <a:softEdge rad="0"/>
          </a:effectLst>
        </p:spPr>
        <p:txBody>
          <a:bodyPr wrap="square" rtlCol="0" anchor="ctr">
            <a:spAutoFit/>
          </a:bodyPr>
          <a:lstStyle/>
          <a:p>
            <a:r>
              <a:rPr lang="de-DE" dirty="0">
                <a:latin typeface="Arial" panose="020B0604020202020204" pitchFamily="34" charset="0"/>
                <a:cs typeface="Arial" panose="020B0604020202020204" pitchFamily="34" charset="0"/>
              </a:rPr>
              <a:t>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9" name="Textfeld 8"/>
          <p:cNvSpPr txBox="1"/>
          <p:nvPr/>
        </p:nvSpPr>
        <p:spPr>
          <a:xfrm>
            <a:off x="1907704" y="3789040"/>
            <a:ext cx="5184576" cy="1384995"/>
          </a:xfrm>
          <a:prstGeom prst="rect">
            <a:avLst/>
          </a:prstGeom>
          <a:noFill/>
        </p:spPr>
        <p:txBody>
          <a:bodyPr wrap="square" rtlCol="0" anchor="ctr">
            <a:spAutoFit/>
          </a:bodyPr>
          <a:lstStyle/>
          <a:p>
            <a:pPr algn="ctr"/>
            <a:r>
              <a:rPr lang="de-DE" sz="2800" b="1" dirty="0">
                <a:solidFill>
                  <a:srgbClr val="024089"/>
                </a:solidFill>
                <a:latin typeface="Arial" pitchFamily="34" charset="0"/>
                <a:cs typeface="Arial" pitchFamily="34" charset="0"/>
              </a:rPr>
              <a:t>Präventionsprogramm </a:t>
            </a:r>
          </a:p>
          <a:p>
            <a:pPr algn="ctr"/>
            <a:r>
              <a:rPr lang="de-DE" sz="2800" b="1" dirty="0">
                <a:solidFill>
                  <a:srgbClr val="024089"/>
                </a:solidFill>
                <a:latin typeface="Arial" pitchFamily="34" charset="0"/>
                <a:cs typeface="Arial" pitchFamily="34" charset="0"/>
              </a:rPr>
              <a:t>Papilio-6bis9</a:t>
            </a:r>
            <a:br>
              <a:rPr lang="de-DE" sz="2800" b="1" dirty="0">
                <a:solidFill>
                  <a:srgbClr val="024089"/>
                </a:solidFill>
                <a:latin typeface="Arial" pitchFamily="34" charset="0"/>
                <a:cs typeface="Arial" pitchFamily="34" charset="0"/>
              </a:rPr>
            </a:br>
            <a:endParaRPr lang="de-DE" sz="1000" b="1" dirty="0">
              <a:solidFill>
                <a:srgbClr val="024089"/>
              </a:solidFill>
              <a:latin typeface="Arial" pitchFamily="34" charset="0"/>
              <a:cs typeface="Arial" pitchFamily="34" charset="0"/>
            </a:endParaRPr>
          </a:p>
          <a:p>
            <a:pPr algn="ctr"/>
            <a:r>
              <a:rPr lang="de-DE" dirty="0">
                <a:solidFill>
                  <a:srgbClr val="024089"/>
                </a:solidFill>
                <a:latin typeface="Arial" pitchFamily="34" charset="0"/>
                <a:cs typeface="Arial" pitchFamily="34" charset="0"/>
              </a:rPr>
              <a:t>Lehrkräfte-Fortbildung Modul 3</a:t>
            </a: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8"/>
            <a:ext cx="9144000" cy="3149736"/>
          </a:xfrm>
          <a:prstGeom prst="rect">
            <a:avLst/>
          </a:prstGeom>
        </p:spPr>
      </p:pic>
    </p:spTree>
    <p:extLst>
      <p:ext uri="{BB962C8B-B14F-4D97-AF65-F5344CB8AC3E}">
        <p14:creationId xmlns:p14="http://schemas.microsoft.com/office/powerpoint/2010/main" val="288679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69956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Wohlbefinden – wie setzt sich das zusammen?</a:t>
            </a:r>
          </a:p>
        </p:txBody>
      </p:sp>
      <p:sp>
        <p:nvSpPr>
          <p:cNvPr id="5" name="Inhaltsplatzhalter 4"/>
          <p:cNvSpPr>
            <a:spLocks noGrp="1"/>
          </p:cNvSpPr>
          <p:nvPr>
            <p:ph idx="1"/>
          </p:nvPr>
        </p:nvSpPr>
        <p:spPr/>
        <p:txBody>
          <a:bodyPr/>
          <a:lstStyle/>
          <a:p>
            <a:pPr marL="0" indent="0">
              <a:lnSpc>
                <a:spcPct val="115000"/>
              </a:lnSpc>
              <a:spcAft>
                <a:spcPts val="1000"/>
              </a:spcAft>
              <a:buNone/>
            </a:pPr>
            <a:r>
              <a:rPr lang="de-DE" u="sng" dirty="0">
                <a:ea typeface="Calibri"/>
                <a:sym typeface="Wingdings" panose="05000000000000000000" pitchFamily="2" charset="2"/>
              </a:rPr>
              <a:t>Bausteine des psychischen Wohlbefindens (nach </a:t>
            </a:r>
            <a:r>
              <a:rPr lang="de-DE" u="sng" dirty="0" err="1">
                <a:ea typeface="Calibri"/>
                <a:sym typeface="Wingdings" panose="05000000000000000000" pitchFamily="2" charset="2"/>
              </a:rPr>
              <a:t>Ryff</a:t>
            </a:r>
            <a:r>
              <a:rPr lang="de-DE" u="sng" dirty="0">
                <a:ea typeface="Calibri"/>
                <a:sym typeface="Wingdings" panose="05000000000000000000" pitchFamily="2" charset="2"/>
              </a:rPr>
              <a:t>, 1989)</a:t>
            </a:r>
          </a:p>
          <a:p>
            <a:pPr marL="285750" indent="-285750">
              <a:spcAft>
                <a:spcPts val="1000"/>
              </a:spcAft>
            </a:pPr>
            <a:r>
              <a:rPr lang="de-DE" dirty="0">
                <a:ea typeface="Calibri"/>
                <a:sym typeface="Wingdings" panose="05000000000000000000" pitchFamily="2" charset="2"/>
              </a:rPr>
              <a:t>sich selbst akzeptieren</a:t>
            </a:r>
          </a:p>
          <a:p>
            <a:pPr marL="285750" indent="-285750">
              <a:spcAft>
                <a:spcPts val="1000"/>
              </a:spcAft>
            </a:pPr>
            <a:r>
              <a:rPr lang="de-DE" b="1" dirty="0">
                <a:ea typeface="Calibri"/>
                <a:sym typeface="Wingdings" panose="05000000000000000000" pitchFamily="2" charset="2"/>
              </a:rPr>
              <a:t>Positive Beziehungen </a:t>
            </a:r>
            <a:r>
              <a:rPr lang="de-DE" dirty="0">
                <a:ea typeface="Calibri"/>
                <a:sym typeface="Wingdings" panose="05000000000000000000" pitchFamily="2" charset="2"/>
              </a:rPr>
              <a:t>(u.a. Empathie &amp; Bindungsfähigkeit)</a:t>
            </a:r>
          </a:p>
          <a:p>
            <a:pPr marL="285750" indent="-285750">
              <a:spcAft>
                <a:spcPts val="1000"/>
              </a:spcAft>
            </a:pPr>
            <a:r>
              <a:rPr lang="de-DE" dirty="0">
                <a:ea typeface="Calibri"/>
                <a:sym typeface="Wingdings" panose="05000000000000000000" pitchFamily="2" charset="2"/>
              </a:rPr>
              <a:t>Autonomie </a:t>
            </a:r>
            <a:r>
              <a:rPr lang="de-DE" i="1" dirty="0">
                <a:ea typeface="Calibri"/>
                <a:sym typeface="Wingdings" panose="05000000000000000000" pitchFamily="2" charset="2"/>
              </a:rPr>
              <a:t>(= Unabhängigkeit/Selbstständigkeit) </a:t>
            </a:r>
            <a:r>
              <a:rPr lang="de-DE" dirty="0">
                <a:ea typeface="Calibri"/>
                <a:sym typeface="Wingdings" panose="05000000000000000000" pitchFamily="2" charset="2"/>
              </a:rPr>
              <a:t>und Selbstbestimmtheit</a:t>
            </a:r>
          </a:p>
          <a:p>
            <a:pPr marL="285750" indent="-285750">
              <a:spcAft>
                <a:spcPts val="1000"/>
              </a:spcAft>
            </a:pPr>
            <a:r>
              <a:rPr lang="de-DE" dirty="0">
                <a:ea typeface="Calibri"/>
                <a:sym typeface="Wingdings" panose="05000000000000000000" pitchFamily="2" charset="2"/>
              </a:rPr>
              <a:t>Selbstwirksamkeit und </a:t>
            </a:r>
            <a:r>
              <a:rPr lang="de-DE" b="1" dirty="0">
                <a:ea typeface="Calibri"/>
                <a:sym typeface="Wingdings" panose="05000000000000000000" pitchFamily="2" charset="2"/>
              </a:rPr>
              <a:t>aktive Gestaltung von Lebensumständen</a:t>
            </a:r>
          </a:p>
          <a:p>
            <a:pPr marL="285750" indent="-285750">
              <a:spcAft>
                <a:spcPts val="1000"/>
              </a:spcAft>
            </a:pPr>
            <a:r>
              <a:rPr lang="de-DE" dirty="0">
                <a:ea typeface="Calibri"/>
                <a:sym typeface="Wingdings" panose="05000000000000000000" pitchFamily="2" charset="2"/>
              </a:rPr>
              <a:t>Sinn im Leben, relevante persönliche Ziele</a:t>
            </a:r>
          </a:p>
          <a:p>
            <a:pPr marL="285750" indent="-285750">
              <a:spcAft>
                <a:spcPts val="1000"/>
              </a:spcAft>
            </a:pPr>
            <a:r>
              <a:rPr lang="de-DE" b="1" dirty="0">
                <a:ea typeface="Calibri"/>
                <a:sym typeface="Wingdings" panose="05000000000000000000" pitchFamily="2" charset="2"/>
              </a:rPr>
              <a:t>Persönliches Wachstum </a:t>
            </a:r>
            <a:br>
              <a:rPr lang="de-DE" b="1" dirty="0">
                <a:ea typeface="Calibri"/>
                <a:sym typeface="Wingdings" panose="05000000000000000000" pitchFamily="2" charset="2"/>
              </a:rPr>
            </a:br>
            <a:r>
              <a:rPr lang="de-DE" dirty="0">
                <a:ea typeface="Calibri"/>
                <a:sym typeface="Wingdings" panose="05000000000000000000" pitchFamily="2" charset="2"/>
              </a:rPr>
              <a:t>(= persönliche, familiäre &amp; berufliche Weiterentwicklung)</a:t>
            </a:r>
            <a:endParaRPr lang="de-DE" b="1" dirty="0">
              <a:ea typeface="Calibri"/>
              <a:sym typeface="Wingdings" panose="05000000000000000000" pitchFamily="2" charset="2"/>
            </a:endParaRPr>
          </a:p>
          <a:p>
            <a:pPr marL="0" indent="0">
              <a:buNone/>
            </a:pPr>
            <a:endParaRPr lang="de-DE" dirty="0"/>
          </a:p>
        </p:txBody>
      </p:sp>
      <p:sp>
        <p:nvSpPr>
          <p:cNvPr id="3" name="AutoShape 7" descr="Bildergebnis für bauste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10</a:t>
            </a:fld>
            <a:endParaRPr lang="de-DE" dirty="0"/>
          </a:p>
        </p:txBody>
      </p:sp>
    </p:spTree>
    <p:extLst>
      <p:ext uri="{BB962C8B-B14F-4D97-AF65-F5344CB8AC3E}">
        <p14:creationId xmlns:p14="http://schemas.microsoft.com/office/powerpoint/2010/main" val="34694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ach oben gebogener Pfeil 14"/>
          <p:cNvSpPr/>
          <p:nvPr/>
        </p:nvSpPr>
        <p:spPr>
          <a:xfrm rot="5400000">
            <a:off x="576227" y="4420649"/>
            <a:ext cx="1418674"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44445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Wohlbefinden</a:t>
            </a:r>
          </a:p>
        </p:txBody>
      </p:sp>
      <p:sp>
        <p:nvSpPr>
          <p:cNvPr id="8" name="Abgerundetes Rechteck 7"/>
          <p:cNvSpPr/>
          <p:nvPr/>
        </p:nvSpPr>
        <p:spPr>
          <a:xfrm>
            <a:off x="683568" y="1302819"/>
            <a:ext cx="5420812" cy="665969"/>
          </a:xfrm>
          <a:prstGeom prst="roundRect">
            <a:avLst/>
          </a:prstGeom>
          <a:noFill/>
          <a:ln w="28575">
            <a:solidFill>
              <a:srgbClr val="024089"/>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b="1" dirty="0">
                <a:solidFill>
                  <a:schemeClr val="tx1"/>
                </a:solidFill>
                <a:latin typeface="Arial" panose="020B0604020202020204" pitchFamily="34" charset="0"/>
                <a:cs typeface="Arial" panose="020B0604020202020204" pitchFamily="34" charset="0"/>
              </a:rPr>
              <a:t>Forschungsergebnisse haben gezeigt, dass…</a:t>
            </a:r>
          </a:p>
        </p:txBody>
      </p:sp>
      <p:sp>
        <p:nvSpPr>
          <p:cNvPr id="9" name="Nach oben gebogener Pfeil 8"/>
          <p:cNvSpPr/>
          <p:nvPr/>
        </p:nvSpPr>
        <p:spPr>
          <a:xfrm rot="5400000">
            <a:off x="722362" y="2157722"/>
            <a:ext cx="1109388"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Textfeld 9"/>
          <p:cNvSpPr txBox="1"/>
          <p:nvPr/>
        </p:nvSpPr>
        <p:spPr>
          <a:xfrm>
            <a:off x="1701268" y="2420888"/>
            <a:ext cx="6687156" cy="938719"/>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Subjektives Wohlbefinden </a:t>
            </a:r>
            <a:r>
              <a:rPr lang="de-DE" dirty="0">
                <a:latin typeface="Arial" panose="020B0604020202020204" pitchFamily="34" charset="0"/>
                <a:cs typeface="Arial" panose="020B0604020202020204" pitchFamily="34" charset="0"/>
              </a:rPr>
              <a:t>über die Zeit stabil ist und mit bestimmten </a:t>
            </a:r>
            <a:r>
              <a:rPr lang="de-DE" b="1" dirty="0">
                <a:latin typeface="Arial" panose="020B0604020202020204" pitchFamily="34" charset="0"/>
                <a:cs typeface="Arial" panose="020B0604020202020204" pitchFamily="34" charset="0"/>
              </a:rPr>
              <a:t>Persönlichkeitsmerkmalen</a:t>
            </a:r>
            <a:r>
              <a:rPr lang="de-DE" dirty="0">
                <a:latin typeface="Arial" panose="020B0604020202020204" pitchFamily="34" charset="0"/>
                <a:cs typeface="Arial" panose="020B0604020202020204" pitchFamily="34" charset="0"/>
              </a:rPr>
              <a:t> zusammenhängt </a:t>
            </a:r>
          </a:p>
          <a:p>
            <a:r>
              <a:rPr lang="de-DE" dirty="0">
                <a:latin typeface="Arial" panose="020B0604020202020204" pitchFamily="34" charset="0"/>
                <a:cs typeface="Arial" panose="020B0604020202020204" pitchFamily="34" charset="0"/>
              </a:rPr>
              <a:t>(Extraversion, Optimismus, stabile soziale Beziehungen</a:t>
            </a:r>
            <a:r>
              <a:rPr lang="de-DE" sz="1900" dirty="0">
                <a:solidFill>
                  <a:srgbClr val="002060"/>
                </a:solidFill>
                <a:latin typeface="Arial" panose="020B0604020202020204" pitchFamily="34" charset="0"/>
                <a:cs typeface="Arial" panose="020B0604020202020204" pitchFamily="34" charset="0"/>
              </a:rPr>
              <a:t>)</a:t>
            </a:r>
            <a:endParaRPr lang="de-DE" sz="1900" i="1" dirty="0">
              <a:solidFill>
                <a:srgbClr val="002060"/>
              </a:solidFill>
              <a:latin typeface="Arial" panose="020B0604020202020204" pitchFamily="34" charset="0"/>
              <a:cs typeface="Arial" panose="020B0604020202020204" pitchFamily="34" charset="0"/>
            </a:endParaRPr>
          </a:p>
        </p:txBody>
      </p:sp>
      <p:sp>
        <p:nvSpPr>
          <p:cNvPr id="13" name="Nach oben gebogener Pfeil 12"/>
          <p:cNvSpPr/>
          <p:nvPr/>
        </p:nvSpPr>
        <p:spPr>
          <a:xfrm rot="5400000">
            <a:off x="607243" y="3268901"/>
            <a:ext cx="1356643"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4" name="Textfeld 13"/>
          <p:cNvSpPr txBox="1"/>
          <p:nvPr/>
        </p:nvSpPr>
        <p:spPr>
          <a:xfrm>
            <a:off x="1709042" y="3645024"/>
            <a:ext cx="6687156" cy="92333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Menschliches Wohlbefinden meint nicht nur das Erleben positiver Emotionen, sondern das </a:t>
            </a:r>
            <a:r>
              <a:rPr lang="de-DE" b="1" dirty="0">
                <a:latin typeface="Arial" panose="020B0604020202020204" pitchFamily="34" charset="0"/>
                <a:cs typeface="Arial" panose="020B0604020202020204" pitchFamily="34" charset="0"/>
              </a:rPr>
              <a:t>aktive Beitragen zum eigenen Glück </a:t>
            </a:r>
            <a:r>
              <a:rPr lang="de-DE" i="1" dirty="0">
                <a:latin typeface="Arial" panose="020B0604020202020204" pitchFamily="34" charset="0"/>
                <a:cs typeface="Arial" panose="020B0604020202020204" pitchFamily="34" charset="0"/>
              </a:rPr>
              <a:t>(Gedankenexperiment)</a:t>
            </a:r>
          </a:p>
        </p:txBody>
      </p:sp>
      <p:sp>
        <p:nvSpPr>
          <p:cNvPr id="16" name="Textfeld 15"/>
          <p:cNvSpPr txBox="1"/>
          <p:nvPr/>
        </p:nvSpPr>
        <p:spPr>
          <a:xfrm>
            <a:off x="1709042" y="4941168"/>
            <a:ext cx="6687156"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Negative Emotionen schwächen das Immunsystem und erhöhen das Krankheitsrisiko</a:t>
            </a:r>
            <a:endParaRPr lang="de-DE" i="1" dirty="0">
              <a:latin typeface="Arial" panose="020B0604020202020204" pitchFamily="34" charset="0"/>
              <a:cs typeface="Arial" panose="020B0604020202020204" pitchFamily="34" charset="0"/>
            </a:endParaRPr>
          </a:p>
        </p:txBody>
      </p:sp>
      <p:sp>
        <p:nvSpPr>
          <p:cNvPr id="1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11</a:t>
            </a:fld>
            <a:endParaRPr lang="de-DE" dirty="0"/>
          </a:p>
        </p:txBody>
      </p:sp>
    </p:spTree>
    <p:extLst>
      <p:ext uri="{BB962C8B-B14F-4D97-AF65-F5344CB8AC3E}">
        <p14:creationId xmlns:p14="http://schemas.microsoft.com/office/powerpoint/2010/main" val="12210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793408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Themen der positiven Psychologie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Ellipse 4"/>
          <p:cNvSpPr/>
          <p:nvPr/>
        </p:nvSpPr>
        <p:spPr>
          <a:xfrm>
            <a:off x="256220" y="1251992"/>
            <a:ext cx="2448272"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Wohlbefinden</a:t>
            </a:r>
          </a:p>
        </p:txBody>
      </p:sp>
      <p:sp>
        <p:nvSpPr>
          <p:cNvPr id="7" name="Ellipse 6"/>
          <p:cNvSpPr/>
          <p:nvPr/>
        </p:nvSpPr>
        <p:spPr>
          <a:xfrm>
            <a:off x="504605" y="1916832"/>
            <a:ext cx="1872208" cy="797527"/>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Wachstum</a:t>
            </a:r>
          </a:p>
        </p:txBody>
      </p:sp>
      <p:sp>
        <p:nvSpPr>
          <p:cNvPr id="8" name="Ellipse 7"/>
          <p:cNvSpPr/>
          <p:nvPr/>
        </p:nvSpPr>
        <p:spPr>
          <a:xfrm>
            <a:off x="176998" y="3325174"/>
            <a:ext cx="1950486" cy="922784"/>
          </a:xfrm>
          <a:prstGeom prst="ellipse">
            <a:avLst/>
          </a:prstGeom>
          <a:solidFill>
            <a:srgbClr val="FFB9B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Emotionen</a:t>
            </a:r>
          </a:p>
        </p:txBody>
      </p:sp>
      <p:sp>
        <p:nvSpPr>
          <p:cNvPr id="9" name="Ellipse 8"/>
          <p:cNvSpPr/>
          <p:nvPr/>
        </p:nvSpPr>
        <p:spPr>
          <a:xfrm>
            <a:off x="6588224" y="1729454"/>
            <a:ext cx="2343949" cy="1172281"/>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Einstellungen</a:t>
            </a:r>
          </a:p>
        </p:txBody>
      </p:sp>
      <p:sp>
        <p:nvSpPr>
          <p:cNvPr id="10" name="Ellipse 9"/>
          <p:cNvSpPr/>
          <p:nvPr/>
        </p:nvSpPr>
        <p:spPr>
          <a:xfrm>
            <a:off x="2536653" y="3555998"/>
            <a:ext cx="1876908"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Motivation</a:t>
            </a:r>
          </a:p>
        </p:txBody>
      </p:sp>
      <p:sp>
        <p:nvSpPr>
          <p:cNvPr id="11" name="Ellipse 10"/>
          <p:cNvSpPr/>
          <p:nvPr/>
        </p:nvSpPr>
        <p:spPr>
          <a:xfrm>
            <a:off x="1938671" y="1630004"/>
            <a:ext cx="2160240"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Glück &amp; Optimismus</a:t>
            </a:r>
          </a:p>
        </p:txBody>
      </p:sp>
      <p:sp>
        <p:nvSpPr>
          <p:cNvPr id="12" name="Ellipse 11"/>
          <p:cNvSpPr/>
          <p:nvPr/>
        </p:nvSpPr>
        <p:spPr>
          <a:xfrm>
            <a:off x="3485610" y="2888923"/>
            <a:ext cx="2151856" cy="968938"/>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Selbst-bestimmung</a:t>
            </a:r>
          </a:p>
        </p:txBody>
      </p:sp>
      <p:sp>
        <p:nvSpPr>
          <p:cNvPr id="13" name="Ellipse 12"/>
          <p:cNvSpPr/>
          <p:nvPr/>
        </p:nvSpPr>
        <p:spPr>
          <a:xfrm>
            <a:off x="4104959" y="3666148"/>
            <a:ext cx="2016224" cy="100194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Grund-bedürfnisse</a:t>
            </a:r>
          </a:p>
        </p:txBody>
      </p:sp>
      <p:sp>
        <p:nvSpPr>
          <p:cNvPr id="14" name="Ellipse 13"/>
          <p:cNvSpPr/>
          <p:nvPr/>
        </p:nvSpPr>
        <p:spPr>
          <a:xfrm>
            <a:off x="611560" y="4653136"/>
            <a:ext cx="2435908" cy="136815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Zukunfts-vorstellungen</a:t>
            </a:r>
          </a:p>
        </p:txBody>
      </p:sp>
      <p:sp>
        <p:nvSpPr>
          <p:cNvPr id="15" name="Ellipse 14"/>
          <p:cNvSpPr/>
          <p:nvPr/>
        </p:nvSpPr>
        <p:spPr>
          <a:xfrm>
            <a:off x="3365946" y="5196027"/>
            <a:ext cx="2070149" cy="1058416"/>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Persönliche Stärken</a:t>
            </a:r>
          </a:p>
        </p:txBody>
      </p:sp>
      <p:sp>
        <p:nvSpPr>
          <p:cNvPr id="16" name="Ellipse 15"/>
          <p:cNvSpPr/>
          <p:nvPr/>
        </p:nvSpPr>
        <p:spPr>
          <a:xfrm>
            <a:off x="6255405" y="3285018"/>
            <a:ext cx="2088232" cy="91440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Flow &amp; Achtsamkeit</a:t>
            </a:r>
          </a:p>
        </p:txBody>
      </p:sp>
      <p:sp>
        <p:nvSpPr>
          <p:cNvPr id="17" name="Ellipse 16"/>
          <p:cNvSpPr/>
          <p:nvPr/>
        </p:nvSpPr>
        <p:spPr>
          <a:xfrm>
            <a:off x="4704873" y="1251992"/>
            <a:ext cx="2007840"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Selbstwert</a:t>
            </a:r>
          </a:p>
        </p:txBody>
      </p:sp>
      <p:sp>
        <p:nvSpPr>
          <p:cNvPr id="19" name="Ellipse 18"/>
          <p:cNvSpPr/>
          <p:nvPr/>
        </p:nvSpPr>
        <p:spPr>
          <a:xfrm>
            <a:off x="6121183" y="4681754"/>
            <a:ext cx="2686314" cy="108012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Kommunikation</a:t>
            </a:r>
          </a:p>
        </p:txBody>
      </p: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12</a:t>
            </a:fld>
            <a:endParaRPr lang="de-DE" dirty="0"/>
          </a:p>
        </p:txBody>
      </p:sp>
    </p:spTree>
    <p:extLst>
      <p:ext uri="{BB962C8B-B14F-4D97-AF65-F5344CB8AC3E}">
        <p14:creationId xmlns:p14="http://schemas.microsoft.com/office/powerpoint/2010/main" val="336130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333279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p:nvPr>
        </p:nvSpPr>
        <p:spPr>
          <a:xfrm>
            <a:off x="247880" y="289926"/>
            <a:ext cx="6995120" cy="402770"/>
          </a:xfrm>
        </p:spPr>
        <p:txBody>
          <a:bodyPr/>
          <a:lstStyle/>
          <a:p>
            <a:r>
              <a:rPr lang="de-DE" dirty="0">
                <a:solidFill>
                  <a:srgbClr val="024089"/>
                </a:solidFill>
              </a:rPr>
              <a:t>Zehn positive Emotionen (</a:t>
            </a:r>
            <a:r>
              <a:rPr lang="de-DE" dirty="0" err="1">
                <a:solidFill>
                  <a:srgbClr val="024089"/>
                </a:solidFill>
              </a:rPr>
              <a:t>Fredrickson</a:t>
            </a:r>
            <a:r>
              <a:rPr lang="de-DE" dirty="0">
                <a:solidFill>
                  <a:srgbClr val="024089"/>
                </a:solidFill>
              </a:rPr>
              <a:t>, 2011)</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69910920"/>
              </p:ext>
            </p:extLst>
          </p:nvPr>
        </p:nvGraphicFramePr>
        <p:xfrm>
          <a:off x="342998" y="1119632"/>
          <a:ext cx="8458005" cy="5261696"/>
        </p:xfrm>
        <a:graphic>
          <a:graphicData uri="http://schemas.openxmlformats.org/drawingml/2006/table">
            <a:tbl>
              <a:tblPr firstRow="1" firstCol="1" bandRow="1"/>
              <a:tblGrid>
                <a:gridCol w="1545237">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4392488">
                  <a:extLst>
                    <a:ext uri="{9D8B030D-6E8A-4147-A177-3AD203B41FA5}">
                      <a16:colId xmlns:a16="http://schemas.microsoft.com/office/drawing/2014/main" val="20002"/>
                    </a:ext>
                  </a:extLst>
                </a:gridCol>
              </a:tblGrid>
              <a:tr h="360040">
                <a:tc>
                  <a:txBody>
                    <a:bodyPr/>
                    <a:lstStyle/>
                    <a:p>
                      <a:pPr>
                        <a:lnSpc>
                          <a:spcPct val="115000"/>
                        </a:lnSpc>
                        <a:spcAft>
                          <a:spcPts val="0"/>
                        </a:spcAft>
                      </a:pPr>
                      <a:r>
                        <a:rPr lang="de-DE" sz="1800" dirty="0">
                          <a:solidFill>
                            <a:schemeClr val="tx1"/>
                          </a:solidFill>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b="1" dirty="0">
                          <a:solidFill>
                            <a:schemeClr val="tx1"/>
                          </a:solidFill>
                          <a:effectLst/>
                          <a:latin typeface="Arial" panose="020B0604020202020204" pitchFamily="34" charset="0"/>
                          <a:ea typeface="Calibri"/>
                          <a:cs typeface="Arial" panose="020B0604020202020204" pitchFamily="34" charset="0"/>
                        </a:rPr>
                        <a:t>Verhaltenstendenz</a:t>
                      </a:r>
                      <a:endParaRPr lang="de-DE"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b="1" dirty="0">
                          <a:solidFill>
                            <a:schemeClr val="tx1"/>
                          </a:solidFill>
                          <a:effectLst/>
                          <a:latin typeface="Arial" panose="020B0604020202020204" pitchFamily="34" charset="0"/>
                          <a:ea typeface="Calibri"/>
                          <a:cs typeface="Arial" panose="020B0604020202020204" pitchFamily="34" charset="0"/>
                        </a:rPr>
                        <a:t>Ergebnis</a:t>
                      </a:r>
                      <a:endParaRPr lang="de-DE"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7254">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Freude</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Spielen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Erwerb von Fähigkeiten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4662">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Dankbarkeit</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Zurückgeben, sich erkenntlich zeigen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Soziale Bindungen, Liebesfähigkeit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3656">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Heiterkeit, Gelassenheit</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Genießen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Das eigene Selbst- und Weltbild erweitern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9106">
                <a:tc>
                  <a:txBody>
                    <a:bodyPr/>
                    <a:lstStyle/>
                    <a:p>
                      <a:pPr>
                        <a:lnSpc>
                          <a:spcPct val="115000"/>
                        </a:lnSpc>
                        <a:spcAft>
                          <a:spcPts val="0"/>
                        </a:spcAft>
                      </a:pPr>
                      <a:r>
                        <a:rPr lang="de-DE" sz="1400" b="1">
                          <a:solidFill>
                            <a:schemeClr val="tx1"/>
                          </a:solidFill>
                          <a:effectLst/>
                          <a:latin typeface="Arial" panose="020B0604020202020204" pitchFamily="34" charset="0"/>
                          <a:ea typeface="Calibri"/>
                          <a:cs typeface="Arial" panose="020B0604020202020204" pitchFamily="34" charset="0"/>
                        </a:rPr>
                        <a:t>Interesse</a:t>
                      </a:r>
                      <a:endParaRPr lang="de-DE" sz="14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Erforschen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Wissen erwerben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7344">
                <a:tc>
                  <a:txBody>
                    <a:bodyPr/>
                    <a:lstStyle/>
                    <a:p>
                      <a:pPr>
                        <a:lnSpc>
                          <a:spcPct val="115000"/>
                        </a:lnSpc>
                        <a:spcAft>
                          <a:spcPts val="0"/>
                        </a:spcAft>
                      </a:pPr>
                      <a:r>
                        <a:rPr lang="de-DE" sz="1400" b="1">
                          <a:solidFill>
                            <a:schemeClr val="tx1"/>
                          </a:solidFill>
                          <a:effectLst/>
                          <a:latin typeface="Arial" panose="020B0604020202020204" pitchFamily="34" charset="0"/>
                          <a:ea typeface="Calibri"/>
                          <a:cs typeface="Arial" panose="020B0604020202020204" pitchFamily="34" charset="0"/>
                        </a:rPr>
                        <a:t>Hoffnung</a:t>
                      </a:r>
                      <a:endParaRPr lang="de-DE" sz="14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Wunsch nach positiver Veränderung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Aktivität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1906">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Stolz</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Großes anstreben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Leistungssteigerung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48">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Inspiration</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Nacheifern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Fähigkeiten und Moral erweitern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2048">
                <a:tc>
                  <a:txBody>
                    <a:bodyPr/>
                    <a:lstStyle/>
                    <a:p>
                      <a:pPr>
                        <a:lnSpc>
                          <a:spcPct val="115000"/>
                        </a:lnSpc>
                        <a:spcAft>
                          <a:spcPts val="0"/>
                        </a:spcAft>
                      </a:pPr>
                      <a:r>
                        <a:rPr lang="de-DE" sz="1400" b="1" dirty="0">
                          <a:solidFill>
                            <a:schemeClr val="tx1"/>
                          </a:solidFill>
                          <a:effectLst/>
                          <a:latin typeface="Arial" panose="020B0604020202020204" pitchFamily="34" charset="0"/>
                          <a:ea typeface="Calibri"/>
                          <a:cs typeface="Arial" panose="020B0604020202020204" pitchFamily="34" charset="0"/>
                        </a:rPr>
                        <a:t>Vergnügen</a:t>
                      </a:r>
                      <a:endParaRPr lang="de-DE"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Gemeinsam lachen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Aufbau von Freundschaft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74662">
                <a:tc>
                  <a:txBody>
                    <a:bodyPr/>
                    <a:lstStyle/>
                    <a:p>
                      <a:pPr>
                        <a:lnSpc>
                          <a:spcPct val="115000"/>
                        </a:lnSpc>
                        <a:spcAft>
                          <a:spcPts val="0"/>
                        </a:spcAft>
                      </a:pPr>
                      <a:r>
                        <a:rPr lang="de-DE" sz="1400" b="1">
                          <a:solidFill>
                            <a:schemeClr val="tx1"/>
                          </a:solidFill>
                          <a:effectLst/>
                          <a:latin typeface="Arial" panose="020B0604020202020204" pitchFamily="34" charset="0"/>
                          <a:ea typeface="Calibri"/>
                          <a:cs typeface="Arial" panose="020B0604020202020204" pitchFamily="34" charset="0"/>
                        </a:rPr>
                        <a:t>Ehrfurcht</a:t>
                      </a:r>
                      <a:endParaRPr lang="de-DE" sz="14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Sich auf das Neue einstellen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Sich als Teil des großen Ganzen Wahrnehmen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8970">
                <a:tc>
                  <a:txBody>
                    <a:bodyPr/>
                    <a:lstStyle/>
                    <a:p>
                      <a:pPr>
                        <a:lnSpc>
                          <a:spcPct val="115000"/>
                        </a:lnSpc>
                        <a:spcAft>
                          <a:spcPts val="0"/>
                        </a:spcAft>
                      </a:pPr>
                      <a:r>
                        <a:rPr lang="de-DE" sz="1400" b="1">
                          <a:solidFill>
                            <a:schemeClr val="tx1"/>
                          </a:solidFill>
                          <a:effectLst/>
                          <a:latin typeface="Arial" panose="020B0604020202020204" pitchFamily="34" charset="0"/>
                          <a:ea typeface="Calibri"/>
                          <a:cs typeface="Arial" panose="020B0604020202020204" pitchFamily="34" charset="0"/>
                        </a:rPr>
                        <a:t>Liebe</a:t>
                      </a:r>
                      <a:endParaRPr lang="de-DE" sz="14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Spielen, genießen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effectLst/>
                          <a:latin typeface="Arial" panose="020B0604020202020204" pitchFamily="34" charset="0"/>
                          <a:ea typeface="Calibri"/>
                          <a:cs typeface="Arial" panose="020B0604020202020204" pitchFamily="34" charset="0"/>
                        </a:rPr>
                        <a:t>Vertrauen, soziale Bindung, Gemeinschaft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Rechteck 1"/>
          <p:cNvSpPr/>
          <p:nvPr/>
        </p:nvSpPr>
        <p:spPr>
          <a:xfrm>
            <a:off x="368424" y="1479672"/>
            <a:ext cx="8431200" cy="432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20000"/>
              </a:solidFill>
            </a:endParaRPr>
          </a:p>
        </p:txBody>
      </p:sp>
      <p:sp>
        <p:nvSpPr>
          <p:cNvPr id="12" name="Rechteck 11"/>
          <p:cNvSpPr/>
          <p:nvPr/>
        </p:nvSpPr>
        <p:spPr>
          <a:xfrm>
            <a:off x="368424" y="3140968"/>
            <a:ext cx="8431200" cy="3600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20000"/>
              </a:solidFill>
            </a:endParaRPr>
          </a:p>
        </p:txBody>
      </p:sp>
      <p:sp>
        <p:nvSpPr>
          <p:cNvPr id="13" name="Rechteck 12"/>
          <p:cNvSpPr/>
          <p:nvPr/>
        </p:nvSpPr>
        <p:spPr>
          <a:xfrm>
            <a:off x="368424" y="4071960"/>
            <a:ext cx="8431200" cy="4371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20000"/>
              </a:solidFill>
            </a:endParaRPr>
          </a:p>
        </p:txBody>
      </p:sp>
      <p:sp>
        <p:nvSpPr>
          <p:cNvPr id="14" name="Rechteck 13"/>
          <p:cNvSpPr/>
          <p:nvPr/>
        </p:nvSpPr>
        <p:spPr>
          <a:xfrm>
            <a:off x="368424" y="4936056"/>
            <a:ext cx="8431200" cy="432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20000"/>
              </a:solidFill>
            </a:endParaRPr>
          </a:p>
        </p:txBody>
      </p:sp>
      <p:sp>
        <p:nvSpPr>
          <p:cNvPr id="15"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13</a:t>
            </a:fld>
            <a:endParaRPr lang="de-DE" dirty="0"/>
          </a:p>
        </p:txBody>
      </p:sp>
    </p:spTree>
    <p:extLst>
      <p:ext uri="{BB962C8B-B14F-4D97-AF65-F5344CB8AC3E}">
        <p14:creationId xmlns:p14="http://schemas.microsoft.com/office/powerpoint/2010/main" val="39300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303453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Positive Emotionen</a:t>
            </a:r>
          </a:p>
        </p:txBody>
      </p:sp>
      <p:sp>
        <p:nvSpPr>
          <p:cNvPr id="6" name="Inhaltsplatzhalter 5"/>
          <p:cNvSpPr>
            <a:spLocks noGrp="1"/>
          </p:cNvSpPr>
          <p:nvPr>
            <p:ph idx="1"/>
          </p:nvPr>
        </p:nvSpPr>
        <p:spPr/>
        <p:txBody>
          <a:bodyPr>
            <a:normAutofit/>
          </a:bodyPr>
          <a:lstStyle/>
          <a:p>
            <a:pPr marL="0" indent="0">
              <a:buNone/>
            </a:pPr>
            <a:r>
              <a:rPr lang="de-DE" sz="1800" b="1" dirty="0">
                <a:solidFill>
                  <a:srgbClr val="92D050"/>
                </a:solidFill>
              </a:rPr>
              <a:t>Positive</a:t>
            </a:r>
            <a:r>
              <a:rPr lang="de-DE" sz="1800" dirty="0"/>
              <a:t> und </a:t>
            </a:r>
            <a:r>
              <a:rPr lang="de-DE" sz="1800" b="1" dirty="0">
                <a:solidFill>
                  <a:srgbClr val="D20000"/>
                </a:solidFill>
              </a:rPr>
              <a:t>negative</a:t>
            </a:r>
            <a:r>
              <a:rPr lang="de-DE" sz="1800" dirty="0">
                <a:solidFill>
                  <a:srgbClr val="FF0000"/>
                </a:solidFill>
              </a:rPr>
              <a:t> </a:t>
            </a:r>
            <a:r>
              <a:rPr lang="de-DE" sz="1800" dirty="0"/>
              <a:t>Gefühle unterscheiden sich nicht nur in ihrer Valenz </a:t>
            </a:r>
            <a:r>
              <a:rPr lang="de-DE" sz="1800" i="1" dirty="0"/>
              <a:t>(= Wertigkeit)</a:t>
            </a:r>
            <a:r>
              <a:rPr lang="de-DE" sz="1800" dirty="0"/>
              <a:t>, sondern auch in ihrer Dauer und Intensität: </a:t>
            </a:r>
          </a:p>
          <a:p>
            <a:pPr marL="0" indent="0">
              <a:buNone/>
            </a:pPr>
            <a:endParaRPr lang="de-DE" sz="1800" dirty="0"/>
          </a:p>
          <a:p>
            <a:pPr marL="0" lvl="0" indent="0">
              <a:buNone/>
            </a:pPr>
            <a:r>
              <a:rPr lang="de-DE" sz="1800" b="1" dirty="0"/>
              <a:t>Negative Gefühle</a:t>
            </a:r>
            <a:r>
              <a:rPr lang="de-DE" sz="1800" dirty="0"/>
              <a:t> werden schneller wahrgenommen, wirken länger und stärker nach, binden mehr Aufmerksamkeit, bleiben länger im Gedächtnis und sind schneller abrufbar. </a:t>
            </a:r>
          </a:p>
          <a:p>
            <a:pPr marL="0" indent="0">
              <a:buNone/>
            </a:pPr>
            <a:endParaRPr lang="de-DE" sz="1800" dirty="0"/>
          </a:p>
          <a:p>
            <a:pPr marL="0" indent="0">
              <a:buNone/>
            </a:pPr>
            <a:endParaRPr lang="de-DE" sz="1800" dirty="0"/>
          </a:p>
          <a:p>
            <a:pPr marL="0" indent="0">
              <a:buNone/>
            </a:pPr>
            <a:endParaRPr lang="de-DE" sz="1800" dirty="0"/>
          </a:p>
          <a:p>
            <a:pPr marL="0" indent="0">
              <a:buNone/>
            </a:pPr>
            <a:endParaRPr lang="de-DE" sz="1800" dirty="0"/>
          </a:p>
          <a:p>
            <a:pPr marL="0" lvl="0" indent="0">
              <a:buNone/>
            </a:pPr>
            <a:r>
              <a:rPr lang="de-DE" sz="1800" b="1" dirty="0"/>
              <a:t>Positive Gefühle</a:t>
            </a:r>
            <a:r>
              <a:rPr lang="de-DE" sz="1800" dirty="0"/>
              <a:t> werden durchschnittlich häufiger erlebt, jedoch im Alltag nicht so leicht bemerkt, sind diffuser, überlappen sich mit anderen Gefühlen/gehen ineinander über. </a:t>
            </a:r>
          </a:p>
          <a:p>
            <a:pPr marL="0" indent="0">
              <a:buNone/>
            </a:pPr>
            <a:endParaRPr lang="de-DE" sz="1800" dirty="0"/>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bgerundetes Rechteck 6"/>
          <p:cNvSpPr/>
          <p:nvPr/>
        </p:nvSpPr>
        <p:spPr>
          <a:xfrm>
            <a:off x="2051720" y="2852935"/>
            <a:ext cx="6804248" cy="1152129"/>
          </a:xfrm>
          <a:prstGeom prst="roundRect">
            <a:avLst/>
          </a:prstGeom>
          <a:noFill/>
          <a:ln w="28575">
            <a:solidFill>
              <a:srgbClr val="D200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lvl="0"/>
            <a:r>
              <a:rPr lang="de-DE" b="1" dirty="0">
                <a:solidFill>
                  <a:schemeClr val="tx1"/>
                </a:solidFill>
                <a:latin typeface="Arial" panose="020B0604020202020204" pitchFamily="34" charset="0"/>
                <a:cs typeface="Arial" panose="020B0604020202020204" pitchFamily="34" charset="0"/>
              </a:rPr>
              <a:t>Fokussierung und Einengung des Denkens </a:t>
            </a:r>
          </a:p>
          <a:p>
            <a:pPr lvl="0"/>
            <a:r>
              <a:rPr lang="de-DE" dirty="0">
                <a:solidFill>
                  <a:schemeClr val="tx1"/>
                </a:solidFill>
                <a:latin typeface="Arial" panose="020B0604020202020204" pitchFamily="34" charset="0"/>
                <a:cs typeface="Arial" panose="020B0604020202020204" pitchFamily="34" charset="0"/>
              </a:rPr>
              <a:t>Evolutionär vorteilhaft, da es Konzentration auf Probleme/ Lösungen begünstigt </a:t>
            </a:r>
            <a:r>
              <a:rPr lang="de-DE" dirty="0">
                <a:solidFill>
                  <a:schemeClr val="tx1"/>
                </a:solidFill>
                <a:latin typeface="Arial" panose="020B0604020202020204" pitchFamily="34" charset="0"/>
                <a:cs typeface="Arial" panose="020B0604020202020204" pitchFamily="34" charset="0"/>
                <a:sym typeface="Wingdings"/>
              </a:rPr>
              <a:t> </a:t>
            </a:r>
            <a:r>
              <a:rPr lang="de-DE" i="1" dirty="0">
                <a:solidFill>
                  <a:schemeClr val="tx1"/>
                </a:solidFill>
                <a:latin typeface="Arial" panose="020B0604020202020204" pitchFamily="34" charset="0"/>
                <a:cs typeface="Arial" panose="020B0604020202020204" pitchFamily="34" charset="0"/>
                <a:sym typeface="Wingdings"/>
              </a:rPr>
              <a:t>(</a:t>
            </a:r>
            <a:r>
              <a:rPr lang="de-DE" i="1" dirty="0" err="1">
                <a:solidFill>
                  <a:schemeClr val="tx1"/>
                </a:solidFill>
                <a:latin typeface="Arial" panose="020B0604020202020204" pitchFamily="34" charset="0"/>
                <a:cs typeface="Arial" panose="020B0604020202020204" pitchFamily="34" charset="0"/>
              </a:rPr>
              <a:t>fight</a:t>
            </a:r>
            <a:r>
              <a:rPr lang="de-DE" i="1" dirty="0">
                <a:solidFill>
                  <a:schemeClr val="tx1"/>
                </a:solidFill>
                <a:latin typeface="Arial" panose="020B0604020202020204" pitchFamily="34" charset="0"/>
                <a:cs typeface="Arial" panose="020B0604020202020204" pitchFamily="34" charset="0"/>
              </a:rPr>
              <a:t>/</a:t>
            </a:r>
            <a:r>
              <a:rPr lang="de-DE" i="1" dirty="0" err="1">
                <a:solidFill>
                  <a:schemeClr val="tx1"/>
                </a:solidFill>
                <a:latin typeface="Arial" panose="020B0604020202020204" pitchFamily="34" charset="0"/>
                <a:cs typeface="Arial" panose="020B0604020202020204" pitchFamily="34" charset="0"/>
              </a:rPr>
              <a:t>flight</a:t>
            </a:r>
            <a:r>
              <a:rPr lang="de-DE" i="1" dirty="0">
                <a:solidFill>
                  <a:schemeClr val="tx1"/>
                </a:solidFill>
                <a:latin typeface="Arial" panose="020B0604020202020204" pitchFamily="34" charset="0"/>
                <a:cs typeface="Arial" panose="020B0604020202020204" pitchFamily="34" charset="0"/>
              </a:rPr>
              <a:t>)</a:t>
            </a:r>
          </a:p>
        </p:txBody>
      </p:sp>
      <p:sp>
        <p:nvSpPr>
          <p:cNvPr id="12" name="Abgerundetes Rechteck 11"/>
          <p:cNvSpPr/>
          <p:nvPr/>
        </p:nvSpPr>
        <p:spPr>
          <a:xfrm>
            <a:off x="2051720" y="5085183"/>
            <a:ext cx="6804248" cy="1152129"/>
          </a:xfrm>
          <a:prstGeom prst="roundRect">
            <a:avLst/>
          </a:prstGeom>
          <a:noFill/>
          <a:ln w="28575">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lvl="0"/>
            <a:r>
              <a:rPr lang="de-DE" b="1" dirty="0">
                <a:solidFill>
                  <a:schemeClr val="tx1"/>
                </a:solidFill>
                <a:latin typeface="Arial" panose="020B0604020202020204" pitchFamily="34" charset="0"/>
                <a:cs typeface="Arial" panose="020B0604020202020204" pitchFamily="34" charset="0"/>
              </a:rPr>
              <a:t>Erweiterung des Denkens</a:t>
            </a:r>
            <a:endParaRPr lang="de-DE" dirty="0">
              <a:solidFill>
                <a:schemeClr val="tx1"/>
              </a:solidFill>
              <a:latin typeface="Arial" panose="020B0604020202020204" pitchFamily="34" charset="0"/>
              <a:cs typeface="Arial" panose="020B0604020202020204" pitchFamily="34" charset="0"/>
            </a:endParaRPr>
          </a:p>
          <a:p>
            <a:pPr lvl="0"/>
            <a:r>
              <a:rPr lang="de-DE" dirty="0">
                <a:solidFill>
                  <a:schemeClr val="tx1"/>
                </a:solidFill>
                <a:latin typeface="Arial" panose="020B0604020202020204" pitchFamily="34" charset="0"/>
                <a:cs typeface="Arial" panose="020B0604020202020204" pitchFamily="34" charset="0"/>
              </a:rPr>
              <a:t>Förderung von </a:t>
            </a:r>
            <a:r>
              <a:rPr lang="de-DE" b="1" dirty="0">
                <a:solidFill>
                  <a:schemeClr val="tx1"/>
                </a:solidFill>
                <a:latin typeface="Arial" panose="020B0604020202020204" pitchFamily="34" charset="0"/>
                <a:cs typeface="Arial" panose="020B0604020202020204" pitchFamily="34" charset="0"/>
              </a:rPr>
              <a:t>Kreativität </a:t>
            </a:r>
            <a:r>
              <a:rPr lang="de-DE" dirty="0">
                <a:solidFill>
                  <a:schemeClr val="tx1"/>
                </a:solidFill>
                <a:latin typeface="Arial" panose="020B0604020202020204" pitchFamily="34" charset="0"/>
                <a:cs typeface="Arial" panose="020B0604020202020204" pitchFamily="34" charset="0"/>
              </a:rPr>
              <a:t>und </a:t>
            </a:r>
            <a:r>
              <a:rPr lang="de-DE" b="1" dirty="0">
                <a:solidFill>
                  <a:schemeClr val="tx1"/>
                </a:solidFill>
                <a:latin typeface="Arial" panose="020B0604020202020204" pitchFamily="34" charset="0"/>
                <a:cs typeface="Arial" panose="020B0604020202020204" pitchFamily="34" charset="0"/>
              </a:rPr>
              <a:t>Problemlösefähigkeit</a:t>
            </a:r>
            <a:r>
              <a:rPr lang="de-DE" dirty="0">
                <a:solidFill>
                  <a:schemeClr val="tx1"/>
                </a:solidFill>
                <a:latin typeface="Arial" panose="020B0604020202020204" pitchFamily="34" charset="0"/>
                <a:cs typeface="Arial" panose="020B0604020202020204" pitchFamily="34" charset="0"/>
              </a:rPr>
              <a:t> </a:t>
            </a:r>
          </a:p>
          <a:p>
            <a:pPr lvl="0"/>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 t</a:t>
            </a:r>
            <a:r>
              <a:rPr lang="de-DE" dirty="0">
                <a:solidFill>
                  <a:schemeClr val="tx1"/>
                </a:solidFill>
                <a:latin typeface="Arial" panose="020B0604020202020204" pitchFamily="34" charset="0"/>
                <a:cs typeface="Arial" panose="020B0604020202020204" pitchFamily="34" charset="0"/>
              </a:rPr>
              <a:t>rägt somit zum Aufbau </a:t>
            </a:r>
            <a:r>
              <a:rPr lang="de-DE" b="1" dirty="0">
                <a:solidFill>
                  <a:schemeClr val="tx1"/>
                </a:solidFill>
                <a:latin typeface="Arial" panose="020B0604020202020204" pitchFamily="34" charset="0"/>
                <a:cs typeface="Arial" panose="020B0604020202020204" pitchFamily="34" charset="0"/>
              </a:rPr>
              <a:t>stabiler sozialer Beziehungen </a:t>
            </a:r>
            <a:r>
              <a:rPr lang="de-DE" dirty="0">
                <a:solidFill>
                  <a:schemeClr val="tx1"/>
                </a:solidFill>
                <a:latin typeface="Arial" panose="020B0604020202020204" pitchFamily="34" charset="0"/>
                <a:cs typeface="Arial" panose="020B0604020202020204" pitchFamily="34" charset="0"/>
              </a:rPr>
              <a:t>bei </a:t>
            </a:r>
          </a:p>
        </p:txBody>
      </p:sp>
      <p:sp>
        <p:nvSpPr>
          <p:cNvPr id="14"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14</a:t>
            </a:fld>
            <a:endParaRPr lang="de-DE" dirty="0"/>
          </a:p>
        </p:txBody>
      </p:sp>
    </p:spTree>
    <p:extLst>
      <p:ext uri="{BB962C8B-B14F-4D97-AF65-F5344CB8AC3E}">
        <p14:creationId xmlns:p14="http://schemas.microsoft.com/office/powerpoint/2010/main" val="4387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6955373" y="1337317"/>
            <a:ext cx="1710551" cy="1066178"/>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Aufbau personaler Ressourcen</a:t>
            </a: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611645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el 9"/>
          <p:cNvSpPr>
            <a:spLocks noGrp="1"/>
          </p:cNvSpPr>
          <p:nvPr>
            <p:ph type="title"/>
          </p:nvPr>
        </p:nvSpPr>
        <p:spPr>
          <a:xfrm>
            <a:off x="247880" y="289926"/>
            <a:ext cx="6995120" cy="402770"/>
          </a:xfrm>
        </p:spPr>
        <p:txBody>
          <a:bodyPr/>
          <a:lstStyle/>
          <a:p>
            <a:r>
              <a:rPr lang="de-DE" dirty="0" err="1">
                <a:solidFill>
                  <a:srgbClr val="024089"/>
                </a:solidFill>
              </a:rPr>
              <a:t>Broaden</a:t>
            </a:r>
            <a:r>
              <a:rPr lang="de-DE" dirty="0">
                <a:solidFill>
                  <a:srgbClr val="024089"/>
                </a:solidFill>
              </a:rPr>
              <a:t>- und </a:t>
            </a:r>
            <a:r>
              <a:rPr lang="de-DE" dirty="0" err="1">
                <a:solidFill>
                  <a:srgbClr val="024089"/>
                </a:solidFill>
              </a:rPr>
              <a:t>Build</a:t>
            </a:r>
            <a:r>
              <a:rPr lang="de-DE" dirty="0">
                <a:solidFill>
                  <a:srgbClr val="024089"/>
                </a:solidFill>
              </a:rPr>
              <a:t>-Theorie (</a:t>
            </a:r>
            <a:r>
              <a:rPr lang="de-DE" dirty="0" err="1">
                <a:solidFill>
                  <a:srgbClr val="024089"/>
                </a:solidFill>
              </a:rPr>
              <a:t>Fredrickson</a:t>
            </a:r>
            <a:r>
              <a:rPr lang="de-DE" dirty="0">
                <a:solidFill>
                  <a:srgbClr val="024089"/>
                </a:solidFill>
              </a:rPr>
              <a:t>)</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p:cNvSpPr/>
          <p:nvPr/>
        </p:nvSpPr>
        <p:spPr>
          <a:xfrm>
            <a:off x="606315" y="4667652"/>
            <a:ext cx="7931371" cy="1569660"/>
          </a:xfrm>
          <a:prstGeom prst="rect">
            <a:avLst/>
          </a:prstGeom>
          <a:noFill/>
          <a:ln w="12700">
            <a:solidFill>
              <a:srgbClr val="024089"/>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lvl="0"/>
            <a:r>
              <a:rPr lang="de-DE" sz="1600" b="1" dirty="0">
                <a:solidFill>
                  <a:schemeClr val="tx1"/>
                </a:solidFill>
                <a:latin typeface="Arial" panose="020B0604020202020204" pitchFamily="34" charset="0"/>
                <a:cs typeface="Arial" panose="020B0604020202020204" pitchFamily="34" charset="0"/>
              </a:rPr>
              <a:t>Intellektuell</a:t>
            </a:r>
            <a:r>
              <a:rPr lang="de-DE" sz="1600" dirty="0">
                <a:solidFill>
                  <a:schemeClr val="tx1"/>
                </a:solidFill>
                <a:latin typeface="Arial" panose="020B0604020202020204" pitchFamily="34" charset="0"/>
                <a:cs typeface="Arial" panose="020B0604020202020204" pitchFamily="34" charset="0"/>
              </a:rPr>
              <a:t>: Entwicklung neuer Problemlösekompetenzen, schnelles Lernen neuer Informationen</a:t>
            </a:r>
          </a:p>
          <a:p>
            <a:pPr lvl="0"/>
            <a:r>
              <a:rPr lang="de-DE" sz="1600" b="1" dirty="0">
                <a:solidFill>
                  <a:schemeClr val="tx1"/>
                </a:solidFill>
                <a:latin typeface="Arial" panose="020B0604020202020204" pitchFamily="34" charset="0"/>
                <a:cs typeface="Arial" panose="020B0604020202020204" pitchFamily="34" charset="0"/>
              </a:rPr>
              <a:t>Physisch</a:t>
            </a:r>
            <a:r>
              <a:rPr lang="de-DE" sz="1600" dirty="0">
                <a:solidFill>
                  <a:schemeClr val="tx1"/>
                </a:solidFill>
                <a:latin typeface="Arial" panose="020B0604020202020204" pitchFamily="34" charset="0"/>
                <a:cs typeface="Arial" panose="020B0604020202020204" pitchFamily="34" charset="0"/>
              </a:rPr>
              <a:t>:</a:t>
            </a:r>
            <a:r>
              <a:rPr lang="de-DE" sz="1600" b="1"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körperliche Koordination, Stärke, kardiovaskuläre Gesundheit</a:t>
            </a:r>
          </a:p>
          <a:p>
            <a:pPr lvl="0"/>
            <a:r>
              <a:rPr lang="de-DE" sz="1600" b="1" dirty="0">
                <a:solidFill>
                  <a:schemeClr val="tx1"/>
                </a:solidFill>
                <a:latin typeface="Arial" panose="020B0604020202020204" pitchFamily="34" charset="0"/>
                <a:cs typeface="Arial" panose="020B0604020202020204" pitchFamily="34" charset="0"/>
              </a:rPr>
              <a:t>Sozial</a:t>
            </a:r>
            <a:r>
              <a:rPr lang="de-DE" sz="1600" dirty="0">
                <a:solidFill>
                  <a:schemeClr val="tx1"/>
                </a:solidFill>
                <a:latin typeface="Arial" panose="020B0604020202020204" pitchFamily="34" charset="0"/>
                <a:cs typeface="Arial" panose="020B0604020202020204" pitchFamily="34" charset="0"/>
              </a:rPr>
              <a:t>:</a:t>
            </a:r>
            <a:r>
              <a:rPr lang="de-DE" sz="1600" b="1"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Qualität von Freundschaften, Gründen neuer Freundschaften, positive Peerbeziehungen</a:t>
            </a:r>
          </a:p>
          <a:p>
            <a:pPr lvl="0"/>
            <a:r>
              <a:rPr lang="de-DE" sz="1600" b="1" dirty="0">
                <a:solidFill>
                  <a:schemeClr val="tx1"/>
                </a:solidFill>
                <a:latin typeface="Arial" panose="020B0604020202020204" pitchFamily="34" charset="0"/>
                <a:cs typeface="Arial" panose="020B0604020202020204" pitchFamily="34" charset="0"/>
              </a:rPr>
              <a:t>Psychisch</a:t>
            </a:r>
            <a:r>
              <a:rPr lang="de-DE" sz="1600" dirty="0">
                <a:solidFill>
                  <a:schemeClr val="tx1"/>
                </a:solidFill>
                <a:latin typeface="Arial" panose="020B0604020202020204" pitchFamily="34" charset="0"/>
                <a:cs typeface="Arial" panose="020B0604020202020204" pitchFamily="34" charset="0"/>
              </a:rPr>
              <a:t>:</a:t>
            </a:r>
            <a:r>
              <a:rPr lang="de-DE" sz="1600" b="1"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Resilienz (=innere Widerstandsfähigkeit), Optimismus, Zielorientierung </a:t>
            </a:r>
          </a:p>
        </p:txBody>
      </p:sp>
      <p:sp>
        <p:nvSpPr>
          <p:cNvPr id="6" name="Abgerundetes Rechteck 5"/>
          <p:cNvSpPr/>
          <p:nvPr/>
        </p:nvSpPr>
        <p:spPr>
          <a:xfrm>
            <a:off x="395536" y="1136478"/>
            <a:ext cx="2519397" cy="1436671"/>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Positive Gefühle erweitern das Bewusstsein für Neues und Unbekanntes</a:t>
            </a:r>
          </a:p>
        </p:txBody>
      </p:sp>
      <p:sp>
        <p:nvSpPr>
          <p:cNvPr id="7" name="Pfeil nach rechts 6"/>
          <p:cNvSpPr/>
          <p:nvPr/>
        </p:nvSpPr>
        <p:spPr>
          <a:xfrm>
            <a:off x="2925708" y="1596113"/>
            <a:ext cx="830037" cy="3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6107476" y="1628800"/>
            <a:ext cx="831700" cy="3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3764911" y="1465721"/>
            <a:ext cx="2342564" cy="809369"/>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erweitertes Denk- &amp; Handlungsrepertoire</a:t>
            </a:r>
          </a:p>
        </p:txBody>
      </p:sp>
      <p:sp>
        <p:nvSpPr>
          <p:cNvPr id="12" name="Abgerundetes Rechteck 11"/>
          <p:cNvSpPr/>
          <p:nvPr/>
        </p:nvSpPr>
        <p:spPr>
          <a:xfrm>
            <a:off x="734554" y="2720655"/>
            <a:ext cx="6789002" cy="1512168"/>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chemeClr val="tx1"/>
                </a:solidFill>
                <a:latin typeface="Arial" panose="020B0604020202020204" pitchFamily="34" charset="0"/>
                <a:cs typeface="Arial" panose="020B0604020202020204" pitchFamily="34" charset="0"/>
              </a:rPr>
              <a:t>In der Schule</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freudige Gefühle lösen einen Drang zu spielen aus</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Interesse führt dazu, dass man neue Informationen aufnimmt und neue Erfahrungen macht </a:t>
            </a:r>
            <a:br>
              <a:rPr lang="de-DE" sz="1600" dirty="0">
                <a:solidFill>
                  <a:schemeClr val="tx1"/>
                </a:solidFill>
                <a:latin typeface="Arial" panose="020B0604020202020204" pitchFamily="34" charset="0"/>
                <a:cs typeface="Arial" panose="020B0604020202020204" pitchFamily="34" charset="0"/>
              </a:rPr>
            </a:br>
            <a:r>
              <a:rPr lang="de-DE" sz="1600" i="1" dirty="0">
                <a:solidFill>
                  <a:schemeClr val="tx1"/>
                </a:solidFill>
                <a:latin typeface="Arial" panose="020B0604020202020204" pitchFamily="34" charset="0"/>
                <a:cs typeface="Arial" panose="020B0604020202020204" pitchFamily="34" charset="0"/>
              </a:rPr>
              <a:t>(egal ob das Spiel körperlich, sozial oder intellektuell ist)</a:t>
            </a:r>
          </a:p>
        </p:txBody>
      </p:sp>
      <p:sp>
        <p:nvSpPr>
          <p:cNvPr id="5" name="Nach oben gebogener Pfeil 4"/>
          <p:cNvSpPr/>
          <p:nvPr/>
        </p:nvSpPr>
        <p:spPr>
          <a:xfrm rot="5400000" flipV="1">
            <a:off x="7238890" y="2711987"/>
            <a:ext cx="1374228" cy="8033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rot="5400000">
            <a:off x="4364490" y="4279079"/>
            <a:ext cx="415020" cy="32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15</a:t>
            </a:fld>
            <a:endParaRPr lang="de-DE" dirty="0"/>
          </a:p>
        </p:txBody>
      </p:sp>
    </p:spTree>
    <p:extLst>
      <p:ext uri="{BB962C8B-B14F-4D97-AF65-F5344CB8AC3E}">
        <p14:creationId xmlns:p14="http://schemas.microsoft.com/office/powerpoint/2010/main" val="18314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animBg="1"/>
      <p:bldP spid="8" grpId="0" animBg="1"/>
      <p:bldP spid="11" grpId="0" animBg="1"/>
      <p:bldP spid="12" grpId="0" animBg="1"/>
      <p:bldP spid="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0448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Themen der positiven Psychologie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Ellipse 4"/>
          <p:cNvSpPr/>
          <p:nvPr/>
        </p:nvSpPr>
        <p:spPr>
          <a:xfrm>
            <a:off x="256220" y="1251992"/>
            <a:ext cx="2448272"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Wohlbefinden</a:t>
            </a:r>
          </a:p>
        </p:txBody>
      </p:sp>
      <p:sp>
        <p:nvSpPr>
          <p:cNvPr id="7" name="Ellipse 6"/>
          <p:cNvSpPr/>
          <p:nvPr/>
        </p:nvSpPr>
        <p:spPr>
          <a:xfrm>
            <a:off x="504605" y="1916832"/>
            <a:ext cx="1872208" cy="797527"/>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Wachstum</a:t>
            </a:r>
          </a:p>
        </p:txBody>
      </p:sp>
      <p:sp>
        <p:nvSpPr>
          <p:cNvPr id="8" name="Ellipse 7"/>
          <p:cNvSpPr/>
          <p:nvPr/>
        </p:nvSpPr>
        <p:spPr>
          <a:xfrm>
            <a:off x="176998" y="3325174"/>
            <a:ext cx="1950486"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Emotionen</a:t>
            </a:r>
          </a:p>
        </p:txBody>
      </p:sp>
      <p:sp>
        <p:nvSpPr>
          <p:cNvPr id="9" name="Ellipse 8"/>
          <p:cNvSpPr/>
          <p:nvPr/>
        </p:nvSpPr>
        <p:spPr>
          <a:xfrm>
            <a:off x="6588224" y="1729454"/>
            <a:ext cx="2343949" cy="1172281"/>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Einstellungen</a:t>
            </a:r>
          </a:p>
        </p:txBody>
      </p:sp>
      <p:sp>
        <p:nvSpPr>
          <p:cNvPr id="10" name="Ellipse 9"/>
          <p:cNvSpPr/>
          <p:nvPr/>
        </p:nvSpPr>
        <p:spPr>
          <a:xfrm>
            <a:off x="2536653" y="3555998"/>
            <a:ext cx="1876908" cy="770384"/>
          </a:xfrm>
          <a:prstGeom prst="ellipse">
            <a:avLst/>
          </a:prstGeom>
          <a:solidFill>
            <a:srgbClr val="FFB9B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Motivation</a:t>
            </a:r>
          </a:p>
        </p:txBody>
      </p:sp>
      <p:sp>
        <p:nvSpPr>
          <p:cNvPr id="11" name="Ellipse 10"/>
          <p:cNvSpPr/>
          <p:nvPr/>
        </p:nvSpPr>
        <p:spPr>
          <a:xfrm>
            <a:off x="1938671" y="1630004"/>
            <a:ext cx="2160240"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Glück &amp; Optimismus</a:t>
            </a:r>
          </a:p>
        </p:txBody>
      </p:sp>
      <p:sp>
        <p:nvSpPr>
          <p:cNvPr id="12" name="Ellipse 11"/>
          <p:cNvSpPr/>
          <p:nvPr/>
        </p:nvSpPr>
        <p:spPr>
          <a:xfrm>
            <a:off x="3485610" y="2888923"/>
            <a:ext cx="2151856" cy="968938"/>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Selbst-bestimmung</a:t>
            </a:r>
          </a:p>
        </p:txBody>
      </p:sp>
      <p:sp>
        <p:nvSpPr>
          <p:cNvPr id="13" name="Ellipse 12"/>
          <p:cNvSpPr/>
          <p:nvPr/>
        </p:nvSpPr>
        <p:spPr>
          <a:xfrm>
            <a:off x="4104959" y="3666148"/>
            <a:ext cx="2016224" cy="100194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Grund-bedürfnisse</a:t>
            </a:r>
          </a:p>
        </p:txBody>
      </p:sp>
      <p:sp>
        <p:nvSpPr>
          <p:cNvPr id="14" name="Ellipse 13"/>
          <p:cNvSpPr/>
          <p:nvPr/>
        </p:nvSpPr>
        <p:spPr>
          <a:xfrm>
            <a:off x="611560" y="4653136"/>
            <a:ext cx="2435908" cy="136815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Zukunfts-vorstellungen</a:t>
            </a:r>
          </a:p>
        </p:txBody>
      </p:sp>
      <p:sp>
        <p:nvSpPr>
          <p:cNvPr id="15" name="Ellipse 14"/>
          <p:cNvSpPr/>
          <p:nvPr/>
        </p:nvSpPr>
        <p:spPr>
          <a:xfrm>
            <a:off x="3365946" y="5196027"/>
            <a:ext cx="2070149" cy="1058416"/>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Persönliche Stärken</a:t>
            </a:r>
          </a:p>
        </p:txBody>
      </p:sp>
      <p:sp>
        <p:nvSpPr>
          <p:cNvPr id="16" name="Ellipse 15"/>
          <p:cNvSpPr/>
          <p:nvPr/>
        </p:nvSpPr>
        <p:spPr>
          <a:xfrm>
            <a:off x="6255405" y="3285018"/>
            <a:ext cx="2088232" cy="91440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Flow &amp; Achtsamkeit</a:t>
            </a:r>
          </a:p>
        </p:txBody>
      </p:sp>
      <p:sp>
        <p:nvSpPr>
          <p:cNvPr id="17" name="Ellipse 16"/>
          <p:cNvSpPr/>
          <p:nvPr/>
        </p:nvSpPr>
        <p:spPr>
          <a:xfrm>
            <a:off x="4704873" y="1251992"/>
            <a:ext cx="2007840"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Selbstwert</a:t>
            </a:r>
          </a:p>
        </p:txBody>
      </p:sp>
      <p:sp>
        <p:nvSpPr>
          <p:cNvPr id="19" name="Ellipse 18"/>
          <p:cNvSpPr/>
          <p:nvPr/>
        </p:nvSpPr>
        <p:spPr>
          <a:xfrm>
            <a:off x="6121183" y="4681754"/>
            <a:ext cx="2686314" cy="108012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Kommunikation</a:t>
            </a:r>
          </a:p>
        </p:txBody>
      </p: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16</a:t>
            </a:fld>
            <a:endParaRPr lang="de-DE" dirty="0"/>
          </a:p>
        </p:txBody>
      </p:sp>
    </p:spTree>
    <p:extLst>
      <p:ext uri="{BB962C8B-B14F-4D97-AF65-F5344CB8AC3E}">
        <p14:creationId xmlns:p14="http://schemas.microsoft.com/office/powerpoint/2010/main" val="47151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3535052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Motivation</a:t>
            </a:r>
          </a:p>
        </p:txBody>
      </p:sp>
      <p:sp>
        <p:nvSpPr>
          <p:cNvPr id="7" name="Inhaltsplatzhalter 6"/>
          <p:cNvSpPr>
            <a:spLocks noGrp="1"/>
          </p:cNvSpPr>
          <p:nvPr>
            <p:ph idx="1"/>
          </p:nvPr>
        </p:nvSpPr>
        <p:spPr/>
        <p:txBody>
          <a:bodyPr/>
          <a:lstStyle/>
          <a:p>
            <a:pPr marL="0" indent="0">
              <a:buNone/>
            </a:pPr>
            <a:r>
              <a:rPr lang="de-DE" dirty="0">
                <a:ea typeface="Calibri"/>
              </a:rPr>
              <a:t>Längsschnittstudie mit 3500 </a:t>
            </a:r>
            <a:r>
              <a:rPr lang="de-DE" dirty="0" err="1">
                <a:ea typeface="Calibri"/>
              </a:rPr>
              <a:t>SchülerInnen</a:t>
            </a:r>
            <a:r>
              <a:rPr lang="de-DE" dirty="0">
                <a:ea typeface="Calibri"/>
              </a:rPr>
              <a:t> (Murayama et al., 2012): </a:t>
            </a:r>
            <a:br>
              <a:rPr lang="de-DE" dirty="0">
                <a:ea typeface="Calibri"/>
              </a:rPr>
            </a:br>
            <a:r>
              <a:rPr lang="de-DE" b="1" dirty="0">
                <a:ea typeface="Calibri"/>
              </a:rPr>
              <a:t>Motivation und Lernstrategie</a:t>
            </a:r>
            <a:r>
              <a:rPr lang="de-DE" dirty="0">
                <a:ea typeface="Calibri"/>
              </a:rPr>
              <a:t> haben im Fach Mathematik einen </a:t>
            </a:r>
            <a:r>
              <a:rPr lang="de-DE" b="1" dirty="0">
                <a:ea typeface="Calibri"/>
              </a:rPr>
              <a:t>größeren Einfluss auf den langfristigen Lernerfolg, als die Intelligenz </a:t>
            </a:r>
            <a:r>
              <a:rPr lang="de-DE" dirty="0">
                <a:ea typeface="Calibri"/>
              </a:rPr>
              <a:t>des Schülers</a:t>
            </a:r>
          </a:p>
          <a:p>
            <a:pPr marL="0" indent="0">
              <a:buNone/>
            </a:pPr>
            <a:endParaRPr lang="de-DE" dirty="0">
              <a:ea typeface="Calibri"/>
            </a:endParaRPr>
          </a:p>
          <a:p>
            <a:pPr marL="0" indent="0">
              <a:buNone/>
            </a:pPr>
            <a:r>
              <a:rPr lang="de-DE" b="1" dirty="0">
                <a:ea typeface="Calibri"/>
              </a:rPr>
              <a:t>Motivations- und Disziplinprobleme </a:t>
            </a:r>
            <a:r>
              <a:rPr lang="de-DE" dirty="0">
                <a:ea typeface="Calibri"/>
              </a:rPr>
              <a:t>werden als die schlimmsten </a:t>
            </a:r>
            <a:r>
              <a:rPr lang="de-DE" b="1" dirty="0">
                <a:ea typeface="Calibri"/>
              </a:rPr>
              <a:t>Belastungen von Lehrkräften </a:t>
            </a:r>
            <a:r>
              <a:rPr lang="de-DE" dirty="0">
                <a:ea typeface="Calibri"/>
              </a:rPr>
              <a:t>wahrgenommen (</a:t>
            </a:r>
            <a:r>
              <a:rPr lang="de-DE" dirty="0" err="1">
                <a:ea typeface="Calibri"/>
              </a:rPr>
              <a:t>Allensbach</a:t>
            </a:r>
            <a:r>
              <a:rPr lang="de-DE" dirty="0">
                <a:ea typeface="Calibri"/>
              </a:rPr>
              <a:t>, 2012)</a:t>
            </a:r>
          </a:p>
          <a:p>
            <a:pPr marL="0" indent="0">
              <a:buNone/>
            </a:pPr>
            <a:endParaRPr lang="de-DE" dirty="0">
              <a:ea typeface="Calibri"/>
            </a:endParaRPr>
          </a:p>
          <a:p>
            <a:pPr marL="0" indent="0">
              <a:buNone/>
            </a:pPr>
            <a:endParaRPr lang="de-DE" dirty="0"/>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Pfeil nach unten 7"/>
          <p:cNvSpPr/>
          <p:nvPr/>
        </p:nvSpPr>
        <p:spPr>
          <a:xfrm>
            <a:off x="4329684" y="3789040"/>
            <a:ext cx="484632" cy="713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40" name="Picture 40" descr="C:\Users\fbernhard\AppData\Local\Microsoft\Windows\Temporary Internet Files\Content.IE5\HO8YES8Y\question-mark-1019983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4968552"/>
            <a:ext cx="1268760" cy="1268760"/>
          </a:xfrm>
          <a:prstGeom prst="rect">
            <a:avLst/>
          </a:prstGeom>
          <a:noFill/>
          <a:extLst>
            <a:ext uri="{909E8E84-426E-40DD-AFC4-6F175D3DCCD1}">
              <a14:hiddenFill xmlns:a14="http://schemas.microsoft.com/office/drawing/2010/main">
                <a:solidFill>
                  <a:srgbClr val="FFFFFF"/>
                </a:solidFill>
              </a14:hiddenFill>
            </a:ext>
          </a:extLst>
        </p:spPr>
      </p:pic>
      <p:sp>
        <p:nvSpPr>
          <p:cNvPr id="12" name="Abgerundete rechteckige Legende 11"/>
          <p:cNvSpPr/>
          <p:nvPr/>
        </p:nvSpPr>
        <p:spPr>
          <a:xfrm>
            <a:off x="3281599" y="4824536"/>
            <a:ext cx="2580802" cy="1008112"/>
          </a:xfrm>
          <a:prstGeom prst="wedgeRoundRectCallout">
            <a:avLst>
              <a:gd name="adj1" fmla="val 65834"/>
              <a:gd name="adj2" fmla="val -8326"/>
              <a:gd name="adj3" fmla="val 16667"/>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15000"/>
              </a:lnSpc>
              <a:spcAft>
                <a:spcPts val="0"/>
              </a:spcAft>
            </a:pPr>
            <a:r>
              <a:rPr lang="de-DE" b="1" dirty="0">
                <a:solidFill>
                  <a:schemeClr val="tx1"/>
                </a:solidFill>
                <a:latin typeface="Arial" panose="020B0604020202020204" pitchFamily="34" charset="0"/>
                <a:ea typeface="Calibri"/>
                <a:cs typeface="Arial" panose="020B0604020202020204" pitchFamily="34" charset="0"/>
              </a:rPr>
              <a:t>Leistungsmotivation steigern, aber wie?</a:t>
            </a:r>
          </a:p>
        </p:txBody>
      </p:sp>
      <p:sp>
        <p:nvSpPr>
          <p:cNvPr id="13"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17</a:t>
            </a:fld>
            <a:endParaRPr lang="de-DE" dirty="0"/>
          </a:p>
        </p:txBody>
      </p:sp>
    </p:spTree>
    <p:extLst>
      <p:ext uri="{BB962C8B-B14F-4D97-AF65-F5344CB8AC3E}">
        <p14:creationId xmlns:p14="http://schemas.microsoft.com/office/powerpoint/2010/main" val="5869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1885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Motivation – Exkurs emotionale Ansteckung </a:t>
            </a:r>
          </a:p>
        </p:txBody>
      </p:sp>
      <p:sp>
        <p:nvSpPr>
          <p:cNvPr id="6" name="Inhaltsplatzhalter 5"/>
          <p:cNvSpPr>
            <a:spLocks noGrp="1"/>
          </p:cNvSpPr>
          <p:nvPr>
            <p:ph idx="1"/>
          </p:nvPr>
        </p:nvSpPr>
        <p:spPr/>
        <p:txBody>
          <a:bodyPr/>
          <a:lstStyle/>
          <a:p>
            <a:pPr marL="0" lvl="0" indent="0">
              <a:lnSpc>
                <a:spcPct val="115000"/>
              </a:lnSpc>
              <a:spcAft>
                <a:spcPts val="0"/>
              </a:spcAft>
              <a:buNone/>
            </a:pPr>
            <a:r>
              <a:rPr lang="de-DE" b="1" dirty="0">
                <a:ea typeface="Calibri"/>
              </a:rPr>
              <a:t>Emotionale Ansteckung: </a:t>
            </a:r>
            <a:r>
              <a:rPr lang="de-DE" dirty="0">
                <a:ea typeface="Calibri"/>
              </a:rPr>
              <a:t>Emotionen übertragen sich auf andere Personen</a:t>
            </a:r>
          </a:p>
          <a:p>
            <a:pPr marL="285750" indent="-285750">
              <a:lnSpc>
                <a:spcPct val="115000"/>
              </a:lnSpc>
            </a:pPr>
            <a:r>
              <a:rPr lang="de-DE" b="1" dirty="0">
                <a:ea typeface="Calibri"/>
              </a:rPr>
              <a:t>Mimikry: </a:t>
            </a:r>
            <a:r>
              <a:rPr lang="de-DE" dirty="0">
                <a:ea typeface="Calibri"/>
              </a:rPr>
              <a:t>in Interaktionen versucht man den Gesichtsausdruck deines Gesprächspartners zu synchronisieren</a:t>
            </a:r>
          </a:p>
          <a:p>
            <a:pPr marL="285750" indent="-285750">
              <a:lnSpc>
                <a:spcPct val="115000"/>
              </a:lnSpc>
            </a:pPr>
            <a:r>
              <a:rPr lang="de-DE" b="1" dirty="0" err="1">
                <a:ea typeface="Calibri"/>
              </a:rPr>
              <a:t>Facial</a:t>
            </a:r>
            <a:r>
              <a:rPr lang="de-DE" b="1" dirty="0">
                <a:ea typeface="Calibri"/>
              </a:rPr>
              <a:t>-Feedback-Hypothese</a:t>
            </a:r>
            <a:r>
              <a:rPr lang="de-DE" b="1" i="1" dirty="0">
                <a:ea typeface="Calibri"/>
              </a:rPr>
              <a:t>: </a:t>
            </a:r>
            <a:r>
              <a:rPr lang="de-DE" dirty="0">
                <a:ea typeface="Calibri"/>
              </a:rPr>
              <a:t>unbewusste Nutzung der Gesichtsmuskeln wird neuronal so verarbeitet, dass man nachträglich zum Gesichtsausdruck das entsprechende Gefühl empfindet</a:t>
            </a:r>
          </a:p>
          <a:p>
            <a:pPr marL="0" indent="0">
              <a:buNone/>
            </a:pPr>
            <a:endParaRPr lang="de-DE" dirty="0"/>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2265" name="Picture 41" descr="C:\Users\fbernhard\AppData\Local\Microsoft\Windows\Temporary Internet Files\Content.IE5\HO8YES8Y\question-mark-1019983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4968552"/>
            <a:ext cx="1268760" cy="1268760"/>
          </a:xfrm>
          <a:prstGeom prst="rect">
            <a:avLst/>
          </a:prstGeom>
          <a:noFill/>
          <a:extLst>
            <a:ext uri="{909E8E84-426E-40DD-AFC4-6F175D3DCCD1}">
              <a14:hiddenFill xmlns:a14="http://schemas.microsoft.com/office/drawing/2010/main">
                <a:solidFill>
                  <a:srgbClr val="FFFFFF"/>
                </a:solidFill>
              </a14:hiddenFill>
            </a:ext>
          </a:extLst>
        </p:spPr>
      </p:pic>
      <p:pic>
        <p:nvPicPr>
          <p:cNvPr id="52267" name="Picture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957250"/>
            <a:ext cx="3096344" cy="20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bgerundete rechteckige Legende 7"/>
          <p:cNvSpPr/>
          <p:nvPr/>
        </p:nvSpPr>
        <p:spPr>
          <a:xfrm>
            <a:off x="5148064" y="3949290"/>
            <a:ext cx="2227183" cy="1279910"/>
          </a:xfrm>
          <a:prstGeom prst="wedgeRoundRectCallout">
            <a:avLst>
              <a:gd name="adj1" fmla="val 65099"/>
              <a:gd name="adj2" fmla="val 33425"/>
              <a:gd name="adj3" fmla="val 16667"/>
            </a:avLst>
          </a:prstGeom>
          <a:noFill/>
          <a:ln w="19050">
            <a:solidFill>
              <a:srgbClr val="024089"/>
            </a:solid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ctr"/>
            <a:r>
              <a:rPr lang="de-DE" b="1" dirty="0">
                <a:solidFill>
                  <a:schemeClr val="tx1"/>
                </a:solidFill>
                <a:latin typeface="Arial" panose="020B0604020202020204" pitchFamily="34" charset="0"/>
                <a:cs typeface="Arial" panose="020B0604020202020204" pitchFamily="34" charset="0"/>
              </a:rPr>
              <a:t>Was bedeutet das nun für die Lehrkräfte?</a:t>
            </a:r>
          </a:p>
        </p:txBody>
      </p:sp>
      <p:sp>
        <p:nvSpPr>
          <p:cNvPr id="11"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18</a:t>
            </a:fld>
            <a:endParaRPr lang="de-DE" dirty="0"/>
          </a:p>
        </p:txBody>
      </p:sp>
    </p:spTree>
    <p:extLst>
      <p:ext uri="{BB962C8B-B14F-4D97-AF65-F5344CB8AC3E}">
        <p14:creationId xmlns:p14="http://schemas.microsoft.com/office/powerpoint/2010/main" val="32353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80892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Motivation</a:t>
            </a:r>
          </a:p>
        </p:txBody>
      </p:sp>
      <p:sp>
        <p:nvSpPr>
          <p:cNvPr id="6" name="Inhaltsplatzhalter 5"/>
          <p:cNvSpPr>
            <a:spLocks noGrp="1"/>
          </p:cNvSpPr>
          <p:nvPr>
            <p:ph idx="1"/>
          </p:nvPr>
        </p:nvSpPr>
        <p:spPr/>
        <p:txBody>
          <a:bodyPr>
            <a:normAutofit fontScale="92500" lnSpcReduction="20000"/>
          </a:bodyPr>
          <a:lstStyle/>
          <a:p>
            <a:endParaRPr lang="de-DE" dirty="0"/>
          </a:p>
          <a:p>
            <a:endParaRPr lang="de-DE" dirty="0"/>
          </a:p>
          <a:p>
            <a:endParaRPr lang="de-DE" dirty="0"/>
          </a:p>
          <a:p>
            <a:pPr marL="0" indent="0">
              <a:buNone/>
            </a:pPr>
            <a:endParaRPr lang="de-DE" dirty="0"/>
          </a:p>
          <a:p>
            <a:pPr marL="0" indent="0">
              <a:buNone/>
            </a:pPr>
            <a:br>
              <a:rPr lang="de-DE" dirty="0"/>
            </a:br>
            <a:endParaRPr lang="de-DE" dirty="0"/>
          </a:p>
          <a:p>
            <a:pPr>
              <a:lnSpc>
                <a:spcPct val="115000"/>
              </a:lnSpc>
              <a:buFont typeface="Symbol"/>
              <a:buChar char=""/>
              <a:tabLst>
                <a:tab pos="1085850" algn="l"/>
              </a:tabLst>
            </a:pPr>
            <a:r>
              <a:rPr lang="de-DE" sz="1900" b="1" dirty="0">
                <a:ea typeface="Calibri"/>
              </a:rPr>
              <a:t>Lernen am Modell: </a:t>
            </a:r>
            <a:r>
              <a:rPr lang="de-DE" sz="1900" dirty="0">
                <a:ea typeface="Calibri"/>
              </a:rPr>
              <a:t>Gestik, Blickkontakt, Standortwechsel, Humor, Beispiele </a:t>
            </a:r>
            <a:r>
              <a:rPr lang="de-DE" sz="1900" dirty="0">
                <a:ea typeface="Calibri"/>
                <a:sym typeface="Wingdings"/>
              </a:rPr>
              <a:t></a:t>
            </a:r>
            <a:r>
              <a:rPr lang="de-DE" sz="1900" dirty="0">
                <a:ea typeface="Calibri"/>
              </a:rPr>
              <a:t> </a:t>
            </a:r>
            <a:r>
              <a:rPr lang="de-DE" sz="1900" b="1" dirty="0">
                <a:ea typeface="Calibri"/>
              </a:rPr>
              <a:t>lebendige </a:t>
            </a:r>
            <a:r>
              <a:rPr lang="de-DE" sz="1900" dirty="0">
                <a:ea typeface="Calibri"/>
              </a:rPr>
              <a:t>und überzeugende </a:t>
            </a:r>
            <a:r>
              <a:rPr lang="de-DE" sz="1900" b="1" dirty="0">
                <a:ea typeface="Calibri"/>
              </a:rPr>
              <a:t>Kommunikation </a:t>
            </a:r>
            <a:r>
              <a:rPr lang="de-DE" sz="1900" dirty="0">
                <a:ea typeface="Calibri"/>
              </a:rPr>
              <a:t>mit den </a:t>
            </a:r>
            <a:r>
              <a:rPr lang="de-DE" sz="1900" dirty="0" err="1">
                <a:ea typeface="Calibri"/>
              </a:rPr>
              <a:t>SchülerInnen</a:t>
            </a:r>
            <a:endParaRPr lang="de-DE" sz="1900" dirty="0">
              <a:ea typeface="Calibri"/>
            </a:endParaRPr>
          </a:p>
          <a:p>
            <a:pPr lvl="0">
              <a:lnSpc>
                <a:spcPct val="115000"/>
              </a:lnSpc>
              <a:spcAft>
                <a:spcPts val="0"/>
              </a:spcAft>
              <a:tabLst>
                <a:tab pos="1085850" algn="l"/>
              </a:tabLst>
            </a:pPr>
            <a:endParaRPr lang="de-DE" sz="1900" b="1" dirty="0">
              <a:ea typeface="Calibri"/>
            </a:endParaRPr>
          </a:p>
          <a:p>
            <a:pPr lvl="0">
              <a:lnSpc>
                <a:spcPct val="115000"/>
              </a:lnSpc>
              <a:buFont typeface="Symbol"/>
              <a:buChar char=""/>
              <a:tabLst>
                <a:tab pos="1085850" algn="l"/>
              </a:tabLst>
            </a:pPr>
            <a:r>
              <a:rPr lang="de-DE" sz="1900" b="1" dirty="0">
                <a:ea typeface="Calibri"/>
              </a:rPr>
              <a:t>Hohe Leistungsanforderungen</a:t>
            </a:r>
            <a:r>
              <a:rPr lang="de-DE" sz="1900" dirty="0">
                <a:ea typeface="Calibri"/>
              </a:rPr>
              <a:t> an die SchülerInnen führen auch eher zu hohen Leistungen, da die Leistungserwartung der SchülerInnen eng mit der Leistungserwartung der </a:t>
            </a:r>
            <a:r>
              <a:rPr lang="de-DE" sz="1900" dirty="0" err="1">
                <a:ea typeface="Calibri"/>
              </a:rPr>
              <a:t>LehrerInnen</a:t>
            </a:r>
            <a:r>
              <a:rPr lang="de-DE" sz="1900" dirty="0">
                <a:ea typeface="Calibri"/>
              </a:rPr>
              <a:t> zusammenhängt ≠ Überforderung</a:t>
            </a:r>
          </a:p>
          <a:p>
            <a:pPr marL="0" lvl="0" indent="0">
              <a:lnSpc>
                <a:spcPct val="115000"/>
              </a:lnSpc>
              <a:buNone/>
              <a:tabLst>
                <a:tab pos="1085850" algn="l"/>
              </a:tabLst>
            </a:pPr>
            <a:endParaRPr lang="de-DE" sz="1900" dirty="0">
              <a:ea typeface="Calibri"/>
            </a:endParaRPr>
          </a:p>
          <a:p>
            <a:pPr lvl="0">
              <a:lnSpc>
                <a:spcPct val="115000"/>
              </a:lnSpc>
              <a:buFont typeface="Symbol"/>
              <a:buChar char=""/>
              <a:tabLst>
                <a:tab pos="1085850" algn="l"/>
              </a:tabLst>
            </a:pPr>
            <a:r>
              <a:rPr lang="de-DE" sz="1900" b="1" dirty="0">
                <a:ea typeface="Calibri"/>
              </a:rPr>
              <a:t>Flow-Erlebnis</a:t>
            </a:r>
            <a:r>
              <a:rPr lang="de-DE" sz="1900" dirty="0">
                <a:ea typeface="Calibri"/>
              </a:rPr>
              <a:t> erzeugen </a:t>
            </a:r>
            <a:r>
              <a:rPr lang="de-DE" sz="1900" dirty="0">
                <a:ea typeface="Calibri"/>
                <a:sym typeface="Wingdings"/>
              </a:rPr>
              <a:t></a:t>
            </a:r>
            <a:r>
              <a:rPr lang="de-DE" sz="1900" dirty="0">
                <a:ea typeface="Calibri"/>
              </a:rPr>
              <a:t> nur möglich, wenn </a:t>
            </a:r>
            <a:r>
              <a:rPr lang="de-DE" sz="1900" b="1" dirty="0">
                <a:ea typeface="Calibri"/>
              </a:rPr>
              <a:t>Fähigkeit</a:t>
            </a:r>
            <a:r>
              <a:rPr lang="de-DE" sz="1900" dirty="0">
                <a:ea typeface="Calibri"/>
              </a:rPr>
              <a:t> und </a:t>
            </a:r>
            <a:r>
              <a:rPr lang="de-DE" sz="1900" b="1" dirty="0">
                <a:ea typeface="Calibri"/>
              </a:rPr>
              <a:t>Herausforderung</a:t>
            </a:r>
            <a:r>
              <a:rPr lang="de-DE" sz="1900" dirty="0">
                <a:ea typeface="Calibri"/>
              </a:rPr>
              <a:t> auf ähnlichem Niveau sind</a:t>
            </a:r>
          </a:p>
          <a:p>
            <a:pPr lvl="1">
              <a:lnSpc>
                <a:spcPct val="115000"/>
              </a:lnSpc>
              <a:buFont typeface="Wingdings" panose="05000000000000000000" pitchFamily="2" charset="2"/>
              <a:buChar char="Ø"/>
              <a:tabLst>
                <a:tab pos="1085850" algn="l"/>
              </a:tabLst>
            </a:pPr>
            <a:r>
              <a:rPr lang="de-DE" sz="1900" i="1" dirty="0">
                <a:ea typeface="Calibri"/>
              </a:rPr>
              <a:t>Aufgabe zu schwierig </a:t>
            </a:r>
            <a:r>
              <a:rPr lang="de-DE" sz="1900" i="1" dirty="0">
                <a:ea typeface="Calibri"/>
                <a:sym typeface="Wingdings" panose="05000000000000000000" pitchFamily="2" charset="2"/>
              </a:rPr>
              <a:t> </a:t>
            </a:r>
            <a:r>
              <a:rPr lang="de-DE" sz="1900" i="1" dirty="0">
                <a:ea typeface="Calibri"/>
              </a:rPr>
              <a:t>diese in kleine Teilbereiche zerlegen</a:t>
            </a:r>
          </a:p>
          <a:p>
            <a:pPr lvl="1">
              <a:lnSpc>
                <a:spcPct val="115000"/>
              </a:lnSpc>
              <a:spcAft>
                <a:spcPts val="1000"/>
              </a:spcAft>
              <a:buFont typeface="Wingdings" panose="05000000000000000000" pitchFamily="2" charset="2"/>
              <a:buChar char="Ø"/>
              <a:tabLst>
                <a:tab pos="1085850" algn="l"/>
              </a:tabLst>
            </a:pPr>
            <a:r>
              <a:rPr lang="de-DE" sz="1900" i="1" dirty="0">
                <a:ea typeface="Calibri"/>
              </a:rPr>
              <a:t>Aufgabe zu einfach </a:t>
            </a:r>
            <a:r>
              <a:rPr lang="de-DE" sz="1900" i="1" dirty="0">
                <a:ea typeface="Calibri"/>
                <a:sym typeface="Wingdings" panose="05000000000000000000" pitchFamily="2" charset="2"/>
              </a:rPr>
              <a:t> </a:t>
            </a:r>
            <a:r>
              <a:rPr lang="de-DE" sz="1900" i="1" dirty="0">
                <a:ea typeface="Calibri"/>
              </a:rPr>
              <a:t>die Herausforderung erhöhen (z.B. durch Zeitdruck)</a:t>
            </a:r>
          </a:p>
          <a:p>
            <a:pPr marL="0" indent="0">
              <a:buNone/>
            </a:pPr>
            <a:endParaRPr lang="de-DE" dirty="0"/>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Picture 41" descr="C:\Users\fbernhard\AppData\Local\Microsoft\Windows\Temporary Internet Files\Content.IE5\HO8YES8Y\question-mark-1019983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3240" y="1296144"/>
            <a:ext cx="1268760" cy="1268760"/>
          </a:xfrm>
          <a:prstGeom prst="rect">
            <a:avLst/>
          </a:prstGeom>
          <a:noFill/>
          <a:extLst>
            <a:ext uri="{909E8E84-426E-40DD-AFC4-6F175D3DCCD1}">
              <a14:hiddenFill xmlns:a14="http://schemas.microsoft.com/office/drawing/2010/main">
                <a:solidFill>
                  <a:srgbClr val="FFFFFF"/>
                </a:solidFill>
              </a14:hiddenFill>
            </a:ext>
          </a:extLst>
        </p:spPr>
      </p:pic>
      <p:sp>
        <p:nvSpPr>
          <p:cNvPr id="8" name="Abgerundete rechteckige Legende 7"/>
          <p:cNvSpPr/>
          <p:nvPr/>
        </p:nvSpPr>
        <p:spPr>
          <a:xfrm>
            <a:off x="289387" y="1270783"/>
            <a:ext cx="2698437" cy="1008112"/>
          </a:xfrm>
          <a:prstGeom prst="wedgeRoundRectCallout">
            <a:avLst>
              <a:gd name="adj1" fmla="val 65396"/>
              <a:gd name="adj2" fmla="val -14654"/>
              <a:gd name="adj3" fmla="val 16667"/>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15000"/>
              </a:lnSpc>
              <a:spcAft>
                <a:spcPts val="0"/>
              </a:spcAft>
            </a:pPr>
            <a:r>
              <a:rPr lang="de-DE" b="1" dirty="0">
                <a:solidFill>
                  <a:schemeClr val="tx1"/>
                </a:solidFill>
                <a:latin typeface="Arial" panose="020B0604020202020204" pitchFamily="34" charset="0"/>
                <a:ea typeface="Calibri"/>
                <a:cs typeface="Arial" panose="020B0604020202020204" pitchFamily="34" charset="0"/>
              </a:rPr>
              <a:t>Leistungsmotivation steigern, aber wie?</a:t>
            </a:r>
          </a:p>
        </p:txBody>
      </p:sp>
      <p:sp>
        <p:nvSpPr>
          <p:cNvPr id="1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19</a:t>
            </a:fld>
            <a:endParaRPr lang="de-DE" dirty="0"/>
          </a:p>
        </p:txBody>
      </p:sp>
    </p:spTree>
    <p:extLst>
      <p:ext uri="{BB962C8B-B14F-4D97-AF65-F5344CB8AC3E}">
        <p14:creationId xmlns:p14="http://schemas.microsoft.com/office/powerpoint/2010/main" val="18555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347864" y="3140323"/>
            <a:ext cx="5638800" cy="720725"/>
          </a:xfrm>
        </p:spPr>
        <p:txBody>
          <a:bodyPr/>
          <a:lstStyle/>
          <a:p>
            <a:pPr lvl="0"/>
            <a:r>
              <a:rPr lang="de-DE" sz="2000" dirty="0"/>
              <a:t>Positive Psychologie in der Grundschule</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420888"/>
            <a:ext cx="3275856" cy="218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a:t>
            </a:fld>
            <a:endParaRPr lang="de-DE" dirty="0"/>
          </a:p>
        </p:txBody>
      </p:sp>
    </p:spTree>
    <p:extLst>
      <p:ext uri="{BB962C8B-B14F-4D97-AF65-F5344CB8AC3E}">
        <p14:creationId xmlns:p14="http://schemas.microsoft.com/office/powerpoint/2010/main" val="92849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de-DE" sz="2000" dirty="0"/>
              <a:t>Selbstbild und Haltung</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20</a:t>
            </a:fld>
            <a:endParaRPr lang="de-DE" dirty="0"/>
          </a:p>
        </p:txBody>
      </p:sp>
      <p:pic>
        <p:nvPicPr>
          <p:cNvPr id="71682" name="Picture 2" descr="O:\Bilder\6_Grundschule\2_wichtige_allgemeine_Bilder\180716_Fotoshooting_Grundschule_Bobingen-Eisele\alle_Fotos_normale_Aufloesung\180704_6bis9_Web_UltraHD_0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393366"/>
            <a:ext cx="3412315" cy="227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6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6802766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b="0" dirty="0"/>
              <a:t> </a:t>
            </a:r>
            <a:r>
              <a:rPr lang="de-DE" dirty="0"/>
              <a:t>Vorurteilsbewusste Pädagogik</a:t>
            </a:r>
          </a:p>
        </p:txBody>
      </p:sp>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21</a:t>
            </a:fld>
            <a:endParaRPr lang="de-DE" dirty="0"/>
          </a:p>
        </p:txBody>
      </p:sp>
      <p:pic>
        <p:nvPicPr>
          <p:cNvPr id="56422"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1139825"/>
            <a:ext cx="3322637"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16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68"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248" y="1509827"/>
            <a:ext cx="3321318" cy="45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3856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28" progId="TCLayout.ActiveDocument.1">
                  <p:embed/>
                </p:oleObj>
              </mc:Choice>
              <mc:Fallback>
                <p:oleObj name="think-cell Slide" r:id="rId5" imgW="530" imgH="52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Vorurteilsbewusste Pädagogik </a:t>
            </a:r>
          </a:p>
        </p:txBody>
      </p:sp>
      <p:sp>
        <p:nvSpPr>
          <p:cNvPr id="2" name="Ellipse 1"/>
          <p:cNvSpPr/>
          <p:nvPr/>
        </p:nvSpPr>
        <p:spPr>
          <a:xfrm>
            <a:off x="155574" y="1509826"/>
            <a:ext cx="3799943" cy="1109381"/>
          </a:xfrm>
          <a:prstGeom prst="ellipse">
            <a:avLst/>
          </a:prstGeom>
          <a:solidFill>
            <a:schemeClr val="bg1"/>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Bekannte Eigenschaft: </a:t>
            </a:r>
            <a:r>
              <a:rPr lang="de-DE" b="1" dirty="0">
                <a:solidFill>
                  <a:schemeClr val="tx1"/>
                </a:solidFill>
                <a:latin typeface="Arial" panose="020B0604020202020204" pitchFamily="34" charset="0"/>
                <a:cs typeface="Arial" panose="020B0604020202020204" pitchFamily="34" charset="0"/>
              </a:rPr>
              <a:t>ungepflegtes Aussehen</a:t>
            </a:r>
          </a:p>
        </p:txBody>
      </p:sp>
      <p:sp>
        <p:nvSpPr>
          <p:cNvPr id="3" name="Wolkenförmige Legende 2"/>
          <p:cNvSpPr/>
          <p:nvPr/>
        </p:nvSpPr>
        <p:spPr>
          <a:xfrm>
            <a:off x="5508104" y="1121710"/>
            <a:ext cx="2952328" cy="1587210"/>
          </a:xfrm>
          <a:prstGeom prst="cloudCallout">
            <a:avLst>
              <a:gd name="adj1" fmla="val 57614"/>
              <a:gd name="adj2" fmla="val 54270"/>
            </a:avLst>
          </a:prstGeom>
          <a:solidFill>
            <a:schemeClr val="bg1"/>
          </a:solidFill>
          <a:ln w="19050">
            <a:solidFill>
              <a:srgbClr val="024089"/>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de-DE" sz="1900" dirty="0">
                <a:solidFill>
                  <a:schemeClr val="tx1"/>
                </a:solidFill>
                <a:latin typeface="Arial" panose="020B0604020202020204" pitchFamily="34" charset="0"/>
                <a:cs typeface="Arial" panose="020B0604020202020204" pitchFamily="34" charset="0"/>
              </a:rPr>
              <a:t>Wahrscheinlich ist er auch…</a:t>
            </a:r>
          </a:p>
        </p:txBody>
      </p:sp>
      <p:sp>
        <p:nvSpPr>
          <p:cNvPr id="7" name="Ellipse 6"/>
          <p:cNvSpPr/>
          <p:nvPr/>
        </p:nvSpPr>
        <p:spPr>
          <a:xfrm>
            <a:off x="5850932" y="2964591"/>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unpünktlich</a:t>
            </a:r>
          </a:p>
        </p:txBody>
      </p:sp>
      <p:sp>
        <p:nvSpPr>
          <p:cNvPr id="12" name="Ellipse 11"/>
          <p:cNvSpPr/>
          <p:nvPr/>
        </p:nvSpPr>
        <p:spPr>
          <a:xfrm>
            <a:off x="6539378" y="3625636"/>
            <a:ext cx="2333870"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unkonzentriert</a:t>
            </a:r>
          </a:p>
        </p:txBody>
      </p:sp>
      <p:sp>
        <p:nvSpPr>
          <p:cNvPr id="13" name="Ellipse 12"/>
          <p:cNvSpPr/>
          <p:nvPr/>
        </p:nvSpPr>
        <p:spPr>
          <a:xfrm>
            <a:off x="5067228" y="3999513"/>
            <a:ext cx="2129331"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unfreundlich</a:t>
            </a:r>
          </a:p>
        </p:txBody>
      </p:sp>
      <p:sp>
        <p:nvSpPr>
          <p:cNvPr id="14" name="Ellipse 13"/>
          <p:cNvSpPr/>
          <p:nvPr/>
        </p:nvSpPr>
        <p:spPr>
          <a:xfrm>
            <a:off x="6718069" y="4485366"/>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aggressiv</a:t>
            </a:r>
          </a:p>
        </p:txBody>
      </p:sp>
      <p:sp>
        <p:nvSpPr>
          <p:cNvPr id="15" name="Ellipse 14"/>
          <p:cNvSpPr/>
          <p:nvPr/>
        </p:nvSpPr>
        <p:spPr>
          <a:xfrm>
            <a:off x="5298397" y="4998461"/>
            <a:ext cx="1582055" cy="69327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dumm</a:t>
            </a:r>
          </a:p>
        </p:txBody>
      </p:sp>
      <p:sp>
        <p:nvSpPr>
          <p:cNvPr id="16" name="Ellipse 15"/>
          <p:cNvSpPr/>
          <p:nvPr/>
        </p:nvSpPr>
        <p:spPr>
          <a:xfrm>
            <a:off x="3491880" y="5683922"/>
            <a:ext cx="2223420" cy="1134482"/>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kann sich schlecht ausdrücken</a:t>
            </a:r>
          </a:p>
        </p:txBody>
      </p:sp>
      <p:sp>
        <p:nvSpPr>
          <p:cNvPr id="17" name="Ellipse 16"/>
          <p:cNvSpPr/>
          <p:nvPr/>
        </p:nvSpPr>
        <p:spPr>
          <a:xfrm>
            <a:off x="6418880" y="5411453"/>
            <a:ext cx="2120503" cy="1041883"/>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war schlecht in der Schule</a:t>
            </a:r>
          </a:p>
        </p:txBody>
      </p:sp>
      <p:sp>
        <p:nvSpPr>
          <p:cNvPr id="18" name="Ellipse 17"/>
          <p:cNvSpPr/>
          <p:nvPr/>
        </p:nvSpPr>
        <p:spPr>
          <a:xfrm>
            <a:off x="1691680" y="5580076"/>
            <a:ext cx="1647356" cy="724098"/>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arbeitslos</a:t>
            </a:r>
          </a:p>
        </p:txBody>
      </p:sp>
      <p:sp>
        <p:nvSpPr>
          <p:cNvPr id="19" name="Ellipse 18"/>
          <p:cNvSpPr/>
          <p:nvPr/>
        </p:nvSpPr>
        <p:spPr>
          <a:xfrm>
            <a:off x="612775" y="4485366"/>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Alkoholiker </a:t>
            </a:r>
          </a:p>
        </p:txBody>
      </p: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22</a:t>
            </a:fld>
            <a:endParaRPr lang="de-DE" dirty="0"/>
          </a:p>
        </p:txBody>
      </p:sp>
      <p:sp>
        <p:nvSpPr>
          <p:cNvPr id="6" name="AutoShape 97"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99"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01"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103"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105"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AutoShape 107"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AutoShape 109"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AutoShape 111"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AutoShape 113"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AutoShape 115"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AutoShape 117"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AutoShape 119"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AutoShape 121"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AutoShape 123"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6305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1" descr="C:\Users\fbernhard\AppData\Local\Microsoft\Windows\Temporary Internet Files\Content.IE5\HO8YES8Y\question-mark-1019983_960_7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085184"/>
            <a:ext cx="1268760" cy="126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660994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b="0" dirty="0">
                <a:solidFill>
                  <a:srgbClr val="024089"/>
                </a:solidFill>
              </a:rPr>
              <a:t> </a:t>
            </a:r>
            <a:r>
              <a:rPr lang="de-DE" dirty="0">
                <a:solidFill>
                  <a:srgbClr val="024089"/>
                </a:solidFill>
              </a:rPr>
              <a:t>Vorurteilsbewusste Pädagogik </a:t>
            </a:r>
          </a:p>
        </p:txBody>
      </p:sp>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23</a:t>
            </a:fld>
            <a:endParaRPr lang="de-DE" dirty="0"/>
          </a:p>
        </p:txBody>
      </p:sp>
      <p:pic>
        <p:nvPicPr>
          <p:cNvPr id="58466"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51" y="2036392"/>
            <a:ext cx="3216906"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Wolkenförmige Legende 1"/>
          <p:cNvSpPr/>
          <p:nvPr/>
        </p:nvSpPr>
        <p:spPr>
          <a:xfrm>
            <a:off x="2123728" y="692696"/>
            <a:ext cx="6912768" cy="3168352"/>
          </a:xfrm>
          <a:prstGeom prst="cloudCallout">
            <a:avLst>
              <a:gd name="adj1" fmla="val 19918"/>
              <a:gd name="adj2" fmla="val 80374"/>
            </a:avLst>
          </a:prstGeom>
          <a:ln w="19050">
            <a:solidFill>
              <a:srgbClr val="024089"/>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Vielleicht ist es aber auch ein netter Professor, der, sich darauf freut heute mit alten Freunden auf eine </a:t>
            </a:r>
            <a:r>
              <a:rPr lang="de-DE" sz="1600" dirty="0" err="1">
                <a:latin typeface="Arial" panose="020B0604020202020204" pitchFamily="34" charset="0"/>
                <a:cs typeface="Arial" panose="020B0604020202020204" pitchFamily="34" charset="0"/>
              </a:rPr>
              <a:t>Mottoparty</a:t>
            </a:r>
            <a:r>
              <a:rPr lang="de-DE" sz="1600" dirty="0">
                <a:latin typeface="Arial" panose="020B0604020202020204" pitchFamily="34" charset="0"/>
                <a:cs typeface="Arial" panose="020B0604020202020204" pitchFamily="34" charset="0"/>
              </a:rPr>
              <a:t> zum Thema </a:t>
            </a:r>
            <a:r>
              <a:rPr lang="de-DE" sz="1600" i="1" dirty="0">
                <a:latin typeface="Arial" panose="020B0604020202020204" pitchFamily="34" charset="0"/>
                <a:cs typeface="Arial" panose="020B0604020202020204" pitchFamily="34" charset="0"/>
              </a:rPr>
              <a:t>alles was rockt</a:t>
            </a:r>
            <a:r>
              <a:rPr lang="de-DE" sz="1600" dirty="0">
                <a:latin typeface="Arial" panose="020B0604020202020204" pitchFamily="34" charset="0"/>
                <a:cs typeface="Arial" panose="020B0604020202020204" pitchFamily="34" charset="0"/>
              </a:rPr>
              <a:t>! zu gehen Seine alte Lederjacke und Gitarre kommen nach 20 Jahren wieder einmal zum Einsatz. Die Witzeleien seiner Frau und seiner 3 Kinder lässt er geduldig über sich ergehen.</a:t>
            </a:r>
          </a:p>
        </p:txBody>
      </p:sp>
    </p:spTree>
    <p:extLst>
      <p:ext uri="{BB962C8B-B14F-4D97-AF65-F5344CB8AC3E}">
        <p14:creationId xmlns:p14="http://schemas.microsoft.com/office/powerpoint/2010/main" val="247242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05424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Vorurteilsbewusste Pädagogik</a:t>
            </a:r>
          </a:p>
        </p:txBody>
      </p:sp>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24</a:t>
            </a:fld>
            <a:endParaRPr lang="de-DE" dirty="0"/>
          </a:p>
        </p:txBody>
      </p:sp>
      <p:sp>
        <p:nvSpPr>
          <p:cNvPr id="3" name="AutoShape 99" descr="file:///M:/ENTWICKLUNG/Papilio-Grundschule/5%20Implementierung/Lehrer-Fortbildung/%C3%9Cberarbeitung%20Lehrerfobi/Modul%203_%C3%BCberarbeitet/final/rock-star-1673006_960_720kein%20Bildnachweis%20n%C3%B6ti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9492"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42" y="1124744"/>
            <a:ext cx="7236296" cy="511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98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9" name="Picture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359" y="2010041"/>
            <a:ext cx="5706380" cy="403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5526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Vorurteilsbewusste Pädagogik </a:t>
            </a:r>
          </a:p>
        </p:txBody>
      </p:sp>
      <p:sp>
        <p:nvSpPr>
          <p:cNvPr id="5" name="Ellipse 4"/>
          <p:cNvSpPr/>
          <p:nvPr/>
        </p:nvSpPr>
        <p:spPr>
          <a:xfrm>
            <a:off x="0" y="908720"/>
            <a:ext cx="3618148" cy="1260140"/>
          </a:xfrm>
          <a:prstGeom prst="ellipse">
            <a:avLst/>
          </a:prstGeom>
          <a:solidFill>
            <a:schemeClr val="bg1"/>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Bekannte Eigenschaft: </a:t>
            </a:r>
            <a:r>
              <a:rPr lang="de-DE" b="1" dirty="0">
                <a:solidFill>
                  <a:schemeClr val="tx1"/>
                </a:solidFill>
                <a:latin typeface="Arial" panose="020B0604020202020204" pitchFamily="34" charset="0"/>
                <a:cs typeface="Arial" panose="020B0604020202020204" pitchFamily="34" charset="0"/>
              </a:rPr>
              <a:t>gepflegtes Aussehen</a:t>
            </a:r>
          </a:p>
        </p:txBody>
      </p:sp>
      <p:sp>
        <p:nvSpPr>
          <p:cNvPr id="6" name="Wolkenförmige Legende 5"/>
          <p:cNvSpPr/>
          <p:nvPr/>
        </p:nvSpPr>
        <p:spPr>
          <a:xfrm>
            <a:off x="5853724" y="1193718"/>
            <a:ext cx="2894740" cy="1587210"/>
          </a:xfrm>
          <a:prstGeom prst="cloudCallout">
            <a:avLst>
              <a:gd name="adj1" fmla="val 57614"/>
              <a:gd name="adj2" fmla="val 54270"/>
            </a:avLst>
          </a:prstGeom>
          <a:solidFill>
            <a:schemeClr val="bg1"/>
          </a:solidFill>
          <a:ln w="19050">
            <a:solidFill>
              <a:srgbClr val="024089"/>
            </a:solidFill>
          </a:ln>
          <a:effectLst/>
        </p:spPr>
        <p:style>
          <a:lnRef idx="2">
            <a:schemeClr val="accent3"/>
          </a:lnRef>
          <a:fillRef idx="1">
            <a:schemeClr val="lt1"/>
          </a:fillRef>
          <a:effectRef idx="0">
            <a:schemeClr val="accent3"/>
          </a:effectRef>
          <a:fontRef idx="minor">
            <a:schemeClr val="dk1"/>
          </a:fontRef>
        </p:style>
        <p:txBody>
          <a:bodyPr rtlCol="0" anchor="ctr"/>
          <a:lstStyle/>
          <a:p>
            <a:pPr algn="r"/>
            <a:r>
              <a:rPr lang="de-DE" dirty="0">
                <a:solidFill>
                  <a:schemeClr val="tx1"/>
                </a:solidFill>
                <a:latin typeface="Arial" panose="020B0604020202020204" pitchFamily="34" charset="0"/>
                <a:cs typeface="Arial" panose="020B0604020202020204" pitchFamily="34" charset="0"/>
              </a:rPr>
              <a:t>Wahrscheinlich ist er auch…</a:t>
            </a:r>
          </a:p>
        </p:txBody>
      </p:sp>
      <p:sp>
        <p:nvSpPr>
          <p:cNvPr id="7" name="Ellipse 6"/>
          <p:cNvSpPr/>
          <p:nvPr/>
        </p:nvSpPr>
        <p:spPr>
          <a:xfrm>
            <a:off x="5194300" y="3293534"/>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pünktlich</a:t>
            </a:r>
          </a:p>
        </p:txBody>
      </p:sp>
      <p:sp>
        <p:nvSpPr>
          <p:cNvPr id="8" name="Ellipse 7"/>
          <p:cNvSpPr/>
          <p:nvPr/>
        </p:nvSpPr>
        <p:spPr>
          <a:xfrm>
            <a:off x="7170785" y="3754544"/>
            <a:ext cx="1479505"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höflich</a:t>
            </a:r>
          </a:p>
        </p:txBody>
      </p:sp>
      <p:sp>
        <p:nvSpPr>
          <p:cNvPr id="9" name="Ellipse 8"/>
          <p:cNvSpPr/>
          <p:nvPr/>
        </p:nvSpPr>
        <p:spPr>
          <a:xfrm>
            <a:off x="5194301" y="4293096"/>
            <a:ext cx="2186702"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sympathisch</a:t>
            </a:r>
          </a:p>
        </p:txBody>
      </p:sp>
      <p:sp>
        <p:nvSpPr>
          <p:cNvPr id="10" name="Ellipse 9"/>
          <p:cNvSpPr/>
          <p:nvPr/>
        </p:nvSpPr>
        <p:spPr>
          <a:xfrm>
            <a:off x="6779729" y="4999358"/>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ordentlich</a:t>
            </a:r>
          </a:p>
        </p:txBody>
      </p:sp>
      <p:sp>
        <p:nvSpPr>
          <p:cNvPr id="11" name="Ellipse 10"/>
          <p:cNvSpPr/>
          <p:nvPr/>
        </p:nvSpPr>
        <p:spPr>
          <a:xfrm>
            <a:off x="4788024" y="5373216"/>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intelligent</a:t>
            </a:r>
          </a:p>
        </p:txBody>
      </p:sp>
      <p:sp>
        <p:nvSpPr>
          <p:cNvPr id="13" name="Ellipse 12"/>
          <p:cNvSpPr/>
          <p:nvPr/>
        </p:nvSpPr>
        <p:spPr>
          <a:xfrm>
            <a:off x="107504" y="2909119"/>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sportlich</a:t>
            </a:r>
          </a:p>
        </p:txBody>
      </p:sp>
      <p:sp>
        <p:nvSpPr>
          <p:cNvPr id="14" name="Ellipse 13"/>
          <p:cNvSpPr/>
          <p:nvPr/>
        </p:nvSpPr>
        <p:spPr>
          <a:xfrm>
            <a:off x="435273" y="4599312"/>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eloquent</a:t>
            </a:r>
          </a:p>
        </p:txBody>
      </p:sp>
      <p:sp>
        <p:nvSpPr>
          <p:cNvPr id="15" name="Ellipse 14"/>
          <p:cNvSpPr/>
          <p:nvPr/>
        </p:nvSpPr>
        <p:spPr>
          <a:xfrm>
            <a:off x="1461133" y="5224834"/>
            <a:ext cx="1976487" cy="859730"/>
          </a:xfrm>
          <a:prstGeom prst="ellipse">
            <a:avLst/>
          </a:prstGeom>
          <a:solidFill>
            <a:srgbClr val="EBF6F9"/>
          </a:solid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charmant</a:t>
            </a:r>
          </a:p>
        </p:txBody>
      </p:sp>
      <p:sp>
        <p:nvSpPr>
          <p:cNvPr id="1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25</a:t>
            </a:fld>
            <a:endParaRPr lang="de-DE" dirty="0"/>
          </a:p>
        </p:txBody>
      </p:sp>
    </p:spTree>
    <p:extLst>
      <p:ext uri="{BB962C8B-B14F-4D97-AF65-F5344CB8AC3E}">
        <p14:creationId xmlns:p14="http://schemas.microsoft.com/office/powerpoint/2010/main" val="351428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5"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20888"/>
            <a:ext cx="5076056" cy="358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1" descr="C:\Users\fbernhard\AppData\Local\Microsoft\Windows\Temporary Internet Files\Content.IE5\HO8YES8Y\question-mark-1019983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968552"/>
            <a:ext cx="1268760" cy="126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755948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28" progId="TCLayout.ActiveDocument.1">
                  <p:embed/>
                </p:oleObj>
              </mc:Choice>
              <mc:Fallback>
                <p:oleObj name="think-cell Slide" r:id="rId5" imgW="530" imgH="52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b="0" dirty="0">
                <a:solidFill>
                  <a:srgbClr val="024089"/>
                </a:solidFill>
              </a:rPr>
              <a:t> </a:t>
            </a:r>
            <a:r>
              <a:rPr lang="de-DE" dirty="0">
                <a:solidFill>
                  <a:srgbClr val="024089"/>
                </a:solidFill>
              </a:rPr>
              <a:t>Vorurteilsbewusste Pädagogik </a:t>
            </a:r>
          </a:p>
        </p:txBody>
      </p:sp>
      <p:sp>
        <p:nvSpPr>
          <p:cNvPr id="6" name="Wolkenförmige Legende 5"/>
          <p:cNvSpPr/>
          <p:nvPr/>
        </p:nvSpPr>
        <p:spPr>
          <a:xfrm>
            <a:off x="2771800" y="1196752"/>
            <a:ext cx="5976664" cy="2880320"/>
          </a:xfrm>
          <a:prstGeom prst="cloudCallout">
            <a:avLst>
              <a:gd name="adj1" fmla="val 12964"/>
              <a:gd name="adj2" fmla="val 77076"/>
            </a:avLst>
          </a:prstGeom>
          <a:ln w="19050">
            <a:solidFill>
              <a:srgbClr val="024089"/>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Vielleicht ist es aber auch ein unfreundlicher, normalerweise ungepflegter Typ, der heute ein Mode-Shooting hat und nachdem er zwei Stunden mit Alkoholfahne zu spät gekommen ist, noch drei Stunden hergerichtet werden musste…</a:t>
            </a:r>
          </a:p>
        </p:txBody>
      </p:sp>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26</a:t>
            </a:fld>
            <a:endParaRPr lang="de-DE" dirty="0"/>
          </a:p>
        </p:txBody>
      </p:sp>
    </p:spTree>
    <p:extLst>
      <p:ext uri="{BB962C8B-B14F-4D97-AF65-F5344CB8AC3E}">
        <p14:creationId xmlns:p14="http://schemas.microsoft.com/office/powerpoint/2010/main" val="3157168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unten 1"/>
          <p:cNvSpPr/>
          <p:nvPr/>
        </p:nvSpPr>
        <p:spPr>
          <a:xfrm>
            <a:off x="4365688" y="2549989"/>
            <a:ext cx="412624" cy="518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800321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p:txBody>
          <a:bodyPr/>
          <a:lstStyle/>
          <a:p>
            <a:r>
              <a:rPr lang="de-DE" dirty="0">
                <a:solidFill>
                  <a:srgbClr val="024089"/>
                </a:solidFill>
              </a:rPr>
              <a:t>Vorurteilsbewusste Pädagogik</a:t>
            </a:r>
          </a:p>
        </p:txBody>
      </p:sp>
      <p:sp>
        <p:nvSpPr>
          <p:cNvPr id="31" name="Textplatzhalter 1"/>
          <p:cNvSpPr>
            <a:spLocks noGrp="1"/>
          </p:cNvSpPr>
          <p:nvPr>
            <p:ph type="body" sz="quarter" idx="13"/>
          </p:nvPr>
        </p:nvSpPr>
        <p:spPr/>
        <p:txBody>
          <a:bodyPr/>
          <a:lstStyle/>
          <a:p>
            <a:r>
              <a:rPr lang="de-DE" dirty="0">
                <a:solidFill>
                  <a:srgbClr val="024089"/>
                </a:solidFill>
              </a:rPr>
              <a:t>Halo-Effekt </a:t>
            </a:r>
          </a:p>
          <a:p>
            <a:endParaRPr lang="de-DE" dirty="0">
              <a:solidFill>
                <a:srgbClr val="024089"/>
              </a:solidFill>
            </a:endParaRPr>
          </a:p>
        </p:txBody>
      </p:sp>
      <p:sp>
        <p:nvSpPr>
          <p:cNvPr id="6" name="Textfeld 5"/>
          <p:cNvSpPr txBox="1"/>
          <p:nvPr/>
        </p:nvSpPr>
        <p:spPr>
          <a:xfrm>
            <a:off x="291963" y="1199654"/>
            <a:ext cx="8560074" cy="1200329"/>
          </a:xfrm>
          <a:prstGeom prst="rect">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dirty="0">
                <a:solidFill>
                  <a:schemeClr val="tx1"/>
                </a:solidFill>
                <a:latin typeface="Arial" panose="020B0604020202020204" pitchFamily="34" charset="0"/>
                <a:cs typeface="Arial" panose="020B0604020202020204" pitchFamily="34" charset="0"/>
              </a:rPr>
              <a:t>Halo-Effekt</a:t>
            </a:r>
            <a:r>
              <a:rPr lang="de-DE" dirty="0">
                <a:solidFill>
                  <a:schemeClr val="tx1"/>
                </a:solidFill>
                <a:latin typeface="Arial" panose="020B0604020202020204" pitchFamily="34" charset="0"/>
                <a:cs typeface="Arial" panose="020B0604020202020204" pitchFamily="34" charset="0"/>
              </a:rPr>
              <a:t> (= Heiligenschein-Effekt oder auch Teufelshörner-Effekt genannt):</a:t>
            </a:r>
          </a:p>
          <a:p>
            <a:endParaRPr lang="de-DE" dirty="0">
              <a:solidFill>
                <a:schemeClr val="tx1"/>
              </a:solidFill>
              <a:latin typeface="Arial" panose="020B0604020202020204" pitchFamily="34" charset="0"/>
              <a:cs typeface="Arial" panose="020B0604020202020204" pitchFamily="34" charset="0"/>
            </a:endParaRPr>
          </a:p>
          <a:p>
            <a:r>
              <a:rPr lang="de-DE" b="1" dirty="0">
                <a:solidFill>
                  <a:schemeClr val="tx1"/>
                </a:solidFill>
                <a:latin typeface="Arial" panose="020B0604020202020204" pitchFamily="34" charset="0"/>
                <a:cs typeface="Arial" panose="020B0604020202020204" pitchFamily="34" charset="0"/>
              </a:rPr>
              <a:t>Kognitive verzerrte Wahrnehmung</a:t>
            </a:r>
            <a:r>
              <a:rPr lang="de-DE" dirty="0">
                <a:solidFill>
                  <a:schemeClr val="tx1"/>
                </a:solidFill>
                <a:latin typeface="Arial" panose="020B0604020202020204" pitchFamily="34" charset="0"/>
                <a:cs typeface="Arial" panose="020B0604020202020204" pitchFamily="34" charset="0"/>
              </a:rPr>
              <a:t>, die entsteht, wenn man von bekannten Eigenschaften einer Person auf die unbekannten Eigenschaften schließt.</a:t>
            </a:r>
          </a:p>
        </p:txBody>
      </p:sp>
      <p:sp>
        <p:nvSpPr>
          <p:cNvPr id="8" name="Textfeld 7"/>
          <p:cNvSpPr txBox="1"/>
          <p:nvPr/>
        </p:nvSpPr>
        <p:spPr>
          <a:xfrm>
            <a:off x="291963" y="3212976"/>
            <a:ext cx="8560074" cy="923330"/>
          </a:xfrm>
          <a:prstGeom prst="rect">
            <a:avLst/>
          </a:prstGeom>
          <a:noFill/>
          <a:ln w="19050">
            <a:solidFill>
              <a:srgbClr val="024089"/>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solidFill>
                  <a:schemeClr val="tx1"/>
                </a:solidFill>
                <a:latin typeface="Arial" panose="020B0604020202020204" pitchFamily="34" charset="0"/>
                <a:cs typeface="Arial" panose="020B0604020202020204" pitchFamily="34" charset="0"/>
              </a:rPr>
              <a:t>Ein </a:t>
            </a:r>
            <a:r>
              <a:rPr lang="de-DE" b="1" dirty="0">
                <a:solidFill>
                  <a:schemeClr val="tx1"/>
                </a:solidFill>
                <a:latin typeface="Arial" panose="020B0604020202020204" pitchFamily="34" charset="0"/>
                <a:cs typeface="Arial" panose="020B0604020202020204" pitchFamily="34" charset="0"/>
              </a:rPr>
              <a:t>hervorstechendes Merkmal </a:t>
            </a:r>
            <a:r>
              <a:rPr lang="de-DE" dirty="0">
                <a:solidFill>
                  <a:schemeClr val="tx1"/>
                </a:solidFill>
                <a:latin typeface="Arial" panose="020B0604020202020204" pitchFamily="34" charset="0"/>
                <a:cs typeface="Arial" panose="020B0604020202020204" pitchFamily="34" charset="0"/>
              </a:rPr>
              <a:t>oder der </a:t>
            </a:r>
            <a:r>
              <a:rPr lang="de-DE" b="1" dirty="0">
                <a:solidFill>
                  <a:schemeClr val="tx1"/>
                </a:solidFill>
                <a:latin typeface="Arial" panose="020B0604020202020204" pitchFamily="34" charset="0"/>
                <a:cs typeface="Arial" panose="020B0604020202020204" pitchFamily="34" charset="0"/>
              </a:rPr>
              <a:t>Gesamteindruck</a:t>
            </a:r>
            <a:r>
              <a:rPr lang="de-DE" dirty="0">
                <a:solidFill>
                  <a:schemeClr val="tx1"/>
                </a:solidFill>
                <a:latin typeface="Arial" panose="020B0604020202020204" pitchFamily="34" charset="0"/>
                <a:cs typeface="Arial" panose="020B0604020202020204" pitchFamily="34" charset="0"/>
              </a:rPr>
              <a:t> eines Schülers lässt den Lehrer auf andere, nicht direkt beobachtbare Merkmale schließen. </a:t>
            </a:r>
          </a:p>
          <a:p>
            <a:r>
              <a:rPr lang="de-DE" dirty="0">
                <a:solidFill>
                  <a:schemeClr val="tx1"/>
                </a:solidFill>
                <a:latin typeface="Arial" panose="020B0604020202020204" pitchFamily="34" charset="0"/>
                <a:cs typeface="Arial" panose="020B0604020202020204" pitchFamily="34" charset="0"/>
              </a:rPr>
              <a:t>Das vorherrschende Merkmal </a:t>
            </a:r>
            <a:r>
              <a:rPr lang="de-DE" b="1" dirty="0">
                <a:solidFill>
                  <a:schemeClr val="tx1"/>
                </a:solidFill>
                <a:latin typeface="Arial" panose="020B0604020202020204" pitchFamily="34" charset="0"/>
                <a:cs typeface="Arial" panose="020B0604020202020204" pitchFamily="34" charset="0"/>
              </a:rPr>
              <a:t>überstrahlt</a:t>
            </a:r>
            <a:r>
              <a:rPr lang="de-DE" dirty="0">
                <a:solidFill>
                  <a:schemeClr val="tx1"/>
                </a:solidFill>
                <a:latin typeface="Arial" panose="020B0604020202020204" pitchFamily="34" charset="0"/>
                <a:cs typeface="Arial" panose="020B0604020202020204" pitchFamily="34" charset="0"/>
              </a:rPr>
              <a:t> alle anderen Merkmale. </a:t>
            </a:r>
          </a:p>
        </p:txBody>
      </p:sp>
      <p:sp>
        <p:nvSpPr>
          <p:cNvPr id="3" name="Plus 2"/>
          <p:cNvSpPr/>
          <p:nvPr/>
        </p:nvSpPr>
        <p:spPr>
          <a:xfrm>
            <a:off x="323528" y="4900409"/>
            <a:ext cx="945085" cy="9048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412630" y="4444728"/>
            <a:ext cx="7439408" cy="1754326"/>
          </a:xfrm>
          <a:prstGeom prst="rect">
            <a:avLst/>
          </a:prstGeom>
          <a:noFill/>
          <a:ln w="19050">
            <a:solidFill>
              <a:srgbClr val="024089"/>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b="1" dirty="0">
                <a:solidFill>
                  <a:schemeClr val="tx1"/>
                </a:solidFill>
                <a:latin typeface="Arial" panose="020B0604020202020204" pitchFamily="34" charset="0"/>
                <a:cs typeface="Arial" panose="020B0604020202020204" pitchFamily="34" charset="0"/>
              </a:rPr>
              <a:t>Effekt des ersten Eindruck </a:t>
            </a:r>
            <a:r>
              <a:rPr lang="de-DE" dirty="0">
                <a:solidFill>
                  <a:schemeClr val="tx1"/>
                </a:solidFill>
                <a:latin typeface="Arial" panose="020B0604020202020204" pitchFamily="34" charset="0"/>
                <a:cs typeface="Arial" panose="020B0604020202020204" pitchFamily="34" charset="0"/>
              </a:rPr>
              <a:t>(„Primacy effect“):</a:t>
            </a:r>
          </a:p>
          <a:p>
            <a:r>
              <a:rPr lang="de-DE" dirty="0">
                <a:solidFill>
                  <a:schemeClr val="tx1"/>
                </a:solidFill>
                <a:latin typeface="Arial" panose="020B0604020202020204" pitchFamily="34" charset="0"/>
                <a:cs typeface="Arial" panose="020B0604020202020204" pitchFamily="34" charset="0"/>
              </a:rPr>
              <a:t>Neigung, Ersteindrücke mehr zu gewichten als die Folgenden. </a:t>
            </a:r>
          </a:p>
          <a:p>
            <a:pPr lvl="0"/>
            <a:b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b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 d</a:t>
            </a:r>
            <a:r>
              <a:rPr lang="de-DE" dirty="0">
                <a:solidFill>
                  <a:schemeClr val="tx1"/>
                </a:solidFill>
                <a:latin typeface="Arial" panose="020B0604020202020204" pitchFamily="34" charset="0"/>
                <a:cs typeface="Arial" panose="020B0604020202020204" pitchFamily="34" charset="0"/>
              </a:rPr>
              <a:t>er erste positive oder negative Eindruck hat auf die </a:t>
            </a:r>
            <a:r>
              <a:rPr lang="de-DE" b="1" dirty="0">
                <a:solidFill>
                  <a:schemeClr val="tx1"/>
                </a:solidFill>
                <a:latin typeface="Arial" panose="020B0604020202020204" pitchFamily="34" charset="0"/>
                <a:cs typeface="Arial" panose="020B0604020202020204" pitchFamily="34" charset="0"/>
              </a:rPr>
              <a:t>nachfolgende  Wahrnehmung</a:t>
            </a:r>
            <a:r>
              <a:rPr lang="de-DE" dirty="0">
                <a:solidFill>
                  <a:schemeClr val="tx1"/>
                </a:solidFill>
                <a:latin typeface="Arial" panose="020B0604020202020204" pitchFamily="34" charset="0"/>
                <a:cs typeface="Arial" panose="020B0604020202020204" pitchFamily="34" charset="0"/>
              </a:rPr>
              <a:t>, </a:t>
            </a:r>
            <a:r>
              <a:rPr lang="de-DE" b="1" dirty="0">
                <a:solidFill>
                  <a:schemeClr val="tx1"/>
                </a:solidFill>
                <a:latin typeface="Arial" panose="020B0604020202020204" pitchFamily="34" charset="0"/>
                <a:cs typeface="Arial" panose="020B0604020202020204" pitchFamily="34" charset="0"/>
              </a:rPr>
              <a:t>Einstellung</a:t>
            </a:r>
            <a:r>
              <a:rPr lang="de-DE" b="1" i="1" dirty="0">
                <a:solidFill>
                  <a:schemeClr val="tx1"/>
                </a:solidFill>
                <a:latin typeface="Arial" panose="020B0604020202020204" pitchFamily="34" charset="0"/>
                <a:cs typeface="Arial" panose="020B0604020202020204" pitchFamily="34" charset="0"/>
              </a:rPr>
              <a:t> </a:t>
            </a:r>
            <a:r>
              <a:rPr lang="de-DE" dirty="0">
                <a:solidFill>
                  <a:schemeClr val="tx1"/>
                </a:solidFill>
                <a:latin typeface="Arial" panose="020B0604020202020204" pitchFamily="34" charset="0"/>
                <a:cs typeface="Arial" panose="020B0604020202020204" pitchFamily="34" charset="0"/>
              </a:rPr>
              <a:t>dem Schüler gegenüber und auf die </a:t>
            </a:r>
            <a:r>
              <a:rPr lang="de-DE" b="1" dirty="0">
                <a:solidFill>
                  <a:schemeClr val="tx1"/>
                </a:solidFill>
                <a:latin typeface="Arial" panose="020B0604020202020204" pitchFamily="34" charset="0"/>
                <a:cs typeface="Arial" panose="020B0604020202020204" pitchFamily="34" charset="0"/>
              </a:rPr>
              <a:t>Bewertung </a:t>
            </a:r>
            <a:r>
              <a:rPr lang="de-DE" dirty="0">
                <a:solidFill>
                  <a:schemeClr val="tx1"/>
                </a:solidFill>
                <a:latin typeface="Arial" panose="020B0604020202020204" pitchFamily="34" charset="0"/>
                <a:cs typeface="Arial" panose="020B0604020202020204" pitchFamily="34" charset="0"/>
              </a:rPr>
              <a:t>nachweislichen Einfluss. </a:t>
            </a:r>
          </a:p>
        </p:txBody>
      </p:sp>
      <p:sp>
        <p:nvSpPr>
          <p:cNvPr id="11"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27</a:t>
            </a:fld>
            <a:endParaRPr lang="de-DE" dirty="0"/>
          </a:p>
        </p:txBody>
      </p:sp>
    </p:spTree>
    <p:extLst>
      <p:ext uri="{BB962C8B-B14F-4D97-AF65-F5344CB8AC3E}">
        <p14:creationId xmlns:p14="http://schemas.microsoft.com/office/powerpoint/2010/main" val="26027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6020837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p:txBody>
          <a:bodyPr/>
          <a:lstStyle/>
          <a:p>
            <a:r>
              <a:rPr lang="de-DE" dirty="0">
                <a:solidFill>
                  <a:srgbClr val="024089"/>
                </a:solidFill>
              </a:rPr>
              <a:t>Vorurteilsbewusste Pädagogik </a:t>
            </a:r>
          </a:p>
        </p:txBody>
      </p:sp>
      <p:sp>
        <p:nvSpPr>
          <p:cNvPr id="7" name="Inhaltsplatzhalter 6"/>
          <p:cNvSpPr>
            <a:spLocks noGrp="1"/>
          </p:cNvSpPr>
          <p:nvPr>
            <p:ph idx="1"/>
          </p:nvPr>
        </p:nvSpPr>
        <p:spPr/>
        <p:txBody>
          <a:bodyPr>
            <a:normAutofit/>
          </a:bodyPr>
          <a:lstStyle/>
          <a:p>
            <a:pPr marL="0" indent="0">
              <a:buNone/>
            </a:pPr>
            <a:r>
              <a:rPr lang="de-DE" b="1" dirty="0"/>
              <a:t>Beispiel:</a:t>
            </a:r>
            <a:r>
              <a:rPr lang="de-DE" dirty="0"/>
              <a:t> die Lehrkraft nimmt an, dass ein </a:t>
            </a:r>
            <a:r>
              <a:rPr lang="de-DE" b="1" dirty="0"/>
              <a:t>gutaussehender</a:t>
            </a:r>
            <a:r>
              <a:rPr lang="de-DE" dirty="0"/>
              <a:t> und freundlicher Schüler auch </a:t>
            </a:r>
            <a:r>
              <a:rPr lang="de-DE" b="1" dirty="0"/>
              <a:t>gute Leistungen </a:t>
            </a:r>
            <a:r>
              <a:rPr lang="de-DE" dirty="0"/>
              <a:t>erbringt </a:t>
            </a:r>
            <a:r>
              <a:rPr lang="de-DE" dirty="0">
                <a:sym typeface="Wingdings" panose="05000000000000000000" pitchFamily="2" charset="2"/>
              </a:rPr>
              <a:t> oder umgekehrt: v</a:t>
            </a:r>
            <a:r>
              <a:rPr lang="de-DE" dirty="0"/>
              <a:t>on einem ungepflegten oder verhaltensauffälligen Schüler wird angenommen, dass er eher schlechte Leistungen zeigt</a:t>
            </a:r>
          </a:p>
          <a:p>
            <a:pPr marL="0" indent="0">
              <a:buNone/>
            </a:pPr>
            <a:endParaRPr lang="de-DE" dirty="0"/>
          </a:p>
          <a:p>
            <a:pPr marL="0" indent="0">
              <a:buNone/>
            </a:pPr>
            <a:r>
              <a:rPr lang="de-DE" b="1" dirty="0"/>
              <a:t>Hintergründe</a:t>
            </a:r>
          </a:p>
          <a:p>
            <a:pPr marL="0" indent="0">
              <a:buNone/>
            </a:pPr>
            <a:r>
              <a:rPr lang="de-DE" b="1" dirty="0"/>
              <a:t>Der Halo-Effekt unterliegt einer individuellen Bewertungsskala, d.h.</a:t>
            </a:r>
            <a:endParaRPr lang="de-DE" dirty="0"/>
          </a:p>
          <a:p>
            <a:r>
              <a:rPr lang="de-DE" dirty="0"/>
              <a:t>Effekt tritt häufig / stark auf…</a:t>
            </a:r>
          </a:p>
          <a:p>
            <a:r>
              <a:rPr lang="de-DE" dirty="0"/>
              <a:t>wenn sich der zu Beurteilende durch besonders </a:t>
            </a:r>
            <a:r>
              <a:rPr lang="de-DE" b="1" dirty="0"/>
              <a:t>hervorstechende, ausgeprägte Eigenschaften</a:t>
            </a:r>
            <a:r>
              <a:rPr lang="de-DE" b="1" i="1" dirty="0"/>
              <a:t> </a:t>
            </a:r>
            <a:r>
              <a:rPr lang="de-DE" dirty="0"/>
              <a:t>oder </a:t>
            </a:r>
            <a:r>
              <a:rPr lang="de-DE" b="1" dirty="0"/>
              <a:t>Verhaltensweisen</a:t>
            </a:r>
            <a:r>
              <a:rPr lang="de-DE" dirty="0"/>
              <a:t> auszeichnet</a:t>
            </a:r>
          </a:p>
          <a:p>
            <a:r>
              <a:rPr lang="de-DE" dirty="0"/>
              <a:t>wenn der Beurteiler speziell auf eine Verhaltensweise oder </a:t>
            </a:r>
            <a:r>
              <a:rPr lang="de-DE" b="1" dirty="0"/>
              <a:t>ein Merkmal </a:t>
            </a:r>
            <a:r>
              <a:rPr lang="de-DE" dirty="0"/>
              <a:t>Wert legt und dieses entsprechend </a:t>
            </a:r>
            <a:r>
              <a:rPr lang="de-DE" b="1" dirty="0"/>
              <a:t>überbewertet</a:t>
            </a:r>
          </a:p>
          <a:p>
            <a:r>
              <a:rPr lang="de-DE" dirty="0"/>
              <a:t>bei </a:t>
            </a:r>
            <a:r>
              <a:rPr lang="de-DE" b="1" dirty="0"/>
              <a:t>mangelnder Motivation </a:t>
            </a:r>
            <a:r>
              <a:rPr lang="de-DE" dirty="0"/>
              <a:t>und </a:t>
            </a:r>
            <a:r>
              <a:rPr lang="de-DE" b="1" dirty="0"/>
              <a:t>Informiertheit</a:t>
            </a:r>
            <a:r>
              <a:rPr lang="de-DE" dirty="0"/>
              <a:t> der Beurteilenden</a:t>
            </a:r>
          </a:p>
        </p:txBody>
      </p:sp>
      <p:sp>
        <p:nvSpPr>
          <p:cNvPr id="31" name="Textplatzhalter 1"/>
          <p:cNvSpPr>
            <a:spLocks noGrp="1"/>
          </p:cNvSpPr>
          <p:nvPr>
            <p:ph type="body" sz="quarter" idx="13"/>
          </p:nvPr>
        </p:nvSpPr>
        <p:spPr/>
        <p:txBody>
          <a:bodyPr/>
          <a:lstStyle/>
          <a:p>
            <a:r>
              <a:rPr lang="de-DE" dirty="0">
                <a:solidFill>
                  <a:srgbClr val="024089"/>
                </a:solidFill>
              </a:rPr>
              <a:t>Halo-Effekt </a:t>
            </a:r>
          </a:p>
          <a:p>
            <a:r>
              <a:rPr lang="de-DE" dirty="0"/>
              <a:t> </a:t>
            </a:r>
            <a:endParaRPr lang="de-DE" b="0" dirty="0"/>
          </a:p>
        </p:txBody>
      </p:sp>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28</a:t>
            </a:fld>
            <a:endParaRPr lang="de-DE" dirty="0"/>
          </a:p>
        </p:txBody>
      </p:sp>
    </p:spTree>
    <p:extLst>
      <p:ext uri="{BB962C8B-B14F-4D97-AF65-F5344CB8AC3E}">
        <p14:creationId xmlns:p14="http://schemas.microsoft.com/office/powerpoint/2010/main" val="87595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1" descr="C:\Users\fbernhard\AppData\Local\Microsoft\Windows\Temporary Internet Files\Content.IE5\HO8YES8Y\question-mark-1019983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271279"/>
            <a:ext cx="1268760" cy="126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080571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28" progId="TCLayout.ActiveDocument.1">
                  <p:embed/>
                </p:oleObj>
              </mc:Choice>
              <mc:Fallback>
                <p:oleObj name="think-cell Slide" r:id="rId5" imgW="530" imgH="52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el 6"/>
          <p:cNvSpPr>
            <a:spLocks noGrp="1"/>
          </p:cNvSpPr>
          <p:nvPr>
            <p:ph type="title"/>
          </p:nvPr>
        </p:nvSpPr>
        <p:spPr/>
        <p:txBody>
          <a:bodyPr/>
          <a:lstStyle/>
          <a:p>
            <a:r>
              <a:rPr lang="de-DE" dirty="0">
                <a:solidFill>
                  <a:srgbClr val="024089"/>
                </a:solidFill>
              </a:rPr>
              <a:t>Vorurteilsbewusste Pädagogik</a:t>
            </a:r>
          </a:p>
        </p:txBody>
      </p:sp>
      <p:sp>
        <p:nvSpPr>
          <p:cNvPr id="10" name="Inhaltsplatzhalter 9"/>
          <p:cNvSpPr>
            <a:spLocks noGrp="1"/>
          </p:cNvSpPr>
          <p:nvPr>
            <p:ph idx="1"/>
          </p:nvPr>
        </p:nvSpPr>
        <p:spPr/>
        <p:txBody>
          <a:bodyPr>
            <a:normAutofit fontScale="92500" lnSpcReduction="20000"/>
          </a:bodyPr>
          <a:lstStyle/>
          <a:p>
            <a:endParaRPr lang="de-DE" dirty="0"/>
          </a:p>
          <a:p>
            <a:endParaRPr lang="de-DE" dirty="0"/>
          </a:p>
          <a:p>
            <a:endParaRPr lang="de-DE" dirty="0"/>
          </a:p>
          <a:p>
            <a:endParaRPr lang="de-DE" dirty="0"/>
          </a:p>
          <a:p>
            <a:pPr marL="0" indent="0">
              <a:buNone/>
            </a:pPr>
            <a:endParaRPr lang="de-DE" dirty="0"/>
          </a:p>
          <a:p>
            <a:pPr marL="0" indent="0">
              <a:buNone/>
            </a:pPr>
            <a:endParaRPr lang="de-DE" dirty="0"/>
          </a:p>
          <a:p>
            <a:pPr marL="0" indent="0">
              <a:buNone/>
            </a:pPr>
            <a:endParaRPr lang="de-DE" dirty="0"/>
          </a:p>
          <a:p>
            <a:pPr marL="285750" indent="-285750"/>
            <a:r>
              <a:rPr lang="de-DE" b="1" dirty="0"/>
              <a:t>Sensibilisieren der Wahrnehmung </a:t>
            </a:r>
            <a:r>
              <a:rPr lang="de-DE" dirty="0"/>
              <a:t>auf den Halo-Effekt </a:t>
            </a:r>
            <a:r>
              <a:rPr lang="de-DE" dirty="0">
                <a:sym typeface="Wingdings" panose="05000000000000000000" pitchFamily="2" charset="2"/>
              </a:rPr>
              <a:t> </a:t>
            </a:r>
            <a:r>
              <a:rPr lang="de-DE" dirty="0"/>
              <a:t>Fehlerquelle berücksichtigen</a:t>
            </a:r>
          </a:p>
          <a:p>
            <a:endParaRPr lang="de-DE" dirty="0"/>
          </a:p>
          <a:p>
            <a:pPr marL="285750" indent="-285750"/>
            <a:r>
              <a:rPr lang="de-DE" dirty="0"/>
              <a:t>bei der Korrektur von Prüfungen </a:t>
            </a:r>
            <a:r>
              <a:rPr lang="de-DE" b="1" dirty="0"/>
              <a:t>„quer korrigieren“</a:t>
            </a:r>
            <a:r>
              <a:rPr lang="de-DE" dirty="0"/>
              <a:t>:</a:t>
            </a:r>
            <a:r>
              <a:rPr lang="de-DE" b="1" dirty="0"/>
              <a:t> </a:t>
            </a:r>
            <a:r>
              <a:rPr lang="de-DE" dirty="0"/>
              <a:t>zunächst wird die Aufgabe 1 sämtlicher Schüler korrigiert, anschließend Aufgabe 2 usw. </a:t>
            </a:r>
            <a:r>
              <a:rPr lang="de-DE" dirty="0">
                <a:sym typeface="Wingdings" panose="05000000000000000000" pitchFamily="2" charset="2"/>
              </a:rPr>
              <a:t> </a:t>
            </a:r>
            <a:r>
              <a:rPr lang="de-DE" dirty="0"/>
              <a:t>somit „strahlt“ eine außerordentliche Leistung (im positiven oder im negativen Sinne) eines Schülers in einer einzelnen Aufgabe weniger auf nachfolgend zu korrigierende Aufgaben desselben Schülers ab</a:t>
            </a:r>
          </a:p>
          <a:p>
            <a:endParaRPr lang="de-DE" dirty="0"/>
          </a:p>
          <a:p>
            <a:pPr marL="285750" indent="-285750"/>
            <a:r>
              <a:rPr lang="de-DE" b="1" dirty="0"/>
              <a:t>informeller Austausch aller in einer Klasse unterrichtenden Lehrkräfte: </a:t>
            </a:r>
            <a:r>
              <a:rPr lang="de-DE" dirty="0"/>
              <a:t>Hinterfragung von Beurteilungen </a:t>
            </a:r>
            <a:br>
              <a:rPr lang="de-DE" dirty="0"/>
            </a:br>
            <a:r>
              <a:rPr lang="de-DE" i="1" dirty="0"/>
              <a:t>(Vorsicht</a:t>
            </a:r>
            <a:r>
              <a:rPr lang="de-DE" dirty="0"/>
              <a:t>: Eindrücke können dadurch auch verstärkt werden!)</a:t>
            </a:r>
          </a:p>
          <a:p>
            <a:endParaRPr lang="de-DE" dirty="0"/>
          </a:p>
        </p:txBody>
      </p:sp>
      <p:sp>
        <p:nvSpPr>
          <p:cNvPr id="31" name="Textplatzhalter 1"/>
          <p:cNvSpPr>
            <a:spLocks noGrp="1"/>
          </p:cNvSpPr>
          <p:nvPr>
            <p:ph type="body" sz="quarter" idx="13"/>
          </p:nvPr>
        </p:nvSpPr>
        <p:spPr/>
        <p:txBody>
          <a:bodyPr/>
          <a:lstStyle/>
          <a:p>
            <a:r>
              <a:rPr lang="de-DE" dirty="0">
                <a:solidFill>
                  <a:srgbClr val="024089"/>
                </a:solidFill>
              </a:rPr>
              <a:t>Halo-Effekt</a:t>
            </a:r>
          </a:p>
          <a:p>
            <a:endParaRPr lang="de-DE" dirty="0">
              <a:solidFill>
                <a:srgbClr val="024089"/>
              </a:solidFill>
            </a:endParaRPr>
          </a:p>
          <a:p>
            <a:r>
              <a:rPr lang="de-DE" dirty="0">
                <a:solidFill>
                  <a:srgbClr val="024089"/>
                </a:solidFill>
              </a:rPr>
              <a:t> </a:t>
            </a:r>
            <a:endParaRPr lang="de-DE" b="0" dirty="0">
              <a:solidFill>
                <a:srgbClr val="024089"/>
              </a:solidFill>
            </a:endParaRPr>
          </a:p>
          <a:p>
            <a:endParaRPr lang="de-DE" dirty="0">
              <a:solidFill>
                <a:srgbClr val="024089"/>
              </a:solidFill>
            </a:endParaRPr>
          </a:p>
          <a:p>
            <a:endParaRPr lang="de-DE" dirty="0">
              <a:solidFill>
                <a:srgbClr val="024089"/>
              </a:solidFill>
            </a:endParaRPr>
          </a:p>
        </p:txBody>
      </p:sp>
      <p:sp>
        <p:nvSpPr>
          <p:cNvPr id="2" name="Rechteck 1"/>
          <p:cNvSpPr/>
          <p:nvPr/>
        </p:nvSpPr>
        <p:spPr>
          <a:xfrm>
            <a:off x="611560" y="1274156"/>
            <a:ext cx="8352928" cy="646331"/>
          </a:xfrm>
          <a:prstGeom prst="rect">
            <a:avLst/>
          </a:prstGeom>
        </p:spPr>
        <p:txBody>
          <a:bodyPr wrap="square">
            <a:spAutoFit/>
          </a:bodyPr>
          <a:lstStyle/>
          <a:p>
            <a:endParaRPr lang="de-DE" dirty="0"/>
          </a:p>
          <a:p>
            <a:endParaRPr lang="de-DE" dirty="0"/>
          </a:p>
        </p:txBody>
      </p:sp>
      <p:sp>
        <p:nvSpPr>
          <p:cNvPr id="5" name="Wolkenförmige Legende 4"/>
          <p:cNvSpPr/>
          <p:nvPr/>
        </p:nvSpPr>
        <p:spPr>
          <a:xfrm>
            <a:off x="2195736" y="1124745"/>
            <a:ext cx="5184576" cy="1584175"/>
          </a:xfrm>
          <a:prstGeom prst="cloudCallout">
            <a:avLst>
              <a:gd name="adj1" fmla="val -61408"/>
              <a:gd name="adj2" fmla="val -17897"/>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Wie kann der Halo-Effekt in der Beurteilung der </a:t>
            </a:r>
            <a:r>
              <a:rPr lang="de-DE" sz="1600" b="1" dirty="0" err="1">
                <a:solidFill>
                  <a:schemeClr val="tx1"/>
                </a:solidFill>
                <a:latin typeface="Arial" panose="020B0604020202020204" pitchFamily="34" charset="0"/>
                <a:cs typeface="Arial" panose="020B0604020202020204" pitchFamily="34" charset="0"/>
              </a:rPr>
              <a:t>SchülerInnen</a:t>
            </a:r>
            <a:r>
              <a:rPr lang="de-DE" sz="1600" b="1" dirty="0">
                <a:solidFill>
                  <a:schemeClr val="tx1"/>
                </a:solidFill>
                <a:latin typeface="Arial" panose="020B0604020202020204" pitchFamily="34" charset="0"/>
                <a:cs typeface="Arial" panose="020B0604020202020204" pitchFamily="34" charset="0"/>
              </a:rPr>
              <a:t> minimiert werden?</a:t>
            </a:r>
          </a:p>
        </p:txBody>
      </p:sp>
      <p:sp>
        <p:nvSpPr>
          <p:cNvPr id="12"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29</a:t>
            </a:fld>
            <a:endParaRPr lang="de-DE" dirty="0"/>
          </a:p>
        </p:txBody>
      </p:sp>
    </p:spTree>
    <p:extLst>
      <p:ext uri="{BB962C8B-B14F-4D97-AF65-F5344CB8AC3E}">
        <p14:creationId xmlns:p14="http://schemas.microsoft.com/office/powerpoint/2010/main" val="162369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202836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Hintergründe zur Positiven Psychologie</a:t>
            </a:r>
          </a:p>
        </p:txBody>
      </p:sp>
      <p:sp>
        <p:nvSpPr>
          <p:cNvPr id="5" name="Inhaltsplatzhalter 4"/>
          <p:cNvSpPr>
            <a:spLocks noGrp="1"/>
          </p:cNvSpPr>
          <p:nvPr>
            <p:ph idx="1"/>
          </p:nvPr>
        </p:nvSpPr>
        <p:spPr/>
        <p:txBody>
          <a:bodyPr>
            <a:noAutofit/>
          </a:bodyPr>
          <a:lstStyle/>
          <a:p>
            <a:pPr marL="0" lvl="1" indent="0">
              <a:lnSpc>
                <a:spcPct val="115000"/>
              </a:lnSpc>
              <a:spcAft>
                <a:spcPts val="1000"/>
              </a:spcAft>
              <a:buNone/>
            </a:pPr>
            <a:r>
              <a:rPr lang="de-DE" sz="1900" b="1" dirty="0">
                <a:ea typeface="Calibri"/>
              </a:rPr>
              <a:t>Gesundheit</a:t>
            </a:r>
            <a:r>
              <a:rPr lang="de-DE" sz="1900" b="1" dirty="0">
                <a:solidFill>
                  <a:srgbClr val="C00000"/>
                </a:solidFill>
                <a:ea typeface="Calibri"/>
              </a:rPr>
              <a:t> </a:t>
            </a:r>
            <a:r>
              <a:rPr lang="de-DE" sz="1900" dirty="0">
                <a:ea typeface="Calibri"/>
              </a:rPr>
              <a:t>(WHO, 1946) </a:t>
            </a:r>
            <a:br>
              <a:rPr lang="de-DE" sz="1900" b="1" dirty="0">
                <a:solidFill>
                  <a:srgbClr val="002060"/>
                </a:solidFill>
                <a:ea typeface="Calibri"/>
              </a:rPr>
            </a:br>
            <a:r>
              <a:rPr lang="de-DE" sz="1900" dirty="0">
                <a:ea typeface="Calibri"/>
              </a:rPr>
              <a:t>= vollständiges </a:t>
            </a:r>
            <a:r>
              <a:rPr lang="de-DE" sz="1900" b="1" dirty="0">
                <a:ea typeface="Calibri"/>
              </a:rPr>
              <a:t>physisches, geistiges </a:t>
            </a:r>
            <a:r>
              <a:rPr lang="de-DE" sz="1900" dirty="0">
                <a:ea typeface="Calibri"/>
              </a:rPr>
              <a:t>und </a:t>
            </a:r>
            <a:r>
              <a:rPr lang="de-DE" sz="1900" b="1" dirty="0">
                <a:ea typeface="Calibri"/>
              </a:rPr>
              <a:t>soziales Wohlbefinden  </a:t>
            </a:r>
            <a:br>
              <a:rPr lang="de-DE" sz="1900" b="1" dirty="0">
                <a:ea typeface="Calibri"/>
              </a:rPr>
            </a:br>
            <a:r>
              <a:rPr lang="de-DE" sz="1900" dirty="0">
                <a:ea typeface="Calibri"/>
                <a:sym typeface="Wingdings" panose="05000000000000000000" pitchFamily="2" charset="2"/>
              </a:rPr>
              <a:t> </a:t>
            </a:r>
            <a:r>
              <a:rPr lang="de-DE" sz="1900" i="1" dirty="0">
                <a:ea typeface="Calibri"/>
                <a:sym typeface="Wingdings" panose="05000000000000000000" pitchFamily="2" charset="2"/>
              </a:rPr>
              <a:t>Gesundheit ist mehr als die reine Abwesenheit von Krankheit	</a:t>
            </a:r>
          </a:p>
          <a:p>
            <a:pPr marL="0" lvl="1" indent="0">
              <a:lnSpc>
                <a:spcPct val="115000"/>
              </a:lnSpc>
              <a:spcAft>
                <a:spcPts val="1000"/>
              </a:spcAft>
              <a:buNone/>
            </a:pPr>
            <a:r>
              <a:rPr lang="de-DE" sz="1900" b="1" dirty="0">
                <a:ea typeface="Calibri"/>
                <a:sym typeface="Wingdings" panose="05000000000000000000" pitchFamily="2" charset="2"/>
              </a:rPr>
              <a:t>Positive Psychologie </a:t>
            </a:r>
            <a:br>
              <a:rPr lang="de-DE" sz="1900" dirty="0">
                <a:solidFill>
                  <a:srgbClr val="002060"/>
                </a:solidFill>
                <a:ea typeface="Calibri"/>
                <a:sym typeface="Wingdings" panose="05000000000000000000" pitchFamily="2" charset="2"/>
              </a:rPr>
            </a:br>
            <a:r>
              <a:rPr lang="de-DE" sz="1900" dirty="0">
                <a:ea typeface="Calibri"/>
                <a:sym typeface="Wingdings" panose="05000000000000000000" pitchFamily="2" charset="2"/>
              </a:rPr>
              <a:t>= </a:t>
            </a:r>
            <a:r>
              <a:rPr lang="de-DE" sz="1900" b="1" dirty="0">
                <a:ea typeface="Calibri"/>
                <a:sym typeface="Wingdings" panose="05000000000000000000" pitchFamily="2" charset="2"/>
              </a:rPr>
              <a:t>Wissenschaft </a:t>
            </a:r>
            <a:r>
              <a:rPr lang="de-DE" sz="1900" dirty="0">
                <a:ea typeface="Calibri"/>
                <a:sym typeface="Wingdings" panose="05000000000000000000" pitchFamily="2" charset="2"/>
              </a:rPr>
              <a:t>des gelingenden und erfüllten Lebens </a:t>
            </a:r>
          </a:p>
          <a:p>
            <a:pPr marL="0" lvl="1" indent="0">
              <a:lnSpc>
                <a:spcPct val="115000"/>
              </a:lnSpc>
              <a:spcAft>
                <a:spcPts val="1000"/>
              </a:spcAft>
              <a:buNone/>
            </a:pPr>
            <a:r>
              <a:rPr lang="de-DE" sz="1900" b="1" dirty="0">
                <a:ea typeface="Calibri"/>
                <a:sym typeface="Wingdings" panose="05000000000000000000" pitchFamily="2" charset="2"/>
              </a:rPr>
              <a:t>Ziel</a:t>
            </a:r>
            <a:r>
              <a:rPr lang="de-DE" sz="1900" dirty="0">
                <a:ea typeface="Calibri"/>
                <a:sym typeface="Wingdings" panose="05000000000000000000" pitchFamily="2" charset="2"/>
              </a:rPr>
              <a:t>:</a:t>
            </a:r>
            <a:r>
              <a:rPr lang="de-DE" sz="1900" b="1" dirty="0">
                <a:ea typeface="Calibri"/>
                <a:sym typeface="Wingdings" panose="05000000000000000000" pitchFamily="2" charset="2"/>
              </a:rPr>
              <a:t> </a:t>
            </a:r>
            <a:r>
              <a:rPr lang="de-DE" sz="1900" dirty="0">
                <a:ea typeface="Calibri"/>
                <a:sym typeface="Wingdings" panose="05000000000000000000" pitchFamily="2" charset="2"/>
              </a:rPr>
              <a:t>Steigerung von </a:t>
            </a:r>
            <a:r>
              <a:rPr lang="de-DE" sz="1900" b="1" dirty="0">
                <a:ea typeface="Calibri"/>
                <a:sym typeface="Wingdings" panose="05000000000000000000" pitchFamily="2" charset="2"/>
              </a:rPr>
              <a:t>Wohlbefinden</a:t>
            </a:r>
            <a:r>
              <a:rPr lang="de-DE" sz="1900" dirty="0">
                <a:ea typeface="Calibri"/>
                <a:sym typeface="Wingdings" panose="05000000000000000000" pitchFamily="2" charset="2"/>
              </a:rPr>
              <a:t> und </a:t>
            </a:r>
            <a:r>
              <a:rPr lang="de-DE" sz="1900" b="1" dirty="0">
                <a:ea typeface="Calibri"/>
                <a:sym typeface="Wingdings" panose="05000000000000000000" pitchFamily="2" charset="2"/>
              </a:rPr>
              <a:t>Glück</a:t>
            </a:r>
            <a:r>
              <a:rPr lang="de-DE" sz="1900" dirty="0">
                <a:ea typeface="Calibri"/>
                <a:sym typeface="Wingdings" panose="05000000000000000000" pitchFamily="2" charset="2"/>
              </a:rPr>
              <a:t> durch die </a:t>
            </a:r>
            <a:r>
              <a:rPr lang="de-DE" sz="1900" b="1" dirty="0">
                <a:ea typeface="Calibri"/>
                <a:sym typeface="Wingdings" panose="05000000000000000000" pitchFamily="2" charset="2"/>
              </a:rPr>
              <a:t>Erweiterung von Ressourcen </a:t>
            </a:r>
            <a:r>
              <a:rPr lang="de-DE" sz="1900" dirty="0">
                <a:ea typeface="Calibri"/>
                <a:sym typeface="Wingdings" panose="05000000000000000000" pitchFamily="2" charset="2"/>
              </a:rPr>
              <a:t>und </a:t>
            </a:r>
            <a:r>
              <a:rPr lang="de-DE" sz="1900" b="1" dirty="0">
                <a:ea typeface="Calibri"/>
                <a:sym typeface="Wingdings" panose="05000000000000000000" pitchFamily="2" charset="2"/>
              </a:rPr>
              <a:t>Nutzung individueller Stärken</a:t>
            </a:r>
            <a:r>
              <a:rPr lang="de-DE" sz="1900" dirty="0">
                <a:ea typeface="Calibri"/>
                <a:sym typeface="Wingdings" panose="05000000000000000000" pitchFamily="2" charset="2"/>
              </a:rPr>
              <a:t> (formal bestehend seit 1998; Vertreter u.a. Martin </a:t>
            </a:r>
            <a:r>
              <a:rPr lang="de-DE" sz="1900" dirty="0" err="1">
                <a:ea typeface="Calibri"/>
                <a:sym typeface="Wingdings" panose="05000000000000000000" pitchFamily="2" charset="2"/>
              </a:rPr>
              <a:t>Seligman</a:t>
            </a:r>
            <a:r>
              <a:rPr lang="de-DE" sz="1900" dirty="0">
                <a:ea typeface="Calibri"/>
                <a:sym typeface="Wingdings" panose="05000000000000000000" pitchFamily="2" charset="2"/>
              </a:rPr>
              <a:t>)</a:t>
            </a:r>
          </a:p>
          <a:p>
            <a:pPr marL="0" indent="0">
              <a:buNone/>
            </a:pPr>
            <a:endParaRPr lang="de-DE" sz="1900" dirty="0"/>
          </a:p>
          <a:p>
            <a:pPr marL="0" indent="0">
              <a:buNone/>
            </a:pPr>
            <a:endParaRPr lang="de-DE" sz="1900" dirty="0"/>
          </a:p>
          <a:p>
            <a:pPr marL="0" indent="0">
              <a:lnSpc>
                <a:spcPct val="115000"/>
              </a:lnSpc>
              <a:spcAft>
                <a:spcPts val="1000"/>
              </a:spcAft>
              <a:buNone/>
            </a:pPr>
            <a:r>
              <a:rPr lang="de-DE" sz="1900" u="sng" dirty="0">
                <a:ea typeface="Calibri"/>
                <a:sym typeface="Wingdings" panose="05000000000000000000" pitchFamily="2" charset="2"/>
              </a:rPr>
              <a:t>Ein definierter Anwendungsbereich:</a:t>
            </a:r>
          </a:p>
          <a:p>
            <a:pPr marL="0" indent="0">
              <a:lnSpc>
                <a:spcPct val="115000"/>
              </a:lnSpc>
              <a:spcAft>
                <a:spcPts val="1000"/>
              </a:spcAft>
              <a:buNone/>
            </a:pPr>
            <a:r>
              <a:rPr lang="de-DE" sz="1900" b="1" dirty="0">
                <a:ea typeface="Calibri"/>
                <a:sym typeface="Wingdings" panose="05000000000000000000" pitchFamily="2" charset="2"/>
              </a:rPr>
              <a:t>„</a:t>
            </a:r>
            <a:r>
              <a:rPr lang="de-DE" sz="1900" dirty="0">
                <a:ea typeface="Calibri"/>
                <a:sym typeface="Wingdings" panose="05000000000000000000" pitchFamily="2" charset="2"/>
              </a:rPr>
              <a:t>Erziehung verbessern, durch stärkeres Nutzen </a:t>
            </a:r>
            <a:r>
              <a:rPr lang="de-DE" sz="1900" b="1" dirty="0">
                <a:ea typeface="Calibri"/>
                <a:sym typeface="Wingdings" panose="05000000000000000000" pitchFamily="2" charset="2"/>
              </a:rPr>
              <a:t>intrinsischer Motivation, positiver Gefühle </a:t>
            </a:r>
            <a:r>
              <a:rPr lang="de-DE" sz="1900" dirty="0">
                <a:ea typeface="Calibri"/>
                <a:sym typeface="Wingdings" panose="05000000000000000000" pitchFamily="2" charset="2"/>
              </a:rPr>
              <a:t>und </a:t>
            </a:r>
            <a:r>
              <a:rPr lang="de-DE" sz="1900" b="1" dirty="0">
                <a:ea typeface="Calibri"/>
                <a:sym typeface="Wingdings" panose="05000000000000000000" pitchFamily="2" charset="2"/>
              </a:rPr>
              <a:t>Kreativität in Schulen“</a:t>
            </a: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3</a:t>
            </a:fld>
            <a:endParaRPr lang="de-DE" dirty="0"/>
          </a:p>
        </p:txBody>
      </p:sp>
    </p:spTree>
    <p:extLst>
      <p:ext uri="{BB962C8B-B14F-4D97-AF65-F5344CB8AC3E}">
        <p14:creationId xmlns:p14="http://schemas.microsoft.com/office/powerpoint/2010/main" val="213346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690366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a:solidFill>
                  <a:srgbClr val="024089"/>
                </a:solidFill>
              </a:rPr>
              <a:t>Vorurteilsbewusste Pädagogik </a:t>
            </a:r>
          </a:p>
        </p:txBody>
      </p:sp>
      <p:sp>
        <p:nvSpPr>
          <p:cNvPr id="31" name="Textplatzhalter 1"/>
          <p:cNvSpPr>
            <a:spLocks noGrp="1"/>
          </p:cNvSpPr>
          <p:nvPr>
            <p:ph type="body" sz="quarter" idx="13"/>
          </p:nvPr>
        </p:nvSpPr>
        <p:spPr/>
        <p:txBody>
          <a:bodyPr/>
          <a:lstStyle/>
          <a:p>
            <a:r>
              <a:rPr lang="de-DE" dirty="0">
                <a:solidFill>
                  <a:srgbClr val="024089"/>
                </a:solidFill>
              </a:rPr>
              <a:t>Selbsterfüllende Prophezeiungen</a:t>
            </a:r>
          </a:p>
          <a:p>
            <a:endParaRPr lang="de-DE" dirty="0">
              <a:solidFill>
                <a:srgbClr val="024089"/>
              </a:solidFill>
            </a:endParaRPr>
          </a:p>
        </p:txBody>
      </p:sp>
      <p:sp>
        <p:nvSpPr>
          <p:cNvPr id="2" name="Rechteck 1"/>
          <p:cNvSpPr/>
          <p:nvPr/>
        </p:nvSpPr>
        <p:spPr>
          <a:xfrm>
            <a:off x="395536" y="1268760"/>
            <a:ext cx="8352928" cy="646331"/>
          </a:xfrm>
          <a:prstGeom prst="rect">
            <a:avLst/>
          </a:prstGeom>
        </p:spPr>
        <p:txBody>
          <a:bodyPr wrap="square">
            <a:spAutoFit/>
          </a:bodyPr>
          <a:lstStyle/>
          <a:p>
            <a:endParaRPr lang="de-DE" dirty="0"/>
          </a:p>
          <a:p>
            <a:endParaRPr lang="de-DE" dirty="0"/>
          </a:p>
        </p:txBody>
      </p:sp>
      <p:sp>
        <p:nvSpPr>
          <p:cNvPr id="13" name="Rechteck 12"/>
          <p:cNvSpPr/>
          <p:nvPr/>
        </p:nvSpPr>
        <p:spPr>
          <a:xfrm>
            <a:off x="5275134" y="1268760"/>
            <a:ext cx="3617346" cy="21852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de-DE" sz="1700" b="1" dirty="0">
                <a:solidFill>
                  <a:schemeClr val="tx1"/>
                </a:solidFill>
                <a:latin typeface="Arial" panose="020B0604020202020204" pitchFamily="34" charset="0"/>
                <a:cs typeface="Arial" panose="020B0604020202020204" pitchFamily="34" charset="0"/>
              </a:rPr>
              <a:t>Selbsterfüllende Prophezeiungen:</a:t>
            </a:r>
          </a:p>
          <a:p>
            <a:r>
              <a:rPr lang="de-DE" sz="1700" dirty="0">
                <a:solidFill>
                  <a:schemeClr val="tx1"/>
                </a:solidFill>
                <a:latin typeface="Arial" panose="020B0604020202020204" pitchFamily="34" charset="0"/>
                <a:cs typeface="Arial" panose="020B0604020202020204" pitchFamily="34" charset="0"/>
              </a:rPr>
              <a:t>Vorhersage, die sich über direkte oder indirekte Mechanismen </a:t>
            </a:r>
          </a:p>
          <a:p>
            <a:r>
              <a:rPr lang="de-DE" sz="1700" i="1" dirty="0">
                <a:solidFill>
                  <a:schemeClr val="tx1"/>
                </a:solidFill>
                <a:latin typeface="Arial" panose="020B0604020202020204" pitchFamily="34" charset="0"/>
                <a:cs typeface="Arial" panose="020B0604020202020204" pitchFamily="34" charset="0"/>
              </a:rPr>
              <a:t>(= Erwartungshaltung &amp; Verhaltensweisen) </a:t>
            </a:r>
            <a:r>
              <a:rPr lang="de-DE" sz="1700" dirty="0">
                <a:solidFill>
                  <a:schemeClr val="tx1"/>
                </a:solidFill>
                <a:latin typeface="Arial" panose="020B0604020202020204" pitchFamily="34" charset="0"/>
                <a:cs typeface="Arial" panose="020B0604020202020204" pitchFamily="34" charset="0"/>
              </a:rPr>
              <a:t>und deren Rückkopplung </a:t>
            </a:r>
            <a:r>
              <a:rPr lang="de-DE" sz="1700" i="1" dirty="0">
                <a:solidFill>
                  <a:schemeClr val="tx1"/>
                </a:solidFill>
                <a:latin typeface="Arial" panose="020B0604020202020204" pitchFamily="34" charset="0"/>
                <a:cs typeface="Arial" panose="020B0604020202020204" pitchFamily="34" charset="0"/>
              </a:rPr>
              <a:t>(= das, was sie auslösen)</a:t>
            </a:r>
            <a:r>
              <a:rPr lang="de-DE" sz="1700" dirty="0">
                <a:solidFill>
                  <a:schemeClr val="tx1"/>
                </a:solidFill>
                <a:latin typeface="Arial" panose="020B0604020202020204" pitchFamily="34" charset="0"/>
                <a:cs typeface="Arial" panose="020B0604020202020204" pitchFamily="34" charset="0"/>
              </a:rPr>
              <a:t> selbst erfüllt</a:t>
            </a:r>
          </a:p>
        </p:txBody>
      </p:sp>
      <p:sp>
        <p:nvSpPr>
          <p:cNvPr id="8" name="Rechteck 7"/>
          <p:cNvSpPr/>
          <p:nvPr/>
        </p:nvSpPr>
        <p:spPr>
          <a:xfrm>
            <a:off x="5275134" y="4797152"/>
            <a:ext cx="3344527" cy="1400383"/>
          </a:xfrm>
          <a:prstGeom prst="rect">
            <a:avLst/>
          </a:prstGeom>
        </p:spPr>
        <p:txBody>
          <a:bodyPr wrap="square">
            <a:spAutoFit/>
          </a:bodyPr>
          <a:lstStyle/>
          <a:p>
            <a:pPr lvl="0"/>
            <a:r>
              <a:rPr lang="de-DE" sz="1700" i="1" dirty="0">
                <a:latin typeface="Arial" panose="020B0604020202020204" pitchFamily="34" charset="0"/>
                <a:cs typeface="Arial" panose="020B0604020202020204" pitchFamily="34" charset="0"/>
              </a:rPr>
              <a:t>„Wenn wir ein bestimmtes Verhalten oder Ergebnis erwarten, tragen wir selbst dazu bei, dass dieses Verhalten oder Ergebnis auch wirklich eintritt.“</a:t>
            </a:r>
            <a:endParaRPr lang="de-DE" sz="1700" dirty="0">
              <a:latin typeface="Arial" panose="020B0604020202020204" pitchFamily="34" charset="0"/>
              <a:cs typeface="Arial" panose="020B0604020202020204" pitchFamily="34" charset="0"/>
            </a:endParaRPr>
          </a:p>
        </p:txBody>
      </p:sp>
      <p:sp>
        <p:nvSpPr>
          <p:cNvPr id="9" name="Pfeil nach rechts 8"/>
          <p:cNvSpPr/>
          <p:nvPr/>
        </p:nvSpPr>
        <p:spPr>
          <a:xfrm rot="5400000">
            <a:off x="6429916" y="3875341"/>
            <a:ext cx="6572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604" name="Picture 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583" y="2962581"/>
            <a:ext cx="3832332" cy="255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Wolkenförmige Legende 5"/>
          <p:cNvSpPr/>
          <p:nvPr/>
        </p:nvSpPr>
        <p:spPr>
          <a:xfrm rot="618755">
            <a:off x="2567161" y="2811031"/>
            <a:ext cx="2632555" cy="1080120"/>
          </a:xfrm>
          <a:prstGeom prst="cloudCallout">
            <a:avLst>
              <a:gd name="adj1" fmla="val -79390"/>
              <a:gd name="adj2" fmla="val 33475"/>
            </a:avLst>
          </a:prstGeom>
          <a:ln w="19050">
            <a:solidFill>
              <a:srgbClr val="02408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Die Karin weiß das bestimmt…</a:t>
            </a:r>
          </a:p>
        </p:txBody>
      </p:sp>
      <p:sp>
        <p:nvSpPr>
          <p:cNvPr id="5" name="Abgerundete rechteckige Legende 4"/>
          <p:cNvSpPr/>
          <p:nvPr/>
        </p:nvSpPr>
        <p:spPr>
          <a:xfrm>
            <a:off x="355583" y="1736232"/>
            <a:ext cx="2560233" cy="972688"/>
          </a:xfrm>
          <a:prstGeom prst="wedgeRoundRectCallout">
            <a:avLst>
              <a:gd name="adj1" fmla="val -20833"/>
              <a:gd name="adj2" fmla="val 95464"/>
              <a:gd name="adj3" fmla="val 16667"/>
            </a:avLst>
          </a:prstGeom>
          <a:solidFill>
            <a:schemeClr val="bg1"/>
          </a:solid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Was ist denn das Ergebnis von 1 + 4 - 2?</a:t>
            </a:r>
          </a:p>
        </p:txBody>
      </p:sp>
      <p:sp>
        <p:nvSpPr>
          <p:cNvPr id="14"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30</a:t>
            </a:fld>
            <a:endParaRPr lang="de-DE" dirty="0"/>
          </a:p>
        </p:txBody>
      </p:sp>
    </p:spTree>
    <p:extLst>
      <p:ext uri="{BB962C8B-B14F-4D97-AF65-F5344CB8AC3E}">
        <p14:creationId xmlns:p14="http://schemas.microsoft.com/office/powerpoint/2010/main" val="21244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ediathek\Bilder\Basisbilder-Archiv\Kobolde\PAP_Freudi_Frei_300_dpi_a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5321"/>
            <a:ext cx="4139952" cy="6208015"/>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3779912" y="1700808"/>
            <a:ext cx="4464496" cy="2448272"/>
          </a:xfrm>
          <a:prstGeom prst="wedgeEllipseCallout">
            <a:avLst>
              <a:gd name="adj1" fmla="val -65849"/>
              <a:gd name="adj2" fmla="val -14474"/>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11" name="Text Box 7"/>
          <p:cNvSpPr txBox="1">
            <a:spLocks noChangeArrowheads="1"/>
          </p:cNvSpPr>
          <p:nvPr/>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t>© Papilio gGmbH</a:t>
            </a:r>
          </a:p>
        </p:txBody>
      </p:sp>
      <p:sp>
        <p:nvSpPr>
          <p:cNvPr id="3" name="Rechteck 2"/>
          <p:cNvSpPr/>
          <p:nvPr/>
        </p:nvSpPr>
        <p:spPr>
          <a:xfrm>
            <a:off x="3672408" y="2444695"/>
            <a:ext cx="4572000" cy="1200329"/>
          </a:xfrm>
          <a:prstGeom prst="rect">
            <a:avLst/>
          </a:prstGeom>
        </p:spPr>
        <p:txBody>
          <a:bodyPr>
            <a:spAutoFit/>
          </a:bodyPr>
          <a:lstStyle/>
          <a:p>
            <a:pPr algn="ctr"/>
            <a:r>
              <a:rPr lang="de-DE" sz="2400" dirty="0">
                <a:latin typeface="Arial" panose="020B0604020202020204" pitchFamily="34" charset="0"/>
                <a:cs typeface="Arial" panose="020B0604020202020204" pitchFamily="34" charset="0"/>
              </a:rPr>
              <a:t>Einen erholsamen Abend </a:t>
            </a:r>
          </a:p>
          <a:p>
            <a:pPr algn="ctr"/>
            <a:r>
              <a:rPr lang="de-DE" sz="2400" dirty="0">
                <a:latin typeface="Arial" panose="020B0604020202020204" pitchFamily="34" charset="0"/>
                <a:cs typeface="Arial" panose="020B0604020202020204" pitchFamily="34" charset="0"/>
              </a:rPr>
              <a:t>und einen guten Nachhauseweg!</a:t>
            </a:r>
          </a:p>
        </p:txBody>
      </p:sp>
    </p:spTree>
    <p:extLst>
      <p:ext uri="{BB962C8B-B14F-4D97-AF65-F5344CB8AC3E}">
        <p14:creationId xmlns:p14="http://schemas.microsoft.com/office/powerpoint/2010/main" val="86603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520" y="3140968"/>
            <a:ext cx="7774632" cy="1872208"/>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br>
              <a:rPr lang="de-DE" sz="2200">
                <a:solidFill>
                  <a:srgbClr val="0033CC"/>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endParaRPr lang="de-DE" sz="3100" dirty="0">
              <a:solidFill>
                <a:srgbClr val="FF9933"/>
              </a:solidFill>
              <a:latin typeface="Arial" panose="020B0604020202020204" pitchFamily="34" charset="0"/>
              <a:cs typeface="Arial" panose="020B0604020202020204" pitchFamily="34" charset="0"/>
            </a:endParaRPr>
          </a:p>
        </p:txBody>
      </p:sp>
      <p:sp>
        <p:nvSpPr>
          <p:cNvPr id="5" name="Untertitel 2"/>
          <p:cNvSpPr>
            <a:spLocks noGrp="1"/>
          </p:cNvSpPr>
          <p:nvPr>
            <p:ph type="subTitle" idx="1"/>
          </p:nvPr>
        </p:nvSpPr>
        <p:spPr>
          <a:xfrm>
            <a:off x="683568" y="908720"/>
            <a:ext cx="3526160" cy="2645003"/>
          </a:xfrm>
        </p:spPr>
        <p:txBody>
          <a:bodyPr vert="horz" lIns="91440" tIns="45720" rIns="91440" bIns="45720" rtlCol="0" anchor="t">
            <a:noAutofit/>
          </a:bodyPr>
          <a:lstStyle/>
          <a:p>
            <a:pPr algn="l">
              <a:spcBef>
                <a:spcPts val="2400"/>
              </a:spcBef>
            </a:pPr>
            <a:r>
              <a:rPr lang="de-DE" sz="2200" b="1" dirty="0">
                <a:solidFill>
                  <a:srgbClr val="283A84"/>
                </a:solidFill>
                <a:latin typeface="Arial"/>
                <a:cs typeface="Arial"/>
              </a:rPr>
              <a:t>Dein*e  </a:t>
            </a:r>
            <a:r>
              <a:rPr lang="de-DE" sz="2200" b="1" dirty="0">
                <a:solidFill>
                  <a:srgbClr val="024089"/>
                </a:solidFill>
                <a:latin typeface="Arial"/>
                <a:cs typeface="Arial"/>
              </a:rPr>
              <a:t>Ansprechpartner</a:t>
            </a:r>
            <a:r>
              <a:rPr lang="de-DE" sz="2200" b="1" dirty="0">
                <a:solidFill>
                  <a:srgbClr val="283A84"/>
                </a:solidFill>
                <a:latin typeface="Arial"/>
                <a:cs typeface="Arial"/>
              </a:rPr>
              <a:t>*in</a:t>
            </a:r>
          </a:p>
          <a:p>
            <a:pPr algn="l"/>
            <a:endParaRPr lang="de-DE" sz="1400" dirty="0">
              <a:solidFill>
                <a:srgbClr val="024089"/>
              </a:solidFill>
              <a:latin typeface="Arial" panose="020B0604020202020204" pitchFamily="34" charset="0"/>
              <a:cs typeface="Arial" panose="020B0604020202020204" pitchFamily="34" charset="0"/>
            </a:endParaRPr>
          </a:p>
          <a:p>
            <a:pPr algn="l"/>
            <a:r>
              <a:rPr lang="de-DE" sz="1400" dirty="0">
                <a:solidFill>
                  <a:srgbClr val="024089"/>
                </a:solidFill>
                <a:latin typeface="Arial" panose="020B0604020202020204" pitchFamily="34" charset="0"/>
                <a:cs typeface="Arial" panose="020B0604020202020204" pitchFamily="34" charset="0"/>
              </a:rPr>
              <a:t>(Name und Kontakt Trainer*in)</a:t>
            </a: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r>
              <a:rPr lang="de-DE" sz="1400" dirty="0">
                <a:solidFill>
                  <a:srgbClr val="024089"/>
                </a:solidFill>
                <a:latin typeface="Arial" panose="020B0604020202020204" pitchFamily="34" charset="0"/>
                <a:cs typeface="Arial" panose="020B0604020202020204" pitchFamily="34" charset="0"/>
              </a:rPr>
              <a:t>Papilio gGmbH</a:t>
            </a:r>
          </a:p>
          <a:p>
            <a:pPr algn="l"/>
            <a:r>
              <a:rPr lang="de-DE" sz="1400" dirty="0">
                <a:solidFill>
                  <a:srgbClr val="024089"/>
                </a:solidFill>
                <a:latin typeface="Arial"/>
                <a:cs typeface="Arial"/>
              </a:rPr>
              <a:t>Am Alten Gaswerk 2, 86156 Augsburg</a:t>
            </a:r>
          </a:p>
          <a:p>
            <a:pPr algn="l"/>
            <a:r>
              <a:rPr lang="de-DE" sz="1400" dirty="0">
                <a:solidFill>
                  <a:srgbClr val="024089"/>
                </a:solidFill>
                <a:latin typeface="Arial" panose="020B0604020202020204" pitchFamily="34" charset="0"/>
                <a:cs typeface="Arial" panose="020B0604020202020204" pitchFamily="34" charset="0"/>
              </a:rPr>
              <a:t>info@papilio.de</a:t>
            </a:r>
          </a:p>
        </p:txBody>
      </p:sp>
      <p:sp>
        <p:nvSpPr>
          <p:cNvPr id="9" name="Untertitel 2"/>
          <p:cNvSpPr txBox="1">
            <a:spLocks/>
          </p:cNvSpPr>
          <p:nvPr/>
        </p:nvSpPr>
        <p:spPr>
          <a:xfrm>
            <a:off x="4067944" y="2780928"/>
            <a:ext cx="3240360" cy="28694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DE" sz="1500" dirty="0">
              <a:solidFill>
                <a:schemeClr val="tx1"/>
              </a:solidFill>
              <a:latin typeface="Arial" panose="020B0604020202020204" pitchFamily="34" charset="0"/>
              <a:cs typeface="Arial" panose="020B0604020202020204" pitchFamily="34" charset="0"/>
            </a:endParaRPr>
          </a:p>
          <a:p>
            <a:pPr algn="l"/>
            <a:endParaRPr lang="de-DE" sz="1500" dirty="0">
              <a:solidFill>
                <a:schemeClr val="tx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980728"/>
            <a:ext cx="3816424" cy="2545525"/>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3" name="Textfeld 2"/>
          <p:cNvSpPr txBox="1"/>
          <p:nvPr/>
        </p:nvSpPr>
        <p:spPr>
          <a:xfrm>
            <a:off x="683568" y="4787860"/>
            <a:ext cx="7560840" cy="369332"/>
          </a:xfrm>
          <a:prstGeom prst="rect">
            <a:avLst/>
          </a:prstGeom>
          <a:noFill/>
        </p:spPr>
        <p:txBody>
          <a:bodyPr wrap="square" lIns="91440" tIns="45720" rIns="91440" bIns="45720" rtlCol="0" anchor="t">
            <a:spAutoFit/>
          </a:bodyPr>
          <a:lstStyle/>
          <a:p>
            <a:r>
              <a:rPr lang="de-DE" b="1" dirty="0">
                <a:solidFill>
                  <a:srgbClr val="024089"/>
                </a:solidFill>
                <a:latin typeface="Arial"/>
                <a:cs typeface="Arial"/>
              </a:rPr>
              <a:t>Wir freuen uns, von dir zu hören/zu lesen!</a:t>
            </a:r>
          </a:p>
        </p:txBody>
      </p:sp>
    </p:spTree>
    <p:extLst>
      <p:ext uri="{BB962C8B-B14F-4D97-AF65-F5344CB8AC3E}">
        <p14:creationId xmlns:p14="http://schemas.microsoft.com/office/powerpoint/2010/main" val="5542413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765990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p:nvPr>
        </p:nvSpPr>
        <p:spPr>
          <a:xfrm>
            <a:off x="247880" y="289926"/>
            <a:ext cx="6995120" cy="402770"/>
          </a:xfrm>
        </p:spPr>
        <p:txBody>
          <a:bodyPr/>
          <a:lstStyle/>
          <a:p>
            <a:r>
              <a:rPr lang="de-DE" dirty="0">
                <a:solidFill>
                  <a:srgbClr val="024089"/>
                </a:solidFill>
              </a:rPr>
              <a:t>Positive Psychologie in der Grundschule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bgerundetes Rechteck 7"/>
          <p:cNvSpPr/>
          <p:nvPr/>
        </p:nvSpPr>
        <p:spPr>
          <a:xfrm>
            <a:off x="304800" y="1412776"/>
            <a:ext cx="5613838" cy="2304256"/>
          </a:xfrm>
          <a:prstGeom prst="roundRect">
            <a:avLst/>
          </a:prstGeom>
          <a:ln>
            <a:solidFill>
              <a:srgbClr val="024089"/>
            </a:solidFill>
          </a:ln>
        </p:spPr>
        <p:style>
          <a:lnRef idx="2">
            <a:schemeClr val="accent3"/>
          </a:lnRef>
          <a:fillRef idx="1">
            <a:schemeClr val="lt1"/>
          </a:fillRef>
          <a:effectRef idx="0">
            <a:schemeClr val="accent3"/>
          </a:effectRef>
          <a:fontRef idx="minor">
            <a:schemeClr val="dk1"/>
          </a:fontRef>
        </p:style>
        <p:txBody>
          <a:bodyPr rtlCol="0" anchor="ctr"/>
          <a:lstStyle/>
          <a:p>
            <a:br>
              <a:rPr lang="de-DE" sz="1600" u="sng" dirty="0">
                <a:solidFill>
                  <a:schemeClr val="tx1"/>
                </a:solidFill>
                <a:latin typeface="Arial" panose="020B0604020202020204" pitchFamily="34" charset="0"/>
                <a:cs typeface="Arial" panose="020B0604020202020204" pitchFamily="34" charset="0"/>
              </a:rPr>
            </a:br>
            <a:r>
              <a:rPr lang="de-DE" sz="1600" u="sng" dirty="0">
                <a:solidFill>
                  <a:schemeClr val="tx1"/>
                </a:solidFill>
                <a:latin typeface="Arial" panose="020B0604020202020204" pitchFamily="34" charset="0"/>
                <a:cs typeface="Arial" panose="020B0604020202020204" pitchFamily="34" charset="0"/>
              </a:rPr>
              <a:t>Grundannahme:</a:t>
            </a:r>
          </a:p>
          <a:p>
            <a:endParaRPr lang="de-DE" sz="1600" u="sng" dirty="0">
              <a:solidFill>
                <a:schemeClr val="tx1"/>
              </a:solidFill>
              <a:latin typeface="Arial" panose="020B0604020202020204" pitchFamily="34" charset="0"/>
              <a:cs typeface="Arial" panose="020B0604020202020204" pitchFamily="34" charset="0"/>
            </a:endParaRPr>
          </a:p>
          <a:p>
            <a:r>
              <a:rPr lang="de-DE" sz="1600" b="1" dirty="0">
                <a:solidFill>
                  <a:schemeClr val="tx1"/>
                </a:solidFill>
                <a:latin typeface="Arial" panose="020B0604020202020204" pitchFamily="34" charset="0"/>
                <a:cs typeface="Arial" panose="020B0604020202020204" pitchFamily="34" charset="0"/>
              </a:rPr>
              <a:t>Glück und Optimismus ist erlernbar</a:t>
            </a:r>
          </a:p>
          <a:p>
            <a:endParaRPr lang="de-DE" sz="1600" b="1" i="1" dirty="0">
              <a:solidFill>
                <a:schemeClr val="tx1"/>
              </a:solidFill>
              <a:latin typeface="Arial" panose="020B0604020202020204" pitchFamily="34" charset="0"/>
              <a:cs typeface="Arial" panose="020B0604020202020204" pitchFamily="34" charset="0"/>
            </a:endParaRPr>
          </a:p>
          <a:p>
            <a:pPr marL="285750" indent="-285750">
              <a:buFont typeface="Wingdings"/>
              <a:buChar char="à"/>
            </a:pPr>
            <a:r>
              <a:rPr lang="de-DE" sz="1600" dirty="0">
                <a:solidFill>
                  <a:schemeClr val="tx1"/>
                </a:solidFill>
                <a:latin typeface="Arial" panose="020B0604020202020204" pitchFamily="34" charset="0"/>
                <a:cs typeface="Arial" panose="020B0604020202020204" pitchFamily="34" charset="0"/>
                <a:sym typeface="Wingdings" panose="05000000000000000000" pitchFamily="2" charset="2"/>
              </a:rPr>
              <a:t>Mit Übungen die hierfür förderlichen Eigenschaften (wie Hilfsbereitschaft, Mut, Willenskraft, Kreativität, Gemeinschaftssinn, Durchhaltevermögen und Hoffnung) der Kinder fördern</a:t>
            </a:r>
          </a:p>
          <a:p>
            <a:pPr marL="285750" indent="-285750">
              <a:buFont typeface="Wingdings"/>
              <a:buChar char="à"/>
            </a:pPr>
            <a:endParaRPr lang="de-DE" sz="1600" dirty="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5" name="Ellipse 4"/>
          <p:cNvSpPr/>
          <p:nvPr/>
        </p:nvSpPr>
        <p:spPr>
          <a:xfrm>
            <a:off x="6660232" y="2009331"/>
            <a:ext cx="2021943" cy="1618781"/>
          </a:xfrm>
          <a:prstGeom prst="ellipse">
            <a:avLst/>
          </a:prstGeom>
          <a:solidFill>
            <a:srgbClr val="FFB9B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 Glück </a:t>
            </a:r>
            <a:r>
              <a:rPr lang="de-DE" sz="1600" dirty="0">
                <a:solidFill>
                  <a:schemeClr val="tx1"/>
                </a:solidFill>
                <a:latin typeface="Arial" panose="020B0604020202020204" pitchFamily="34" charset="0"/>
                <a:cs typeface="Arial" panose="020B0604020202020204" pitchFamily="34" charset="0"/>
              </a:rPr>
              <a:t>als etwas, das einem </a:t>
            </a:r>
            <a:r>
              <a:rPr lang="de-DE" sz="1600" b="1" dirty="0">
                <a:solidFill>
                  <a:schemeClr val="tx1"/>
                </a:solidFill>
                <a:latin typeface="Arial" panose="020B0604020202020204" pitchFamily="34" charset="0"/>
                <a:cs typeface="Arial" panose="020B0604020202020204" pitchFamily="34" charset="0"/>
              </a:rPr>
              <a:t>passiv widerfährt </a:t>
            </a:r>
          </a:p>
        </p:txBody>
      </p:sp>
      <p:sp>
        <p:nvSpPr>
          <p:cNvPr id="2" name="Abgerundetes Rechteck 1"/>
          <p:cNvSpPr/>
          <p:nvPr/>
        </p:nvSpPr>
        <p:spPr>
          <a:xfrm>
            <a:off x="304800" y="4149080"/>
            <a:ext cx="5613838" cy="1872208"/>
          </a:xfrm>
          <a:prstGeom prst="roundRect">
            <a:avLst/>
          </a:prstGeom>
          <a:ln>
            <a:solidFill>
              <a:srgbClr val="024089"/>
            </a:solidFill>
          </a:ln>
        </p:spPr>
        <p:style>
          <a:lnRef idx="2">
            <a:schemeClr val="accent4"/>
          </a:lnRef>
          <a:fillRef idx="1">
            <a:schemeClr val="lt1"/>
          </a:fillRef>
          <a:effectRef idx="0">
            <a:schemeClr val="accent4"/>
          </a:effectRef>
          <a:fontRef idx="minor">
            <a:schemeClr val="dk1"/>
          </a:fontRef>
        </p:style>
        <p:txBody>
          <a:bodyPr rtlCol="0" anchor="ctr"/>
          <a:lstStyle/>
          <a:p>
            <a:pPr lvl="0"/>
            <a:r>
              <a:rPr lang="de-DE" sz="1600" dirty="0">
                <a:solidFill>
                  <a:schemeClr val="tx1"/>
                </a:solidFill>
                <a:latin typeface="Arial" panose="020B0604020202020204" pitchFamily="34" charset="0"/>
                <a:cs typeface="Arial" panose="020B0604020202020204" pitchFamily="34" charset="0"/>
              </a:rPr>
              <a:t>Metaanalyse von Sin &amp; </a:t>
            </a:r>
            <a:r>
              <a:rPr lang="de-DE" sz="1600" dirty="0" err="1">
                <a:solidFill>
                  <a:schemeClr val="tx1"/>
                </a:solidFill>
                <a:latin typeface="Arial" panose="020B0604020202020204" pitchFamily="34" charset="0"/>
                <a:cs typeface="Arial" panose="020B0604020202020204" pitchFamily="34" charset="0"/>
              </a:rPr>
              <a:t>Lyubomirsky</a:t>
            </a:r>
            <a:r>
              <a:rPr lang="de-DE" sz="1600" dirty="0">
                <a:solidFill>
                  <a:schemeClr val="tx1"/>
                </a:solidFill>
                <a:latin typeface="Arial" panose="020B0604020202020204" pitchFamily="34" charset="0"/>
                <a:cs typeface="Arial" panose="020B0604020202020204" pitchFamily="34" charset="0"/>
              </a:rPr>
              <a:t> (2009): </a:t>
            </a:r>
          </a:p>
          <a:p>
            <a:pPr lvl="0"/>
            <a:r>
              <a:rPr lang="de-DE" sz="1600" dirty="0">
                <a:solidFill>
                  <a:schemeClr val="tx1"/>
                </a:solidFill>
                <a:latin typeface="Arial" panose="020B0604020202020204" pitchFamily="34" charset="0"/>
                <a:cs typeface="Arial" panose="020B0604020202020204" pitchFamily="34" charset="0"/>
              </a:rPr>
              <a:t>Unterschiede im Glücksniveau  sind zurückzuführen auf…</a:t>
            </a:r>
          </a:p>
          <a:p>
            <a:pPr lvl="0"/>
            <a:r>
              <a:rPr lang="de-DE" sz="1600" dirty="0">
                <a:solidFill>
                  <a:schemeClr val="tx1"/>
                </a:solidFill>
                <a:latin typeface="Arial" panose="020B0604020202020204" pitchFamily="34" charset="0"/>
                <a:cs typeface="Arial" panose="020B0604020202020204" pitchFamily="34" charset="0"/>
              </a:rPr>
              <a:t>... 50 % anlagebedingte Voraussetzungen</a:t>
            </a:r>
          </a:p>
          <a:p>
            <a:pPr lvl="0"/>
            <a:r>
              <a:rPr lang="de-DE" sz="1600" dirty="0">
                <a:solidFill>
                  <a:schemeClr val="tx1"/>
                </a:solidFill>
                <a:latin typeface="Arial" panose="020B0604020202020204" pitchFamily="34" charset="0"/>
                <a:cs typeface="Arial" panose="020B0604020202020204" pitchFamily="34" charset="0"/>
              </a:rPr>
              <a:t>… </a:t>
            </a:r>
            <a:r>
              <a:rPr lang="de-DE" sz="1600" b="1" dirty="0">
                <a:solidFill>
                  <a:schemeClr val="tx1"/>
                </a:solidFill>
                <a:latin typeface="Arial" panose="020B0604020202020204" pitchFamily="34" charset="0"/>
                <a:cs typeface="Arial" panose="020B0604020202020204" pitchFamily="34" charset="0"/>
              </a:rPr>
              <a:t>40 % aktives persönliches Verhalten</a:t>
            </a:r>
          </a:p>
          <a:p>
            <a:pPr lvl="0"/>
            <a:r>
              <a:rPr lang="de-DE" sz="1600" dirty="0">
                <a:solidFill>
                  <a:schemeClr val="tx1"/>
                </a:solidFill>
                <a:latin typeface="Arial" panose="020B0604020202020204" pitchFamily="34" charset="0"/>
                <a:cs typeface="Arial" panose="020B0604020202020204" pitchFamily="34" charset="0"/>
              </a:rPr>
              <a:t>… 10 % äußere Lebensumstände </a:t>
            </a:r>
          </a:p>
          <a:p>
            <a:pPr lvl="0"/>
            <a:r>
              <a:rPr lang="de-DE" sz="1600" dirty="0">
                <a:solidFill>
                  <a:schemeClr val="tx1"/>
                </a:solidFill>
                <a:latin typeface="Arial" panose="020B0604020202020204" pitchFamily="34" charset="0"/>
                <a:cs typeface="Arial" panose="020B0604020202020204" pitchFamily="34" charset="0"/>
              </a:rPr>
              <a:t>(z.B. materieller Wohlstand, aktuelle Wohnsituation)</a:t>
            </a:r>
          </a:p>
        </p:txBody>
      </p:sp>
      <p:pic>
        <p:nvPicPr>
          <p:cNvPr id="34845" name="Picture 29" descr="C:\Users\fbernhard\AppData\Local\Microsoft\Windows\Temporary Internet Files\Content.IE5\0LCG6G10\luck-1314937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728" y="1412776"/>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11"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a:t>
            </a:fld>
            <a:endParaRPr lang="de-DE" dirty="0"/>
          </a:p>
        </p:txBody>
      </p:sp>
    </p:spTree>
    <p:extLst>
      <p:ext uri="{BB962C8B-B14F-4D97-AF65-F5344CB8AC3E}">
        <p14:creationId xmlns:p14="http://schemas.microsoft.com/office/powerpoint/2010/main" val="187719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53654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Positive Psychologie in der Grundschule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bgerundetes Rechteck 10"/>
          <p:cNvSpPr/>
          <p:nvPr/>
        </p:nvSpPr>
        <p:spPr>
          <a:xfrm>
            <a:off x="683568" y="1412776"/>
            <a:ext cx="7560840" cy="2808312"/>
          </a:xfrm>
          <a:prstGeom prst="roundRect">
            <a:avLst/>
          </a:prstGeom>
          <a:ln>
            <a:solidFill>
              <a:srgbClr val="024089"/>
            </a:solidFill>
          </a:ln>
        </p:spPr>
        <p:style>
          <a:lnRef idx="2">
            <a:schemeClr val="accent1"/>
          </a:lnRef>
          <a:fillRef idx="1">
            <a:schemeClr val="lt1"/>
          </a:fillRef>
          <a:effectRef idx="0">
            <a:schemeClr val="accent1"/>
          </a:effectRef>
          <a:fontRef idx="minor">
            <a:schemeClr val="dk1"/>
          </a:fontRef>
        </p:style>
        <p:txBody>
          <a:bodyPr rtlCol="0" anchor="ctr"/>
          <a:lstStyle/>
          <a:p>
            <a:r>
              <a:rPr lang="de-DE" b="1" dirty="0">
                <a:solidFill>
                  <a:srgbClr val="D20000"/>
                </a:solidFill>
                <a:latin typeface="Arial" panose="020B0604020202020204" pitchFamily="34" charset="0"/>
                <a:cs typeface="Arial" panose="020B0604020202020204" pitchFamily="34" charset="0"/>
              </a:rPr>
              <a:t>„Glück“ als Erziehungsstrategie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bisher in keinem Lehrplan zu finden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häufig pessimistische Einstellung dazu, in der Schule Wohlbefinden und Glück zu finden…</a:t>
            </a:r>
          </a:p>
          <a:p>
            <a:endParaRPr lang="de-DE" dirty="0">
              <a:solidFill>
                <a:srgbClr val="002060"/>
              </a:solidFill>
              <a:latin typeface="Arial" panose="020B0604020202020204" pitchFamily="34" charset="0"/>
              <a:cs typeface="Arial" panose="020B0604020202020204" pitchFamily="34" charset="0"/>
              <a:sym typeface="Wingdings" panose="05000000000000000000" pitchFamily="2" charset="2"/>
            </a:endParaRPr>
          </a:p>
          <a:p>
            <a:r>
              <a:rPr lang="de-DE" b="1" dirty="0">
                <a:solidFill>
                  <a:srgbClr val="D20000"/>
                </a:solidFill>
                <a:latin typeface="Arial" panose="020B0604020202020204" pitchFamily="34" charset="0"/>
                <a:cs typeface="Arial" panose="020B0604020202020204" pitchFamily="34" charset="0"/>
                <a:sym typeface="Wingdings" panose="05000000000000000000" pitchFamily="2" charset="2"/>
              </a:rPr>
              <a:t>Gegenseitigkeit!</a:t>
            </a:r>
            <a:r>
              <a:rPr lang="de-DE" b="1" dirty="0">
                <a:solidFill>
                  <a:srgbClr val="C00000"/>
                </a:solidFill>
                <a:latin typeface="Arial" panose="020B0604020202020204" pitchFamily="34" charset="0"/>
                <a:cs typeface="Arial" panose="020B0604020202020204" pitchFamily="34" charset="0"/>
                <a:sym typeface="Wingdings" panose="05000000000000000000" pitchFamily="2" charset="2"/>
              </a:rPr>
              <a:t> </a:t>
            </a:r>
            <a:br>
              <a:rPr lang="de-DE" i="1" dirty="0">
                <a:solidFill>
                  <a:schemeClr val="tx1"/>
                </a:solidFill>
                <a:latin typeface="Arial" panose="020B0604020202020204" pitchFamily="34" charset="0"/>
                <a:cs typeface="Arial" panose="020B0604020202020204" pitchFamily="34" charset="0"/>
                <a:sym typeface="Wingdings" panose="05000000000000000000" pitchFamily="2" charset="2"/>
              </a:rPr>
            </a:b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Man kann auch viel von Kindern lernen…</a:t>
            </a:r>
            <a:b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b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Die Welt der Kinder kennenlernen und sich von ihrer Kreativität und Energie anstecken lassen</a:t>
            </a:r>
            <a:endParaRPr lang="de-DE" dirty="0">
              <a:solidFill>
                <a:schemeClr val="tx1"/>
              </a:solidFill>
              <a:latin typeface="Arial" panose="020B0604020202020204" pitchFamily="34" charset="0"/>
              <a:cs typeface="Arial" panose="020B0604020202020204" pitchFamily="34" charset="0"/>
            </a:endParaRPr>
          </a:p>
        </p:txBody>
      </p:sp>
      <p:pic>
        <p:nvPicPr>
          <p:cNvPr id="35870" name="Picture 30" descr="C:\Users\fbernhard\AppData\Local\Microsoft\Windows\Temporary Internet Files\Content.IE5\0LCG6G10\luck-1314937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4553744"/>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5</a:t>
            </a:fld>
            <a:endParaRPr lang="de-DE" dirty="0"/>
          </a:p>
        </p:txBody>
      </p:sp>
    </p:spTree>
    <p:extLst>
      <p:ext uri="{BB962C8B-B14F-4D97-AF65-F5344CB8AC3E}">
        <p14:creationId xmlns:p14="http://schemas.microsoft.com/office/powerpoint/2010/main" val="129047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96"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64" y="2536226"/>
            <a:ext cx="2310742" cy="15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62277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28" progId="TCLayout.ActiveDocument.1">
                  <p:embed/>
                </p:oleObj>
              </mc:Choice>
              <mc:Fallback>
                <p:oleObj name="think-cell Slide" r:id="rId5" imgW="530" imgH="52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el 6"/>
          <p:cNvSpPr>
            <a:spLocks noGrp="1"/>
          </p:cNvSpPr>
          <p:nvPr>
            <p:ph type="title"/>
          </p:nvPr>
        </p:nvSpPr>
        <p:spPr>
          <a:xfrm>
            <a:off x="247880" y="289926"/>
            <a:ext cx="6995120" cy="402770"/>
          </a:xfrm>
        </p:spPr>
        <p:txBody>
          <a:bodyPr/>
          <a:lstStyle/>
          <a:p>
            <a:r>
              <a:rPr lang="de-DE" dirty="0">
                <a:solidFill>
                  <a:srgbClr val="024089"/>
                </a:solidFill>
              </a:rPr>
              <a:t>Positive Psychologie in der Grundschule</a:t>
            </a:r>
          </a:p>
        </p:txBody>
      </p:sp>
      <p:sp>
        <p:nvSpPr>
          <p:cNvPr id="8" name="Inhaltsplatzhalter 7"/>
          <p:cNvSpPr>
            <a:spLocks noGrp="1"/>
          </p:cNvSpPr>
          <p:nvPr>
            <p:ph idx="1"/>
          </p:nvPr>
        </p:nvSpPr>
        <p:spPr/>
        <p:txBody>
          <a:bodyPr/>
          <a:lstStyle/>
          <a:p>
            <a:pPr marL="0" lvl="0" indent="0">
              <a:buNone/>
            </a:pPr>
            <a:r>
              <a:rPr lang="de-DE" sz="1800" dirty="0">
                <a:ea typeface="Calibri"/>
              </a:rPr>
              <a:t>Grundhaltung der </a:t>
            </a:r>
            <a:r>
              <a:rPr lang="de-DE" sz="1800" b="1" dirty="0">
                <a:ea typeface="Calibri"/>
              </a:rPr>
              <a:t>optimistischen Pädagogik, </a:t>
            </a:r>
            <a:r>
              <a:rPr lang="de-DE" sz="1800" dirty="0">
                <a:ea typeface="Calibri"/>
              </a:rPr>
              <a:t>eng verknüpft mit </a:t>
            </a:r>
            <a:r>
              <a:rPr lang="de-DE" sz="1800" b="1" dirty="0">
                <a:ea typeface="Calibri"/>
              </a:rPr>
              <a:t>Selbstbild </a:t>
            </a:r>
            <a:r>
              <a:rPr lang="de-DE" sz="1800" dirty="0">
                <a:ea typeface="Calibri"/>
              </a:rPr>
              <a:t>und </a:t>
            </a:r>
            <a:r>
              <a:rPr lang="de-DE" sz="1800" b="1" dirty="0">
                <a:ea typeface="Calibri"/>
              </a:rPr>
              <a:t>Selbstwirksamkeit </a:t>
            </a:r>
            <a:r>
              <a:rPr lang="de-DE" sz="1800" dirty="0">
                <a:ea typeface="Calibri"/>
              </a:rPr>
              <a:t>der</a:t>
            </a:r>
            <a:r>
              <a:rPr lang="de-DE" sz="1800" b="1" dirty="0">
                <a:ea typeface="Calibri"/>
              </a:rPr>
              <a:t> Lehrkraft</a:t>
            </a:r>
            <a:r>
              <a:rPr lang="de-DE" sz="1800" dirty="0">
                <a:ea typeface="Calibri"/>
              </a:rPr>
              <a:t>:</a:t>
            </a:r>
          </a:p>
          <a:p>
            <a:pPr marL="0" indent="0">
              <a:buNone/>
            </a:pPr>
            <a:endParaRPr lang="de-DE" dirty="0"/>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bgerundete rechteckige Legende 4"/>
          <p:cNvSpPr/>
          <p:nvPr/>
        </p:nvSpPr>
        <p:spPr>
          <a:xfrm>
            <a:off x="3203848" y="2038109"/>
            <a:ext cx="5616624" cy="2543019"/>
          </a:xfrm>
          <a:prstGeom prst="wedgeRoundRectCallout">
            <a:avLst>
              <a:gd name="adj1" fmla="val -71117"/>
              <a:gd name="adj2" fmla="val -20747"/>
              <a:gd name="adj3" fmla="val 16667"/>
            </a:avLst>
          </a:prstGeom>
          <a:solidFill>
            <a:schemeClr val="bg1"/>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15000"/>
              </a:lnSpc>
              <a:spcAft>
                <a:spcPts val="0"/>
              </a:spcAft>
            </a:pPr>
            <a:r>
              <a:rPr lang="de-DE" sz="1600" dirty="0">
                <a:solidFill>
                  <a:schemeClr val="tx1"/>
                </a:solidFill>
                <a:latin typeface="Arial" panose="020B0604020202020204" pitchFamily="34" charset="0"/>
                <a:ea typeface="Calibri"/>
                <a:cs typeface="Arial" panose="020B0604020202020204" pitchFamily="34" charset="0"/>
              </a:rPr>
              <a:t>„Menschen (und so auch Schüler/innen) </a:t>
            </a:r>
            <a:r>
              <a:rPr lang="de-DE" sz="1600" b="1" dirty="0">
                <a:solidFill>
                  <a:schemeClr val="tx1"/>
                </a:solidFill>
                <a:latin typeface="Arial" panose="020B0604020202020204" pitchFamily="34" charset="0"/>
                <a:ea typeface="Calibri"/>
                <a:cs typeface="Arial" panose="020B0604020202020204" pitchFamily="34" charset="0"/>
              </a:rPr>
              <a:t>wollen lernen</a:t>
            </a:r>
            <a:r>
              <a:rPr lang="de-DE" sz="1600" dirty="0">
                <a:solidFill>
                  <a:schemeClr val="tx1"/>
                </a:solidFill>
                <a:latin typeface="Arial" panose="020B0604020202020204" pitchFamily="34" charset="0"/>
                <a:ea typeface="Calibri"/>
                <a:cs typeface="Arial" panose="020B0604020202020204" pitchFamily="34" charset="0"/>
              </a:rPr>
              <a:t>, </a:t>
            </a:r>
            <a:r>
              <a:rPr lang="de-DE" sz="1600" b="1" dirty="0">
                <a:solidFill>
                  <a:schemeClr val="tx1"/>
                </a:solidFill>
                <a:latin typeface="Arial" panose="020B0604020202020204" pitchFamily="34" charset="0"/>
                <a:ea typeface="Calibri"/>
                <a:cs typeface="Arial" panose="020B0604020202020204" pitchFamily="34" charset="0"/>
              </a:rPr>
              <a:t>sich entwickeln</a:t>
            </a:r>
            <a:r>
              <a:rPr lang="de-DE" sz="1600" b="1" i="1" dirty="0">
                <a:solidFill>
                  <a:schemeClr val="tx1"/>
                </a:solidFill>
                <a:latin typeface="Arial" panose="020B0604020202020204" pitchFamily="34" charset="0"/>
                <a:ea typeface="Calibri"/>
                <a:cs typeface="Arial" panose="020B0604020202020204" pitchFamily="34" charset="0"/>
              </a:rPr>
              <a:t> </a:t>
            </a:r>
            <a:r>
              <a:rPr lang="de-DE" sz="1600" dirty="0">
                <a:solidFill>
                  <a:schemeClr val="tx1"/>
                </a:solidFill>
                <a:latin typeface="Arial" panose="020B0604020202020204" pitchFamily="34" charset="0"/>
                <a:ea typeface="Calibri"/>
                <a:cs typeface="Arial" panose="020B0604020202020204" pitchFamily="34" charset="0"/>
              </a:rPr>
              <a:t>und </a:t>
            </a:r>
            <a:r>
              <a:rPr lang="de-DE" sz="1600" b="1" dirty="0">
                <a:solidFill>
                  <a:schemeClr val="tx1"/>
                </a:solidFill>
                <a:latin typeface="Arial" panose="020B0604020202020204" pitchFamily="34" charset="0"/>
                <a:ea typeface="Calibri"/>
                <a:cs typeface="Arial" panose="020B0604020202020204" pitchFamily="34" charset="0"/>
              </a:rPr>
              <a:t>entfalten</a:t>
            </a:r>
            <a:r>
              <a:rPr lang="de-DE" sz="1600" dirty="0">
                <a:solidFill>
                  <a:schemeClr val="tx1"/>
                </a:solidFill>
                <a:latin typeface="Arial" panose="020B0604020202020204" pitchFamily="34" charset="0"/>
                <a:ea typeface="Calibri"/>
                <a:cs typeface="Arial" panose="020B0604020202020204" pitchFamily="34" charset="0"/>
              </a:rPr>
              <a:t>. Als Lehrer/in gehe ich jetzt in die Klasse rein und die Kinder wollen etwas lernen! Sie </a:t>
            </a:r>
            <a:r>
              <a:rPr lang="de-DE" sz="1600" b="1" dirty="0">
                <a:solidFill>
                  <a:schemeClr val="tx1"/>
                </a:solidFill>
                <a:latin typeface="Arial" panose="020B0604020202020204" pitchFamily="34" charset="0"/>
                <a:ea typeface="Calibri"/>
                <a:cs typeface="Arial" panose="020B0604020202020204" pitchFamily="34" charset="0"/>
              </a:rPr>
              <a:t>können</a:t>
            </a:r>
            <a:r>
              <a:rPr lang="de-DE" sz="1600" dirty="0">
                <a:solidFill>
                  <a:schemeClr val="tx1"/>
                </a:solidFill>
                <a:latin typeface="Arial" panose="020B0604020202020204" pitchFamily="34" charset="0"/>
                <a:ea typeface="Calibri"/>
                <a:cs typeface="Arial" panose="020B0604020202020204" pitchFamily="34" charset="0"/>
              </a:rPr>
              <a:t> etwas lernen! Und was sie nicht können, bringe ich ihnen bei! Und wenn sie nicht erzogen sind, erziehe ich sie. Und wenn sie nicht lernen wollen, motiviere ich sie.“</a:t>
            </a:r>
          </a:p>
        </p:txBody>
      </p:sp>
      <p:sp>
        <p:nvSpPr>
          <p:cNvPr id="6" name="Rechteck 5"/>
          <p:cNvSpPr/>
          <p:nvPr/>
        </p:nvSpPr>
        <p:spPr>
          <a:xfrm>
            <a:off x="328664" y="5012360"/>
            <a:ext cx="8486673" cy="1224951"/>
          </a:xfrm>
          <a:prstGeom prst="rect">
            <a:avLst/>
          </a:prstGeom>
          <a:noFill/>
          <a:ln w="19050">
            <a:solidFill>
              <a:srgbClr val="024089"/>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15000"/>
              </a:lnSpc>
              <a:buFont typeface="Arial" panose="020B0604020202020204" pitchFamily="34" charset="0"/>
              <a:buChar char="•"/>
            </a:pPr>
            <a:r>
              <a:rPr lang="de-DE" sz="1600" b="1" dirty="0">
                <a:solidFill>
                  <a:schemeClr val="tx1"/>
                </a:solidFill>
                <a:latin typeface="Arial" panose="020B0604020202020204" pitchFamily="34" charset="0"/>
                <a:ea typeface="Calibri"/>
                <a:cs typeface="Arial" panose="020B0604020202020204" pitchFamily="34" charset="0"/>
              </a:rPr>
              <a:t>Optimistische Verhaltenserwartung:</a:t>
            </a:r>
            <a:r>
              <a:rPr lang="de-DE" sz="1600" b="1" i="1" dirty="0">
                <a:solidFill>
                  <a:schemeClr val="tx1"/>
                </a:solidFill>
                <a:latin typeface="Arial" panose="020B0604020202020204" pitchFamily="34" charset="0"/>
                <a:ea typeface="Calibri"/>
                <a:cs typeface="Arial" panose="020B0604020202020204" pitchFamily="34" charset="0"/>
              </a:rPr>
              <a:t> </a:t>
            </a:r>
            <a:r>
              <a:rPr lang="de-DE" sz="1600" dirty="0">
                <a:solidFill>
                  <a:schemeClr val="tx1"/>
                </a:solidFill>
                <a:latin typeface="Arial" panose="020B0604020202020204" pitchFamily="34" charset="0"/>
                <a:ea typeface="Calibri"/>
                <a:cs typeface="Arial" panose="020B0604020202020204" pitchFamily="34" charset="0"/>
              </a:rPr>
              <a:t>„Meine Schüler verhalten sich im Unterricht ok, wir sind alle hier um gemeinsam etwas zu erarbeiten.“</a:t>
            </a:r>
          </a:p>
          <a:p>
            <a:pPr marL="342900" indent="-342900">
              <a:lnSpc>
                <a:spcPct val="115000"/>
              </a:lnSpc>
              <a:buFont typeface="Arial" panose="020B0604020202020204" pitchFamily="34" charset="0"/>
              <a:buChar char="•"/>
            </a:pPr>
            <a:r>
              <a:rPr lang="de-DE" sz="1600" b="1" dirty="0">
                <a:solidFill>
                  <a:schemeClr val="tx1"/>
                </a:solidFill>
                <a:latin typeface="Arial" panose="020B0604020202020204" pitchFamily="34" charset="0"/>
                <a:ea typeface="Calibri"/>
                <a:cs typeface="Arial" panose="020B0604020202020204" pitchFamily="34" charset="0"/>
              </a:rPr>
              <a:t>Optimistische Leistungserwartung: </a:t>
            </a:r>
            <a:r>
              <a:rPr lang="de-DE" sz="1600" dirty="0">
                <a:solidFill>
                  <a:schemeClr val="tx1"/>
                </a:solidFill>
                <a:latin typeface="Arial" panose="020B0604020202020204" pitchFamily="34" charset="0"/>
                <a:ea typeface="Calibri"/>
                <a:cs typeface="Arial" panose="020B0604020202020204" pitchFamily="34" charset="0"/>
              </a:rPr>
              <a:t>„Meine Schüler können etwas!“</a:t>
            </a:r>
          </a:p>
          <a:p>
            <a:pPr marL="342900" indent="-342900">
              <a:lnSpc>
                <a:spcPct val="115000"/>
              </a:lnSpc>
              <a:spcAft>
                <a:spcPts val="1000"/>
              </a:spcAft>
              <a:buFont typeface="Arial" panose="020B0604020202020204" pitchFamily="34" charset="0"/>
              <a:buChar char="•"/>
            </a:pPr>
            <a:r>
              <a:rPr lang="de-DE" sz="1600" b="1" dirty="0">
                <a:solidFill>
                  <a:schemeClr val="tx1"/>
                </a:solidFill>
                <a:latin typeface="Arial" panose="020B0604020202020204" pitchFamily="34" charset="0"/>
                <a:ea typeface="Calibri"/>
                <a:cs typeface="Arial" panose="020B0604020202020204" pitchFamily="34" charset="0"/>
              </a:rPr>
              <a:t>Optimistische Menschen-Entwicklungs-Erwartung: </a:t>
            </a:r>
            <a:r>
              <a:rPr lang="de-DE" sz="1600" dirty="0">
                <a:solidFill>
                  <a:schemeClr val="tx1"/>
                </a:solidFill>
                <a:latin typeface="Arial" panose="020B0604020202020204" pitchFamily="34" charset="0"/>
                <a:ea typeface="Calibri"/>
                <a:cs typeface="Arial" panose="020B0604020202020204" pitchFamily="34" charset="0"/>
              </a:rPr>
              <a:t>„Schüler/innen wollen lernen.“</a:t>
            </a:r>
          </a:p>
        </p:txBody>
      </p:sp>
      <p:sp>
        <p:nvSpPr>
          <p:cNvPr id="11"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6</a:t>
            </a:fld>
            <a:endParaRPr lang="de-DE" dirty="0"/>
          </a:p>
        </p:txBody>
      </p:sp>
    </p:spTree>
    <p:extLst>
      <p:ext uri="{BB962C8B-B14F-4D97-AF65-F5344CB8AC3E}">
        <p14:creationId xmlns:p14="http://schemas.microsoft.com/office/powerpoint/2010/main" val="9184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204629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Überblick über Themen der positiven Psychologie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Ellipse 4"/>
          <p:cNvSpPr/>
          <p:nvPr/>
        </p:nvSpPr>
        <p:spPr>
          <a:xfrm>
            <a:off x="256220" y="1251992"/>
            <a:ext cx="2448272"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Wohlbefinden</a:t>
            </a:r>
          </a:p>
        </p:txBody>
      </p:sp>
      <p:sp>
        <p:nvSpPr>
          <p:cNvPr id="7" name="Ellipse 6"/>
          <p:cNvSpPr/>
          <p:nvPr/>
        </p:nvSpPr>
        <p:spPr>
          <a:xfrm>
            <a:off x="504605" y="1916832"/>
            <a:ext cx="1872208" cy="797527"/>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Wachstum</a:t>
            </a:r>
          </a:p>
        </p:txBody>
      </p:sp>
      <p:sp>
        <p:nvSpPr>
          <p:cNvPr id="8" name="Ellipse 7"/>
          <p:cNvSpPr/>
          <p:nvPr/>
        </p:nvSpPr>
        <p:spPr>
          <a:xfrm>
            <a:off x="176998" y="3325174"/>
            <a:ext cx="1950486"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Emotionen</a:t>
            </a:r>
          </a:p>
        </p:txBody>
      </p:sp>
      <p:sp>
        <p:nvSpPr>
          <p:cNvPr id="9" name="Ellipse 8"/>
          <p:cNvSpPr/>
          <p:nvPr/>
        </p:nvSpPr>
        <p:spPr>
          <a:xfrm>
            <a:off x="6588224" y="1729454"/>
            <a:ext cx="2343949" cy="1172281"/>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Einstellungen</a:t>
            </a:r>
          </a:p>
        </p:txBody>
      </p:sp>
      <p:sp>
        <p:nvSpPr>
          <p:cNvPr id="10" name="Ellipse 9"/>
          <p:cNvSpPr/>
          <p:nvPr/>
        </p:nvSpPr>
        <p:spPr>
          <a:xfrm>
            <a:off x="2536653" y="3555998"/>
            <a:ext cx="1876908"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Motivation</a:t>
            </a:r>
          </a:p>
        </p:txBody>
      </p:sp>
      <p:sp>
        <p:nvSpPr>
          <p:cNvPr id="11" name="Ellipse 10"/>
          <p:cNvSpPr/>
          <p:nvPr/>
        </p:nvSpPr>
        <p:spPr>
          <a:xfrm>
            <a:off x="1938671" y="1630004"/>
            <a:ext cx="2160240"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Glück &amp; Optimismus</a:t>
            </a:r>
          </a:p>
        </p:txBody>
      </p:sp>
      <p:sp>
        <p:nvSpPr>
          <p:cNvPr id="12" name="Ellipse 11"/>
          <p:cNvSpPr/>
          <p:nvPr/>
        </p:nvSpPr>
        <p:spPr>
          <a:xfrm>
            <a:off x="3485610" y="2888923"/>
            <a:ext cx="2151856" cy="968938"/>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Selbst-bestimmung</a:t>
            </a:r>
          </a:p>
        </p:txBody>
      </p:sp>
      <p:sp>
        <p:nvSpPr>
          <p:cNvPr id="13" name="Ellipse 12"/>
          <p:cNvSpPr/>
          <p:nvPr/>
        </p:nvSpPr>
        <p:spPr>
          <a:xfrm>
            <a:off x="4104959" y="3666148"/>
            <a:ext cx="2016224" cy="100194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Grund-bedürfnisse</a:t>
            </a:r>
          </a:p>
        </p:txBody>
      </p:sp>
      <p:sp>
        <p:nvSpPr>
          <p:cNvPr id="14" name="Ellipse 13"/>
          <p:cNvSpPr/>
          <p:nvPr/>
        </p:nvSpPr>
        <p:spPr>
          <a:xfrm>
            <a:off x="611560" y="4653136"/>
            <a:ext cx="2435908" cy="136815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Zukunfts-vorstellungen</a:t>
            </a:r>
          </a:p>
        </p:txBody>
      </p:sp>
      <p:sp>
        <p:nvSpPr>
          <p:cNvPr id="15" name="Ellipse 14"/>
          <p:cNvSpPr/>
          <p:nvPr/>
        </p:nvSpPr>
        <p:spPr>
          <a:xfrm>
            <a:off x="3365946" y="5196027"/>
            <a:ext cx="2070149" cy="1058416"/>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Persönliche Stärken</a:t>
            </a:r>
          </a:p>
        </p:txBody>
      </p:sp>
      <p:sp>
        <p:nvSpPr>
          <p:cNvPr id="16" name="Ellipse 15"/>
          <p:cNvSpPr/>
          <p:nvPr/>
        </p:nvSpPr>
        <p:spPr>
          <a:xfrm>
            <a:off x="6255405" y="3285018"/>
            <a:ext cx="2088232" cy="91440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Flow &amp; Achtsamkeit</a:t>
            </a:r>
          </a:p>
        </p:txBody>
      </p:sp>
      <p:sp>
        <p:nvSpPr>
          <p:cNvPr id="17" name="Ellipse 16"/>
          <p:cNvSpPr/>
          <p:nvPr/>
        </p:nvSpPr>
        <p:spPr>
          <a:xfrm>
            <a:off x="4704873" y="1251992"/>
            <a:ext cx="2007840"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Selbstwert</a:t>
            </a:r>
          </a:p>
        </p:txBody>
      </p:sp>
      <p:sp>
        <p:nvSpPr>
          <p:cNvPr id="19" name="Ellipse 18"/>
          <p:cNvSpPr/>
          <p:nvPr/>
        </p:nvSpPr>
        <p:spPr>
          <a:xfrm>
            <a:off x="6121183" y="4681754"/>
            <a:ext cx="2686314" cy="108012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Kommunikation</a:t>
            </a:r>
          </a:p>
        </p:txBody>
      </p: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7</a:t>
            </a:fld>
            <a:endParaRPr lang="de-DE" dirty="0"/>
          </a:p>
        </p:txBody>
      </p:sp>
    </p:spTree>
    <p:extLst>
      <p:ext uri="{BB962C8B-B14F-4D97-AF65-F5344CB8AC3E}">
        <p14:creationId xmlns:p14="http://schemas.microsoft.com/office/powerpoint/2010/main" val="56681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43680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Themen der positiven Psychologie</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Ellipse 4"/>
          <p:cNvSpPr/>
          <p:nvPr/>
        </p:nvSpPr>
        <p:spPr>
          <a:xfrm>
            <a:off x="256220" y="1251992"/>
            <a:ext cx="2448272" cy="770384"/>
          </a:xfrm>
          <a:prstGeom prst="ellipse">
            <a:avLst/>
          </a:prstGeom>
          <a:solidFill>
            <a:srgbClr val="FFB9B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Wohlbefinden</a:t>
            </a:r>
          </a:p>
        </p:txBody>
      </p:sp>
      <p:sp>
        <p:nvSpPr>
          <p:cNvPr id="7" name="Ellipse 6"/>
          <p:cNvSpPr/>
          <p:nvPr/>
        </p:nvSpPr>
        <p:spPr>
          <a:xfrm>
            <a:off x="504605" y="1916832"/>
            <a:ext cx="1872208" cy="797527"/>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Wachstum</a:t>
            </a:r>
          </a:p>
        </p:txBody>
      </p:sp>
      <p:sp>
        <p:nvSpPr>
          <p:cNvPr id="8" name="Ellipse 7"/>
          <p:cNvSpPr/>
          <p:nvPr/>
        </p:nvSpPr>
        <p:spPr>
          <a:xfrm>
            <a:off x="176998" y="3325174"/>
            <a:ext cx="1950486"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Emotionen</a:t>
            </a:r>
          </a:p>
        </p:txBody>
      </p:sp>
      <p:sp>
        <p:nvSpPr>
          <p:cNvPr id="9" name="Ellipse 8"/>
          <p:cNvSpPr/>
          <p:nvPr/>
        </p:nvSpPr>
        <p:spPr>
          <a:xfrm>
            <a:off x="6588224" y="1729454"/>
            <a:ext cx="2343949" cy="1172281"/>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Einstellungen</a:t>
            </a:r>
          </a:p>
        </p:txBody>
      </p:sp>
      <p:sp>
        <p:nvSpPr>
          <p:cNvPr id="10" name="Ellipse 9"/>
          <p:cNvSpPr/>
          <p:nvPr/>
        </p:nvSpPr>
        <p:spPr>
          <a:xfrm>
            <a:off x="2536653" y="3555998"/>
            <a:ext cx="1876908"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Motivation</a:t>
            </a:r>
          </a:p>
        </p:txBody>
      </p:sp>
      <p:sp>
        <p:nvSpPr>
          <p:cNvPr id="11" name="Ellipse 10"/>
          <p:cNvSpPr/>
          <p:nvPr/>
        </p:nvSpPr>
        <p:spPr>
          <a:xfrm>
            <a:off x="1938671" y="1630004"/>
            <a:ext cx="2160240" cy="9227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Glück &amp; Optimismus</a:t>
            </a:r>
          </a:p>
        </p:txBody>
      </p:sp>
      <p:sp>
        <p:nvSpPr>
          <p:cNvPr id="12" name="Ellipse 11"/>
          <p:cNvSpPr/>
          <p:nvPr/>
        </p:nvSpPr>
        <p:spPr>
          <a:xfrm>
            <a:off x="3485610" y="2888923"/>
            <a:ext cx="2151856" cy="968938"/>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Selbst-bestimmung</a:t>
            </a:r>
          </a:p>
        </p:txBody>
      </p:sp>
      <p:sp>
        <p:nvSpPr>
          <p:cNvPr id="13" name="Ellipse 12"/>
          <p:cNvSpPr/>
          <p:nvPr/>
        </p:nvSpPr>
        <p:spPr>
          <a:xfrm>
            <a:off x="4104959" y="3666148"/>
            <a:ext cx="2016224" cy="100194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Grund-bedürfnisse</a:t>
            </a:r>
          </a:p>
        </p:txBody>
      </p:sp>
      <p:sp>
        <p:nvSpPr>
          <p:cNvPr id="14" name="Ellipse 13"/>
          <p:cNvSpPr/>
          <p:nvPr/>
        </p:nvSpPr>
        <p:spPr>
          <a:xfrm>
            <a:off x="611560" y="4653136"/>
            <a:ext cx="2435908" cy="1368152"/>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Zukunfts-vorstellungen</a:t>
            </a:r>
          </a:p>
        </p:txBody>
      </p:sp>
      <p:sp>
        <p:nvSpPr>
          <p:cNvPr id="15" name="Ellipse 14"/>
          <p:cNvSpPr/>
          <p:nvPr/>
        </p:nvSpPr>
        <p:spPr>
          <a:xfrm>
            <a:off x="3365946" y="5196027"/>
            <a:ext cx="2070149" cy="1058416"/>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Persönliche Stärken</a:t>
            </a:r>
          </a:p>
        </p:txBody>
      </p:sp>
      <p:sp>
        <p:nvSpPr>
          <p:cNvPr id="16" name="Ellipse 15"/>
          <p:cNvSpPr/>
          <p:nvPr/>
        </p:nvSpPr>
        <p:spPr>
          <a:xfrm>
            <a:off x="6255405" y="3285018"/>
            <a:ext cx="2088232" cy="91440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Flow &amp; Achtsamkeit</a:t>
            </a:r>
          </a:p>
        </p:txBody>
      </p:sp>
      <p:sp>
        <p:nvSpPr>
          <p:cNvPr id="17" name="Ellipse 16"/>
          <p:cNvSpPr/>
          <p:nvPr/>
        </p:nvSpPr>
        <p:spPr>
          <a:xfrm>
            <a:off x="4704873" y="1251992"/>
            <a:ext cx="2007840" cy="770384"/>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Selbstwert</a:t>
            </a:r>
          </a:p>
        </p:txBody>
      </p:sp>
      <p:sp>
        <p:nvSpPr>
          <p:cNvPr id="19" name="Ellipse 18"/>
          <p:cNvSpPr/>
          <p:nvPr/>
        </p:nvSpPr>
        <p:spPr>
          <a:xfrm>
            <a:off x="6121183" y="4681754"/>
            <a:ext cx="2686314" cy="1080120"/>
          </a:xfrm>
          <a:prstGeom prst="ellipse">
            <a:avLst/>
          </a:prstGeom>
          <a:solidFill>
            <a:srgbClr val="EBF6F9"/>
          </a:solid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Positive Kommunikation</a:t>
            </a:r>
          </a:p>
        </p:txBody>
      </p: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8</a:t>
            </a:fld>
            <a:endParaRPr lang="de-DE" dirty="0"/>
          </a:p>
        </p:txBody>
      </p:sp>
    </p:spTree>
    <p:extLst>
      <p:ext uri="{BB962C8B-B14F-4D97-AF65-F5344CB8AC3E}">
        <p14:creationId xmlns:p14="http://schemas.microsoft.com/office/powerpoint/2010/main" val="205414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27037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Wohlbefinden – wie setzt sich das zusammen?</a:t>
            </a:r>
          </a:p>
        </p:txBody>
      </p:sp>
      <p:sp>
        <p:nvSpPr>
          <p:cNvPr id="6" name="Rechteck 5"/>
          <p:cNvSpPr/>
          <p:nvPr/>
        </p:nvSpPr>
        <p:spPr>
          <a:xfrm>
            <a:off x="477753" y="1412776"/>
            <a:ext cx="5983833" cy="1941557"/>
          </a:xfrm>
          <a:prstGeom prst="rect">
            <a:avLst/>
          </a:prstGeom>
          <a:noFill/>
          <a:ln w="19050">
            <a:solidFill>
              <a:srgbClr val="024089"/>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de-DE" u="sng"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Subjektives Wohlbefinden (SWB, Ed Diener, 1980):</a:t>
            </a:r>
          </a:p>
          <a:p>
            <a:pPr marL="342900" indent="-342900">
              <a:lnSpc>
                <a:spcPct val="115000"/>
              </a:lnSpc>
              <a:spcAft>
                <a:spcPts val="1000"/>
              </a:spcAft>
              <a:buFont typeface="Arial" panose="020B0604020202020204" pitchFamily="34" charset="0"/>
              <a:buChar char="•"/>
            </a:pPr>
            <a:r>
              <a:rPr lang="de-DE" b="1"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Emotionales Wohlbefinden: </a:t>
            </a: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Anwesenheit positiver </a:t>
            </a:r>
            <a:b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b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Emotionen – Abwesenheit negativer Emotionen</a:t>
            </a:r>
          </a:p>
          <a:p>
            <a:pPr marL="342900" indent="-342900">
              <a:lnSpc>
                <a:spcPct val="115000"/>
              </a:lnSpc>
              <a:spcAft>
                <a:spcPts val="1000"/>
              </a:spcAft>
              <a:buFont typeface="Arial" panose="020B0604020202020204" pitchFamily="34" charset="0"/>
              <a:buChar char="•"/>
            </a:pPr>
            <a:r>
              <a:rPr lang="de-DE" b="1"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Kognitives Wohlbefinden: </a:t>
            </a: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Lebenszufriedenheit </a:t>
            </a:r>
            <a:b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b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(Zufriedenheit mit den eigenen Lebensbedingungen)</a:t>
            </a:r>
          </a:p>
        </p:txBody>
      </p:sp>
      <p:sp>
        <p:nvSpPr>
          <p:cNvPr id="3" name="AutoShape 7" descr="Bildergebnis für bauste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pic>
        <p:nvPicPr>
          <p:cNvPr id="43041"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465" y="3717032"/>
            <a:ext cx="3438983" cy="22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9</a:t>
            </a:fld>
            <a:endParaRPr lang="de-DE" dirty="0"/>
          </a:p>
        </p:txBody>
      </p:sp>
    </p:spTree>
    <p:extLst>
      <p:ext uri="{BB962C8B-B14F-4D97-AF65-F5344CB8AC3E}">
        <p14:creationId xmlns:p14="http://schemas.microsoft.com/office/powerpoint/2010/main" val="2749866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1&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ISNEWSLIDENUMBER" val="False"/>
  <p:tag name="PREVIOUSNAME" val="C:\Users\Philipp Torka\Documents\Office\Ashoka\150707_Papilio_GEK-Primer_v03.pptx"/>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lienmaster Deut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 Deutsch</Template>
  <TotalTime>0</TotalTime>
  <Words>3796</Words>
  <Application>Microsoft Office PowerPoint</Application>
  <PresentationFormat>On-screen Show (4:3)</PresentationFormat>
  <Paragraphs>419</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Folienmaster Deutsch</vt:lpstr>
      <vt:lpstr>PowerPoint Presentation</vt:lpstr>
      <vt:lpstr>PowerPoint Presentation</vt:lpstr>
      <vt:lpstr>Hintergründe zur Positiven Psychologie</vt:lpstr>
      <vt:lpstr>Positive Psychologie in der Grundschule</vt:lpstr>
      <vt:lpstr>Positive Psychologie in der Grundschule</vt:lpstr>
      <vt:lpstr>Positive Psychologie in der Grundschule</vt:lpstr>
      <vt:lpstr>Überblick über Themen der positiven Psychologie</vt:lpstr>
      <vt:lpstr>Themen der positiven Psychologie</vt:lpstr>
      <vt:lpstr>Wohlbefinden – wie setzt sich das zusammen?</vt:lpstr>
      <vt:lpstr>Wohlbefinden – wie setzt sich das zusammen?</vt:lpstr>
      <vt:lpstr>Wohlbefinden</vt:lpstr>
      <vt:lpstr>Themen der positiven Psychologie</vt:lpstr>
      <vt:lpstr>Zehn positive Emotionen (Fredrickson, 2011)</vt:lpstr>
      <vt:lpstr>Positive Emotionen</vt:lpstr>
      <vt:lpstr>Broaden- und Build-Theorie (Fredrickson)</vt:lpstr>
      <vt:lpstr>Themen der positiven Psychologie</vt:lpstr>
      <vt:lpstr>Motivation</vt:lpstr>
      <vt:lpstr>Motivation – Exkurs emotionale Ansteckung </vt:lpstr>
      <vt:lpstr>Motivation</vt:lpstr>
      <vt:lpstr>PowerPoint Presentation</vt:lpstr>
      <vt:lpstr> Vorurteilsbewusste Pädagogik</vt:lpstr>
      <vt:lpstr>Vorurteilsbewusste Pädagogik </vt:lpstr>
      <vt:lpstr> Vorurteilsbewusste Pädagogik </vt:lpstr>
      <vt:lpstr>Vorurteilsbewusste Pädagogik</vt:lpstr>
      <vt:lpstr>Vorurteilsbewusste Pädagogik </vt:lpstr>
      <vt:lpstr> Vorurteilsbewusste Pädagogik </vt:lpstr>
      <vt:lpstr>Vorurteilsbewusste Pädagogik</vt:lpstr>
      <vt:lpstr>Vorurteilsbewusste Pädagogik </vt:lpstr>
      <vt:lpstr>Vorurteilsbewusste Pädagogik</vt:lpstr>
      <vt:lpstr>Vorurteilsbewusste Pädagogik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Praktikant</dc:creator>
  <cp:lastModifiedBy>Sofia Henning</cp:lastModifiedBy>
  <cp:revision>727</cp:revision>
  <cp:lastPrinted>2020-03-07T19:28:31Z</cp:lastPrinted>
  <dcterms:created xsi:type="dcterms:W3CDTF">2014-07-22T08:00:45Z</dcterms:created>
  <dcterms:modified xsi:type="dcterms:W3CDTF">2026-02-03T08:20:16Z</dcterms:modified>
</cp:coreProperties>
</file>