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49"/>
  </p:notesMasterIdLst>
  <p:handoutMasterIdLst>
    <p:handoutMasterId r:id="rId50"/>
  </p:handoutMasterIdLst>
  <p:sldIdLst>
    <p:sldId id="588" r:id="rId2"/>
    <p:sldId id="522" r:id="rId3"/>
    <p:sldId id="523" r:id="rId4"/>
    <p:sldId id="524" r:id="rId5"/>
    <p:sldId id="525" r:id="rId6"/>
    <p:sldId id="526" r:id="rId7"/>
    <p:sldId id="527" r:id="rId8"/>
    <p:sldId id="583" r:id="rId9"/>
    <p:sldId id="529" r:id="rId10"/>
    <p:sldId id="530" r:id="rId11"/>
    <p:sldId id="589" r:id="rId12"/>
    <p:sldId id="532" r:id="rId13"/>
    <p:sldId id="533" r:id="rId14"/>
    <p:sldId id="534" r:id="rId15"/>
    <p:sldId id="535" r:id="rId16"/>
    <p:sldId id="536" r:id="rId17"/>
    <p:sldId id="537" r:id="rId18"/>
    <p:sldId id="538" r:id="rId19"/>
    <p:sldId id="539" r:id="rId20"/>
    <p:sldId id="594" r:id="rId21"/>
    <p:sldId id="541" r:id="rId22"/>
    <p:sldId id="582" r:id="rId23"/>
    <p:sldId id="591" r:id="rId24"/>
    <p:sldId id="590" r:id="rId25"/>
    <p:sldId id="587" r:id="rId26"/>
    <p:sldId id="544" r:id="rId27"/>
    <p:sldId id="545" r:id="rId28"/>
    <p:sldId id="546" r:id="rId29"/>
    <p:sldId id="547" r:id="rId30"/>
    <p:sldId id="548" r:id="rId31"/>
    <p:sldId id="549" r:id="rId32"/>
    <p:sldId id="550" r:id="rId33"/>
    <p:sldId id="586" r:id="rId34"/>
    <p:sldId id="579" r:id="rId35"/>
    <p:sldId id="552" r:id="rId36"/>
    <p:sldId id="553" r:id="rId37"/>
    <p:sldId id="554" r:id="rId38"/>
    <p:sldId id="555" r:id="rId39"/>
    <p:sldId id="578" r:id="rId40"/>
    <p:sldId id="572" r:id="rId41"/>
    <p:sldId id="573" r:id="rId42"/>
    <p:sldId id="574" r:id="rId43"/>
    <p:sldId id="575" r:id="rId44"/>
    <p:sldId id="576" r:id="rId45"/>
    <p:sldId id="577" r:id="rId46"/>
    <p:sldId id="592" r:id="rId47"/>
    <p:sldId id="593" r:id="rId48"/>
  </p:sldIdLst>
  <p:sldSz cx="9144000" cy="6858000" type="screen4x3"/>
  <p:notesSz cx="7099300" cy="10234613"/>
  <p:custDataLst>
    <p:tags r:id="rId5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anie Kuglmeier" initials="MK"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00"/>
    <a:srgbClr val="024089"/>
    <a:srgbClr val="002060"/>
    <a:srgbClr val="C7DAFF"/>
    <a:srgbClr val="FF99FF"/>
    <a:srgbClr val="9B9B9B"/>
    <a:srgbClr val="7F7F7F"/>
    <a:srgbClr val="769DCC"/>
    <a:srgbClr val="4F81BD"/>
    <a:srgbClr val="4F6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037DFF-E615-77C5-F5C5-08D7CF3F94F4}" v="29" dt="2026-02-02T12:48:28.381"/>
    <p1510:client id="{E9A73B5D-18AB-5DFF-7A6A-12A1B3A790EF}" v="6" dt="2026-02-03T14:08:00.23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86" autoAdjust="0"/>
    <p:restoredTop sz="73021" autoAdjust="0"/>
  </p:normalViewPr>
  <p:slideViewPr>
    <p:cSldViewPr>
      <p:cViewPr varScale="1">
        <p:scale>
          <a:sx n="54" d="100"/>
          <a:sy n="54" d="100"/>
        </p:scale>
        <p:origin x="1928" y="44"/>
      </p:cViewPr>
      <p:guideLst>
        <p:guide orient="horz" pos="2160"/>
        <p:guide pos="2880"/>
      </p:guideLst>
    </p:cSldViewPr>
  </p:slideViewPr>
  <p:notesTextViewPr>
    <p:cViewPr>
      <p:scale>
        <a:sx n="1" d="1"/>
        <a:sy n="1" d="1"/>
      </p:scale>
      <p:origin x="0" y="0"/>
    </p:cViewPr>
  </p:notesTextViewPr>
  <p:sorterViewPr>
    <p:cViewPr>
      <p:scale>
        <a:sx n="100" d="100"/>
        <a:sy n="100" d="100"/>
      </p:scale>
      <p:origin x="0" y="2604"/>
    </p:cViewPr>
  </p:sorterViewPr>
  <p:notesViewPr>
    <p:cSldViewPr>
      <p:cViewPr varScale="1">
        <p:scale>
          <a:sx n="81" d="100"/>
          <a:sy n="81" d="100"/>
        </p:scale>
        <p:origin x="-3960"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fia Henning" userId="c447e17e-1a8d-49cd-9742-b76e8a9f4dae" providerId="ADAL" clId="{54C44821-7AA3-44EF-88DC-A96FF04EE9D6}"/>
    <pc:docChg chg="modSld">
      <pc:chgData name="Sofia Henning" userId="c447e17e-1a8d-49cd-9742-b76e8a9f4dae" providerId="ADAL" clId="{54C44821-7AA3-44EF-88DC-A96FF04EE9D6}" dt="2026-01-27T13:09:11.032" v="6" actId="14100"/>
      <pc:docMkLst>
        <pc:docMk/>
      </pc:docMkLst>
      <pc:sldChg chg="modSp mod">
        <pc:chgData name="Sofia Henning" userId="c447e17e-1a8d-49cd-9742-b76e8a9f4dae" providerId="ADAL" clId="{54C44821-7AA3-44EF-88DC-A96FF04EE9D6}" dt="2026-01-27T13:09:11.032" v="6" actId="14100"/>
        <pc:sldMkLst>
          <pc:docMk/>
          <pc:sldMk cId="835251767" sldId="593"/>
        </pc:sldMkLst>
        <pc:spChg chg="mod">
          <ac:chgData name="Sofia Henning" userId="c447e17e-1a8d-49cd-9742-b76e8a9f4dae" providerId="ADAL" clId="{54C44821-7AA3-44EF-88DC-A96FF04EE9D6}" dt="2026-01-27T13:09:11.032" v="6" actId="14100"/>
          <ac:spMkLst>
            <pc:docMk/>
            <pc:sldMk cId="835251767" sldId="593"/>
            <ac:spMk id="5" creationId="{00000000-0000-0000-0000-000000000000}"/>
          </ac:spMkLst>
        </pc:spChg>
      </pc:sldChg>
    </pc:docChg>
  </pc:docChgLst>
  <pc:docChgLst>
    <pc:chgData name="Anke Dietrich" userId="S::anke.dietrich@papilio.de::4e0c8f54-271b-4f35-9085-654a0a280f5e" providerId="AD" clId="Web-{A7037DFF-E615-77C5-F5C5-08D7CF3F94F4}"/>
    <pc:docChg chg="modSld">
      <pc:chgData name="Anke Dietrich" userId="S::anke.dietrich@papilio.de::4e0c8f54-271b-4f35-9085-654a0a280f5e" providerId="AD" clId="Web-{A7037DFF-E615-77C5-F5C5-08D7CF3F94F4}" dt="2026-02-02T12:48:28.381" v="15" actId="20577"/>
      <pc:docMkLst>
        <pc:docMk/>
      </pc:docMkLst>
      <pc:sldChg chg="modSp">
        <pc:chgData name="Anke Dietrich" userId="S::anke.dietrich@papilio.de::4e0c8f54-271b-4f35-9085-654a0a280f5e" providerId="AD" clId="Web-{A7037DFF-E615-77C5-F5C5-08D7CF3F94F4}" dt="2026-02-02T12:48:28.381" v="15" actId="20577"/>
        <pc:sldMkLst>
          <pc:docMk/>
          <pc:sldMk cId="835251767" sldId="593"/>
        </pc:sldMkLst>
        <pc:spChg chg="mod">
          <ac:chgData name="Anke Dietrich" userId="S::anke.dietrich@papilio.de::4e0c8f54-271b-4f35-9085-654a0a280f5e" providerId="AD" clId="Web-{A7037DFF-E615-77C5-F5C5-08D7CF3F94F4}" dt="2026-02-02T12:48:28.381" v="15" actId="20577"/>
          <ac:spMkLst>
            <pc:docMk/>
            <pc:sldMk cId="835251767" sldId="593"/>
            <ac:spMk id="3" creationId="{00000000-0000-0000-0000-000000000000}"/>
          </ac:spMkLst>
        </pc:spChg>
        <pc:spChg chg="mod">
          <ac:chgData name="Anke Dietrich" userId="S::anke.dietrich@papilio.de::4e0c8f54-271b-4f35-9085-654a0a280f5e" providerId="AD" clId="Web-{A7037DFF-E615-77C5-F5C5-08D7CF3F94F4}" dt="2026-02-02T12:48:07.163" v="8" actId="20577"/>
          <ac:spMkLst>
            <pc:docMk/>
            <pc:sldMk cId="835251767" sldId="593"/>
            <ac:spMk id="5" creationId="{00000000-0000-0000-0000-000000000000}"/>
          </ac:spMkLst>
        </pc:spChg>
      </pc:sldChg>
      <pc:sldChg chg="modSp">
        <pc:chgData name="Anke Dietrich" userId="S::anke.dietrich@papilio.de::4e0c8f54-271b-4f35-9085-654a0a280f5e" providerId="AD" clId="Web-{A7037DFF-E615-77C5-F5C5-08D7CF3F94F4}" dt="2026-02-02T12:47:08.506" v="3"/>
        <pc:sldMkLst>
          <pc:docMk/>
          <pc:sldMk cId="3448130386" sldId="594"/>
        </pc:sldMkLst>
        <pc:graphicFrameChg chg="mod modGraphic">
          <ac:chgData name="Anke Dietrich" userId="S::anke.dietrich@papilio.de::4e0c8f54-271b-4f35-9085-654a0a280f5e" providerId="AD" clId="Web-{A7037DFF-E615-77C5-F5C5-08D7CF3F94F4}" dt="2026-02-02T12:47:08.506" v="3"/>
          <ac:graphicFrameMkLst>
            <pc:docMk/>
            <pc:sldMk cId="3448130386" sldId="594"/>
            <ac:graphicFrameMk id="6" creationId="{00000000-0000-0000-0000-000000000000}"/>
          </ac:graphicFrameMkLst>
        </pc:graphicFrameChg>
      </pc:sldChg>
    </pc:docChg>
  </pc:docChgLst>
  <pc:docChgLst>
    <pc:chgData name="Anke Dietrich" userId="S::anke.dietrich@papilio.de::4e0c8f54-271b-4f35-9085-654a0a280f5e" providerId="AD" clId="Web-{E9A73B5D-18AB-5DFF-7A6A-12A1B3A790EF}"/>
    <pc:docChg chg="modSld">
      <pc:chgData name="Anke Dietrich" userId="S::anke.dietrich@papilio.de::4e0c8f54-271b-4f35-9085-654a0a280f5e" providerId="AD" clId="Web-{E9A73B5D-18AB-5DFF-7A6A-12A1B3A790EF}" dt="2026-02-03T14:08:00.239" v="5" actId="20577"/>
      <pc:docMkLst>
        <pc:docMk/>
      </pc:docMkLst>
      <pc:sldChg chg="modSp">
        <pc:chgData name="Anke Dietrich" userId="S::anke.dietrich@papilio.de::4e0c8f54-271b-4f35-9085-654a0a280f5e" providerId="AD" clId="Web-{E9A73B5D-18AB-5DFF-7A6A-12A1B3A790EF}" dt="2026-02-03T14:08:00.239" v="5" actId="20577"/>
        <pc:sldMkLst>
          <pc:docMk/>
          <pc:sldMk cId="835251767" sldId="593"/>
        </pc:sldMkLst>
        <pc:spChg chg="mod">
          <ac:chgData name="Anke Dietrich" userId="S::anke.dietrich@papilio.de::4e0c8f54-271b-4f35-9085-654a0a280f5e" providerId="AD" clId="Web-{E9A73B5D-18AB-5DFF-7A6A-12A1B3A790EF}" dt="2026-02-03T14:08:00.239" v="5" actId="20577"/>
          <ac:spMkLst>
            <pc:docMk/>
            <pc:sldMk cId="835251767" sldId="593"/>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4320" tIns="47160" rIns="94320" bIns="47160" rtlCol="0"/>
          <a:lstStyle>
            <a:lvl1pPr algn="l">
              <a:defRPr sz="1200"/>
            </a:lvl1pPr>
          </a:lstStyle>
          <a:p>
            <a:endParaRPr lang="de-DE"/>
          </a:p>
        </p:txBody>
      </p:sp>
      <p:sp>
        <p:nvSpPr>
          <p:cNvPr id="3" name="Datumsplatzhalter 2"/>
          <p:cNvSpPr>
            <a:spLocks noGrp="1"/>
          </p:cNvSpPr>
          <p:nvPr>
            <p:ph type="dt" sz="quarter" idx="1"/>
          </p:nvPr>
        </p:nvSpPr>
        <p:spPr>
          <a:xfrm>
            <a:off x="4021294" y="0"/>
            <a:ext cx="3076363" cy="513508"/>
          </a:xfrm>
          <a:prstGeom prst="rect">
            <a:avLst/>
          </a:prstGeom>
        </p:spPr>
        <p:txBody>
          <a:bodyPr vert="horz" lIns="94320" tIns="47160" rIns="94320" bIns="47160" rtlCol="0"/>
          <a:lstStyle>
            <a:lvl1pPr algn="r">
              <a:defRPr sz="1200"/>
            </a:lvl1pPr>
          </a:lstStyle>
          <a:p>
            <a:endParaRPr lang="de-DE"/>
          </a:p>
        </p:txBody>
      </p:sp>
      <p:sp>
        <p:nvSpPr>
          <p:cNvPr id="4" name="Fußzeilenplatzhalter 3"/>
          <p:cNvSpPr>
            <a:spLocks noGrp="1"/>
          </p:cNvSpPr>
          <p:nvPr>
            <p:ph type="ftr" sz="quarter" idx="2"/>
          </p:nvPr>
        </p:nvSpPr>
        <p:spPr>
          <a:xfrm>
            <a:off x="0" y="9721107"/>
            <a:ext cx="3076363" cy="513507"/>
          </a:xfrm>
          <a:prstGeom prst="rect">
            <a:avLst/>
          </a:prstGeom>
        </p:spPr>
        <p:txBody>
          <a:bodyPr vert="horz" lIns="94320" tIns="47160" rIns="94320" bIns="47160" rtlCol="0" anchor="b"/>
          <a:lstStyle>
            <a:lvl1pPr algn="l">
              <a:defRPr sz="1200"/>
            </a:lvl1pPr>
          </a:lstStyle>
          <a:p>
            <a:endParaRPr lang="de-DE"/>
          </a:p>
        </p:txBody>
      </p:sp>
      <p:sp>
        <p:nvSpPr>
          <p:cNvPr id="5" name="Foliennummernplatzhalter 4"/>
          <p:cNvSpPr>
            <a:spLocks noGrp="1"/>
          </p:cNvSpPr>
          <p:nvPr>
            <p:ph type="sldNum" sz="quarter" idx="3"/>
          </p:nvPr>
        </p:nvSpPr>
        <p:spPr>
          <a:xfrm>
            <a:off x="4021294" y="9721107"/>
            <a:ext cx="3076363" cy="513507"/>
          </a:xfrm>
          <a:prstGeom prst="rect">
            <a:avLst/>
          </a:prstGeom>
        </p:spPr>
        <p:txBody>
          <a:bodyPr vert="horz" lIns="94320" tIns="47160" rIns="94320" bIns="47160" rtlCol="0" anchor="b"/>
          <a:lstStyle>
            <a:lvl1pPr algn="r">
              <a:defRPr sz="1200"/>
            </a:lvl1pPr>
          </a:lstStyle>
          <a:p>
            <a:fld id="{1DA0F05E-81B4-4623-8E07-3065D47BE32D}" type="slidenum">
              <a:rPr lang="de-DE" smtClean="0"/>
              <a:t>‹#›</a:t>
            </a:fld>
            <a:endParaRPr lang="de-DE"/>
          </a:p>
        </p:txBody>
      </p:sp>
    </p:spTree>
    <p:extLst>
      <p:ext uri="{BB962C8B-B14F-4D97-AF65-F5344CB8AC3E}">
        <p14:creationId xmlns:p14="http://schemas.microsoft.com/office/powerpoint/2010/main" val="273851755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0"/>
          </a:xfrm>
          <a:prstGeom prst="rect">
            <a:avLst/>
          </a:prstGeom>
        </p:spPr>
        <p:txBody>
          <a:bodyPr vert="horz" lIns="94320" tIns="47160" rIns="94320" bIns="47160" rtlCol="0"/>
          <a:lstStyle>
            <a:lvl1pPr algn="l">
              <a:defRPr sz="1200"/>
            </a:lvl1pPr>
          </a:lstStyle>
          <a:p>
            <a:endParaRPr lang="de-DE"/>
          </a:p>
        </p:txBody>
      </p:sp>
      <p:sp>
        <p:nvSpPr>
          <p:cNvPr id="3" name="Datumsplatzhalter 2"/>
          <p:cNvSpPr>
            <a:spLocks noGrp="1"/>
          </p:cNvSpPr>
          <p:nvPr>
            <p:ph type="dt" idx="1"/>
          </p:nvPr>
        </p:nvSpPr>
        <p:spPr>
          <a:xfrm>
            <a:off x="4021294" y="0"/>
            <a:ext cx="3076363" cy="511730"/>
          </a:xfrm>
          <a:prstGeom prst="rect">
            <a:avLst/>
          </a:prstGeom>
        </p:spPr>
        <p:txBody>
          <a:bodyPr vert="horz" lIns="94320" tIns="47160" rIns="94320" bIns="47160" rtlCol="0"/>
          <a:lstStyle>
            <a:lvl1pPr algn="r">
              <a:defRPr sz="1200"/>
            </a:lvl1pPr>
          </a:lstStyle>
          <a:p>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320" tIns="47160" rIns="94320" bIns="47160" rtlCol="0" anchor="ctr"/>
          <a:lstStyle/>
          <a:p>
            <a:endParaRPr lang="de-DE"/>
          </a:p>
        </p:txBody>
      </p:sp>
      <p:sp>
        <p:nvSpPr>
          <p:cNvPr id="5" name="Notizenplatzhalter 4"/>
          <p:cNvSpPr>
            <a:spLocks noGrp="1"/>
          </p:cNvSpPr>
          <p:nvPr>
            <p:ph type="body" sz="quarter" idx="3"/>
          </p:nvPr>
        </p:nvSpPr>
        <p:spPr>
          <a:xfrm>
            <a:off x="709930" y="4861442"/>
            <a:ext cx="5679440" cy="4605576"/>
          </a:xfrm>
          <a:prstGeom prst="rect">
            <a:avLst/>
          </a:prstGeom>
        </p:spPr>
        <p:txBody>
          <a:bodyPr vert="horz" lIns="94320" tIns="47160" rIns="94320" bIns="4716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6363" cy="511730"/>
          </a:xfrm>
          <a:prstGeom prst="rect">
            <a:avLst/>
          </a:prstGeom>
        </p:spPr>
        <p:txBody>
          <a:bodyPr vert="horz" lIns="94320" tIns="47160" rIns="94320" bIns="47160" rtlCol="0" anchor="b"/>
          <a:lstStyle>
            <a:lvl1pPr algn="l">
              <a:defRPr sz="1200"/>
            </a:lvl1pPr>
          </a:lstStyle>
          <a:p>
            <a:endParaRPr lang="de-DE"/>
          </a:p>
        </p:txBody>
      </p:sp>
      <p:sp>
        <p:nvSpPr>
          <p:cNvPr id="7" name="Foliennummernplatzhalter 6"/>
          <p:cNvSpPr>
            <a:spLocks noGrp="1"/>
          </p:cNvSpPr>
          <p:nvPr>
            <p:ph type="sldNum" sz="quarter" idx="5"/>
          </p:nvPr>
        </p:nvSpPr>
        <p:spPr>
          <a:xfrm>
            <a:off x="4021294" y="9721107"/>
            <a:ext cx="3076363" cy="511730"/>
          </a:xfrm>
          <a:prstGeom prst="rect">
            <a:avLst/>
          </a:prstGeom>
        </p:spPr>
        <p:txBody>
          <a:bodyPr vert="horz" lIns="94320" tIns="47160" rIns="94320" bIns="47160" rtlCol="0" anchor="b"/>
          <a:lstStyle>
            <a:lvl1pPr algn="r">
              <a:defRPr sz="1200"/>
            </a:lvl1pPr>
          </a:lstStyle>
          <a:p>
            <a:fld id="{A1686425-3226-483F-92A9-11DD12FC6E7C}" type="slidenum">
              <a:rPr lang="de-DE" smtClean="0"/>
              <a:pPr/>
              <a:t>‹#›</a:t>
            </a:fld>
            <a:endParaRPr lang="de-DE"/>
          </a:p>
        </p:txBody>
      </p:sp>
    </p:spTree>
    <p:extLst>
      <p:ext uri="{BB962C8B-B14F-4D97-AF65-F5344CB8AC3E}">
        <p14:creationId xmlns:p14="http://schemas.microsoft.com/office/powerpoint/2010/main" val="233857317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1686425-3226-483F-92A9-11DD12FC6E7C}" type="slidenum">
              <a:rPr lang="de-DE" smtClean="0"/>
              <a:pPr/>
              <a:t>1</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688742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Dadurch dass Kinder ihre Emotionen nun nicht mehr immer nach außen zeigen, können sich sogenannte </a:t>
            </a:r>
            <a:r>
              <a:rPr lang="de-DE" sz="1200" b="1" kern="1200" dirty="0">
                <a:solidFill>
                  <a:schemeClr val="tx1"/>
                </a:solidFill>
                <a:effectLst/>
                <a:latin typeface="+mn-lt"/>
                <a:ea typeface="+mn-ea"/>
                <a:cs typeface="+mn-cs"/>
              </a:rPr>
              <a:t>maskierte Emotionen</a:t>
            </a:r>
            <a:r>
              <a:rPr lang="de-DE" sz="1200" kern="1200" dirty="0">
                <a:solidFill>
                  <a:schemeClr val="tx1"/>
                </a:solidFill>
                <a:effectLst/>
                <a:latin typeface="+mn-lt"/>
                <a:ea typeface="+mn-ea"/>
                <a:cs typeface="+mn-cs"/>
              </a:rPr>
              <a:t> bilden </a:t>
            </a:r>
            <a:r>
              <a:rPr lang="de-DE" sz="1200" kern="1200" dirty="0">
                <a:solidFill>
                  <a:schemeClr val="tx1"/>
                </a:solidFill>
                <a:effectLst/>
                <a:latin typeface="+mn-lt"/>
                <a:ea typeface="+mn-ea"/>
                <a:cs typeface="+mn-cs"/>
                <a:sym typeface="Wingdings"/>
              </a:rPr>
              <a:t></a:t>
            </a:r>
            <a:r>
              <a:rPr lang="de-DE" sz="1200" kern="1200" dirty="0">
                <a:solidFill>
                  <a:schemeClr val="tx1"/>
                </a:solidFill>
                <a:effectLst/>
                <a:latin typeface="+mn-lt"/>
                <a:ea typeface="+mn-ea"/>
                <a:cs typeface="+mn-cs"/>
              </a:rPr>
              <a:t> Emotionen können auch durch das Zeigen einer anderen Emotionen „versteckt“ (maskiert) werden:</a:t>
            </a:r>
          </a:p>
          <a:p>
            <a:r>
              <a:rPr lang="de-DE" sz="1200" kern="1200" dirty="0">
                <a:solidFill>
                  <a:schemeClr val="tx1"/>
                </a:solidFill>
                <a:effectLst/>
                <a:latin typeface="+mn-lt"/>
                <a:ea typeface="+mn-ea"/>
                <a:cs typeface="+mn-cs"/>
              </a:rPr>
              <a:t>Später in der Schule kann sich dies z.B. so zeigen: </a:t>
            </a:r>
          </a:p>
          <a:p>
            <a:r>
              <a:rPr lang="de-DE" sz="1200" i="1" kern="1200" dirty="0">
                <a:solidFill>
                  <a:schemeClr val="tx1"/>
                </a:solidFill>
                <a:effectLst/>
                <a:latin typeface="+mn-lt"/>
                <a:ea typeface="+mn-ea"/>
                <a:cs typeface="+mn-cs"/>
              </a:rPr>
              <a:t>Ein Junge wird mit vermeintlich „lustigen“ Spitznamen gehänselt. Um nicht in eine „Opferrolle“/ die Rolle als Außenstehender zu geraten, tut der Junge so, als fände er die Spitznamen auch witzig, obwohl sie ihn eigentlich verletzen.</a:t>
            </a:r>
            <a:endParaRPr lang="de-DE" dirty="0"/>
          </a:p>
        </p:txBody>
      </p:sp>
      <p:sp>
        <p:nvSpPr>
          <p:cNvPr id="4" name="Foliennummernplatzhalter 3"/>
          <p:cNvSpPr>
            <a:spLocks noGrp="1"/>
          </p:cNvSpPr>
          <p:nvPr>
            <p:ph type="sldNum" sz="quarter" idx="10"/>
          </p:nvPr>
        </p:nvSpPr>
        <p:spPr/>
        <p:txBody>
          <a:bodyPr/>
          <a:lstStyle/>
          <a:p>
            <a:fld id="{EE11380E-4E60-4C32-9FD0-37040D0FFDC5}" type="slidenum">
              <a:rPr lang="de-DE" smtClean="0"/>
              <a:t>10</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508854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Zudem entwickelt sich auch eine </a:t>
            </a:r>
            <a:r>
              <a:rPr lang="de-DE" sz="1200" b="1" kern="1200" dirty="0">
                <a:solidFill>
                  <a:schemeClr val="tx1"/>
                </a:solidFill>
                <a:effectLst/>
                <a:latin typeface="+mn-lt"/>
                <a:ea typeface="+mn-ea"/>
                <a:cs typeface="+mn-cs"/>
              </a:rPr>
              <a:t>mentale Ebene des Sprechens</a:t>
            </a:r>
            <a:r>
              <a:rPr lang="de-DE" sz="1200" kern="1200" dirty="0">
                <a:solidFill>
                  <a:schemeClr val="tx1"/>
                </a:solidFill>
                <a:effectLst/>
                <a:latin typeface="+mn-lt"/>
                <a:ea typeface="+mn-ea"/>
                <a:cs typeface="+mn-cs"/>
              </a:rPr>
              <a:t>. Kinder nutzen schon recht früh Sprache und Selbstgespräche, um sich selbst Handlungsanweisungen zu geben oder eine Handlung zu planen. Im Grundschulalter entwickelt sich auch dem hörbaren Selbstgespräch der </a:t>
            </a:r>
            <a:r>
              <a:rPr lang="de-DE" sz="1200" b="1" kern="1200" dirty="0">
                <a:solidFill>
                  <a:schemeClr val="tx1"/>
                </a:solidFill>
                <a:effectLst/>
                <a:latin typeface="+mn-lt"/>
                <a:ea typeface="+mn-ea"/>
                <a:cs typeface="+mn-cs"/>
              </a:rPr>
              <a:t>innere Dialog</a:t>
            </a:r>
            <a:r>
              <a:rPr lang="de-DE" sz="1200" kern="1200" dirty="0">
                <a:solidFill>
                  <a:schemeClr val="tx1"/>
                </a:solidFill>
                <a:effectLst/>
                <a:latin typeface="+mn-lt"/>
                <a:ea typeface="+mn-ea"/>
                <a:cs typeface="+mn-cs"/>
              </a:rPr>
              <a:t>, welcher auch eine wichtige </a:t>
            </a:r>
            <a:r>
              <a:rPr lang="de-DE" sz="1200" b="1" kern="1200" dirty="0">
                <a:solidFill>
                  <a:schemeClr val="tx1"/>
                </a:solidFill>
                <a:effectLst/>
                <a:latin typeface="+mn-lt"/>
                <a:ea typeface="+mn-ea"/>
                <a:cs typeface="+mn-cs"/>
              </a:rPr>
              <a:t>Emotionsregulationsstrategie</a:t>
            </a:r>
            <a:r>
              <a:rPr lang="de-DE" sz="1200" kern="1200" dirty="0">
                <a:solidFill>
                  <a:schemeClr val="tx1"/>
                </a:solidFill>
                <a:effectLst/>
                <a:latin typeface="+mn-lt"/>
                <a:ea typeface="+mn-ea"/>
                <a:cs typeface="+mn-cs"/>
              </a:rPr>
              <a:t> darstellt.</a:t>
            </a:r>
            <a:endParaRPr lang="de-DE" dirty="0"/>
          </a:p>
        </p:txBody>
      </p:sp>
      <p:sp>
        <p:nvSpPr>
          <p:cNvPr id="4" name="Foliennummernplatzhalter 3"/>
          <p:cNvSpPr>
            <a:spLocks noGrp="1"/>
          </p:cNvSpPr>
          <p:nvPr>
            <p:ph type="sldNum" sz="quarter" idx="10"/>
          </p:nvPr>
        </p:nvSpPr>
        <p:spPr/>
        <p:txBody>
          <a:bodyPr/>
          <a:lstStyle/>
          <a:p>
            <a:fld id="{EE11380E-4E60-4C32-9FD0-37040D0FFDC5}" type="slidenum">
              <a:rPr lang="de-DE" smtClean="0"/>
              <a:t>11</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395184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Zusatz zum ersten Kasten:</a:t>
            </a:r>
          </a:p>
          <a:p>
            <a:pPr lvl="0"/>
            <a:r>
              <a:rPr lang="de-DE" sz="1200" b="1" kern="1200" dirty="0">
                <a:solidFill>
                  <a:schemeClr val="tx1"/>
                </a:solidFill>
                <a:effectLst/>
                <a:latin typeface="+mn-lt"/>
                <a:ea typeface="+mn-ea"/>
                <a:cs typeface="+mn-cs"/>
              </a:rPr>
              <a:t>Übergang in die Grundschule</a:t>
            </a:r>
            <a:r>
              <a:rPr lang="de-DE" sz="1200" kern="1200" dirty="0">
                <a:solidFill>
                  <a:schemeClr val="tx1"/>
                </a:solidFill>
                <a:effectLst/>
                <a:latin typeface="+mn-lt"/>
                <a:ea typeface="+mn-ea"/>
                <a:cs typeface="+mn-cs"/>
              </a:rPr>
              <a:t> geht einher mit </a:t>
            </a:r>
            <a:r>
              <a:rPr lang="de-DE" sz="1200" b="1" kern="1200" dirty="0">
                <a:solidFill>
                  <a:schemeClr val="tx1"/>
                </a:solidFill>
                <a:effectLst/>
                <a:latin typeface="+mn-lt"/>
                <a:ea typeface="+mn-ea"/>
                <a:cs typeface="+mn-cs"/>
              </a:rPr>
              <a:t>Internalisierung von Leistungsnormen</a:t>
            </a:r>
            <a:endParaRPr lang="de-DE" sz="1200" kern="1200" dirty="0">
              <a:solidFill>
                <a:schemeClr val="tx1"/>
              </a:solidFill>
              <a:effectLst/>
              <a:latin typeface="+mn-lt"/>
              <a:ea typeface="+mn-ea"/>
              <a:cs typeface="+mn-cs"/>
            </a:endParaRPr>
          </a:p>
          <a:p>
            <a:pPr lvl="0"/>
            <a:r>
              <a:rPr lang="de-DE" sz="1200" b="1" kern="1200" dirty="0">
                <a:solidFill>
                  <a:schemeClr val="tx1"/>
                </a:solidFill>
                <a:effectLst/>
                <a:latin typeface="+mn-lt"/>
                <a:ea typeface="+mn-ea"/>
                <a:cs typeface="+mn-cs"/>
              </a:rPr>
              <a:t>Qualität </a:t>
            </a:r>
            <a:r>
              <a:rPr lang="de-DE" sz="1200" kern="1200" dirty="0">
                <a:solidFill>
                  <a:schemeClr val="tx1"/>
                </a:solidFill>
                <a:effectLst/>
                <a:latin typeface="+mn-lt"/>
                <a:ea typeface="+mn-ea"/>
                <a:cs typeface="+mn-cs"/>
              </a:rPr>
              <a:t>der Basisemotion ändert sich durch den</a:t>
            </a:r>
            <a:r>
              <a:rPr lang="de-DE" sz="1200" b="1" kern="1200" dirty="0">
                <a:solidFill>
                  <a:schemeClr val="tx1"/>
                </a:solidFill>
                <a:effectLst/>
                <a:latin typeface="+mn-lt"/>
                <a:ea typeface="+mn-ea"/>
                <a:cs typeface="+mn-cs"/>
              </a:rPr>
              <a:t> sozialen Kontext: </a:t>
            </a:r>
            <a:r>
              <a:rPr lang="de-DE" sz="1200" kern="1200" dirty="0">
                <a:solidFill>
                  <a:schemeClr val="tx1"/>
                </a:solidFill>
                <a:effectLst/>
                <a:latin typeface="+mn-lt"/>
                <a:ea typeface="+mn-ea"/>
                <a:cs typeface="+mn-cs"/>
              </a:rPr>
              <a:t>z.B.</a:t>
            </a:r>
            <a:r>
              <a:rPr lang="de-DE" sz="1200" b="1"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bei der Emotion </a:t>
            </a:r>
            <a:r>
              <a:rPr lang="de-DE" sz="1200" u="sng" kern="1200" dirty="0">
                <a:solidFill>
                  <a:schemeClr val="tx1"/>
                </a:solidFill>
                <a:effectLst/>
                <a:latin typeface="+mn-lt"/>
                <a:ea typeface="+mn-ea"/>
                <a:cs typeface="+mn-cs"/>
              </a:rPr>
              <a:t>Angst:</a:t>
            </a:r>
            <a:r>
              <a:rPr lang="de-DE" sz="1200" b="1"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5-7-jährige in der konkret-operationalen Phase haben </a:t>
            </a:r>
            <a:r>
              <a:rPr lang="de-DE" sz="1200" b="1" kern="1200" dirty="0">
                <a:solidFill>
                  <a:schemeClr val="tx1"/>
                </a:solidFill>
                <a:effectLst/>
                <a:latin typeface="+mn-lt"/>
                <a:ea typeface="+mn-ea"/>
                <a:cs typeface="+mn-cs"/>
              </a:rPr>
              <a:t>Angst vor realen Gefahrensituationen </a:t>
            </a:r>
            <a:r>
              <a:rPr lang="de-DE" sz="1200" kern="1200" dirty="0">
                <a:solidFill>
                  <a:schemeClr val="tx1"/>
                </a:solidFill>
                <a:effectLst/>
                <a:latin typeface="+mn-lt"/>
                <a:ea typeface="+mn-ea"/>
                <a:cs typeface="+mn-cs"/>
              </a:rPr>
              <a:t>(Unfälle, Verletzungen, Naturkatastrophen); mit dem Eintritt in die Schule sind</a:t>
            </a:r>
            <a:r>
              <a:rPr lang="de-DE" sz="1200" b="1" kern="1200" dirty="0">
                <a:solidFill>
                  <a:schemeClr val="tx1"/>
                </a:solidFill>
                <a:effectLst/>
                <a:latin typeface="+mn-lt"/>
                <a:ea typeface="+mn-ea"/>
                <a:cs typeface="+mn-cs"/>
              </a:rPr>
              <a:t> Anerkennung durch Gleichaltrige </a:t>
            </a:r>
            <a:r>
              <a:rPr lang="de-DE" sz="1200" kern="1200" dirty="0">
                <a:solidFill>
                  <a:schemeClr val="tx1"/>
                </a:solidFill>
                <a:effectLst/>
                <a:latin typeface="+mn-lt"/>
                <a:ea typeface="+mn-ea"/>
                <a:cs typeface="+mn-cs"/>
              </a:rPr>
              <a:t>und </a:t>
            </a:r>
            <a:r>
              <a:rPr lang="de-DE" sz="1200" b="1" kern="1200" dirty="0">
                <a:solidFill>
                  <a:schemeClr val="tx1"/>
                </a:solidFill>
                <a:effectLst/>
                <a:latin typeface="+mn-lt"/>
                <a:ea typeface="+mn-ea"/>
                <a:cs typeface="+mn-cs"/>
              </a:rPr>
              <a:t>schulische Leistungen </a:t>
            </a:r>
            <a:r>
              <a:rPr lang="de-DE" sz="1200" kern="1200" dirty="0">
                <a:solidFill>
                  <a:schemeClr val="tx1"/>
                </a:solidFill>
                <a:effectLst/>
                <a:latin typeface="+mn-lt"/>
                <a:ea typeface="+mn-ea"/>
                <a:cs typeface="+mn-cs"/>
              </a:rPr>
              <a:t>als angstauslösende Themen zentral</a:t>
            </a:r>
          </a:p>
          <a:p>
            <a:endParaRPr lang="de-DE" dirty="0"/>
          </a:p>
        </p:txBody>
      </p:sp>
      <p:sp>
        <p:nvSpPr>
          <p:cNvPr id="4" name="Foliennummernplatzhalter 3"/>
          <p:cNvSpPr>
            <a:spLocks noGrp="1"/>
          </p:cNvSpPr>
          <p:nvPr>
            <p:ph type="sldNum" sz="quarter" idx="10"/>
          </p:nvPr>
        </p:nvSpPr>
        <p:spPr/>
        <p:txBody>
          <a:bodyPr/>
          <a:lstStyle/>
          <a:p>
            <a:fld id="{EE11380E-4E60-4C32-9FD0-37040D0FFDC5}" type="slidenum">
              <a:rPr lang="de-DE" smtClean="0"/>
              <a:t>12</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495070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Eigenes Beispiel für ambivalente Emotionen:</a:t>
            </a:r>
          </a:p>
          <a:p>
            <a:r>
              <a:rPr lang="de-DE" sz="1200" kern="1200" dirty="0">
                <a:solidFill>
                  <a:schemeClr val="tx1"/>
                </a:solidFill>
                <a:effectLst/>
                <a:latin typeface="+mn-lt"/>
                <a:ea typeface="+mn-ea"/>
                <a:cs typeface="+mn-cs"/>
              </a:rPr>
              <a:t>Man bekommt unerwartet von der Oma ein Geschenk </a:t>
            </a:r>
            <a:r>
              <a:rPr lang="de-DE" sz="1200" b="1" i="1" kern="1200" dirty="0">
                <a:solidFill>
                  <a:schemeClr val="tx1"/>
                </a:solidFill>
                <a:effectLst/>
                <a:latin typeface="+mn-lt"/>
                <a:ea typeface="+mn-ea"/>
                <a:cs typeface="+mn-cs"/>
              </a:rPr>
              <a:t>(Freude),</a:t>
            </a:r>
            <a:r>
              <a:rPr lang="de-DE" sz="1200" kern="1200" dirty="0">
                <a:solidFill>
                  <a:schemeClr val="tx1"/>
                </a:solidFill>
                <a:effectLst/>
                <a:latin typeface="+mn-lt"/>
                <a:ea typeface="+mn-ea"/>
                <a:cs typeface="+mn-cs"/>
              </a:rPr>
              <a:t> jedoch ist das Geschenk ein Buch und man hat sich sehnlichst ein Hörbuch gewünscht </a:t>
            </a:r>
            <a:r>
              <a:rPr lang="de-DE" sz="1200" b="1" i="1" kern="1200" dirty="0">
                <a:solidFill>
                  <a:schemeClr val="tx1"/>
                </a:solidFill>
                <a:effectLst/>
                <a:latin typeface="+mn-lt"/>
                <a:ea typeface="+mn-ea"/>
                <a:cs typeface="+mn-cs"/>
              </a:rPr>
              <a:t>(Enttäuschung):</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Wie reagiert man nun? </a:t>
            </a:r>
          </a:p>
          <a:p>
            <a:pPr lvl="0"/>
            <a:r>
              <a:rPr lang="de-DE" sz="1200" kern="1200" dirty="0">
                <a:solidFill>
                  <a:schemeClr val="tx1"/>
                </a:solidFill>
                <a:effectLst/>
                <a:latin typeface="+mn-lt"/>
                <a:ea typeface="+mn-ea"/>
                <a:cs typeface="+mn-cs"/>
              </a:rPr>
              <a:t>Man will die Oma nicht traurig machen</a:t>
            </a:r>
          </a:p>
          <a:p>
            <a:pPr lvl="0"/>
            <a:r>
              <a:rPr lang="de-DE" sz="1200" kern="1200" dirty="0">
                <a:solidFill>
                  <a:schemeClr val="tx1"/>
                </a:solidFill>
                <a:effectLst/>
                <a:latin typeface="+mn-lt"/>
                <a:ea typeface="+mn-ea"/>
                <a:cs typeface="+mn-cs"/>
              </a:rPr>
              <a:t>Man will aber sicherstellen, dass man demnächst ein Hörbuch bekommt</a:t>
            </a:r>
          </a:p>
          <a:p>
            <a:pPr lvl="0"/>
            <a:r>
              <a:rPr lang="de-DE" sz="1200" kern="1200" dirty="0">
                <a:solidFill>
                  <a:schemeClr val="tx1"/>
                </a:solidFill>
                <a:effectLst/>
                <a:latin typeface="+mn-lt"/>
                <a:ea typeface="+mn-ea"/>
                <a:cs typeface="+mn-cs"/>
              </a:rPr>
              <a:t>Welche Reaktion erwarten die anderen Anwesenden von mir?</a:t>
            </a:r>
          </a:p>
          <a:p>
            <a:r>
              <a:rPr lang="de-DE" sz="1200" b="1" kern="1200" dirty="0">
                <a:solidFill>
                  <a:schemeClr val="tx1"/>
                </a:solidFill>
                <a:effectLst/>
                <a:latin typeface="+mn-lt"/>
                <a:ea typeface="+mn-ea"/>
                <a:cs typeface="+mn-cs"/>
              </a:rPr>
              <a:t>Verdeutlicht das „Gefühlschaos“</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Weitere Beispiele….</a:t>
            </a:r>
            <a:endParaRPr lang="de-DE" dirty="0"/>
          </a:p>
        </p:txBody>
      </p:sp>
      <p:sp>
        <p:nvSpPr>
          <p:cNvPr id="4" name="Foliennummernplatzhalter 3"/>
          <p:cNvSpPr>
            <a:spLocks noGrp="1"/>
          </p:cNvSpPr>
          <p:nvPr>
            <p:ph type="sldNum" sz="quarter" idx="10"/>
          </p:nvPr>
        </p:nvSpPr>
        <p:spPr/>
        <p:txBody>
          <a:bodyPr/>
          <a:lstStyle/>
          <a:p>
            <a:fld id="{EE11380E-4E60-4C32-9FD0-37040D0FFDC5}" type="slidenum">
              <a:rPr lang="de-DE" smtClean="0"/>
              <a:t>13</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4101388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Zentral!</a:t>
            </a:r>
            <a:r>
              <a:rPr lang="de-DE" sz="1200" kern="1200" dirty="0">
                <a:solidFill>
                  <a:schemeClr val="tx1"/>
                </a:solidFill>
                <a:effectLst/>
                <a:latin typeface="+mn-lt"/>
                <a:ea typeface="+mn-ea"/>
                <a:cs typeface="+mn-cs"/>
              </a:rPr>
              <a:t> Im Alter von 6 Jahren findet ein</a:t>
            </a:r>
            <a:r>
              <a:rPr lang="de-DE" sz="1200" b="1" kern="1200" dirty="0">
                <a:solidFill>
                  <a:schemeClr val="tx1"/>
                </a:solidFill>
                <a:effectLst/>
                <a:latin typeface="+mn-lt"/>
                <a:ea typeface="+mn-ea"/>
                <a:cs typeface="+mn-cs"/>
              </a:rPr>
              <a:t> wichtiger Entwicklungsschritt </a:t>
            </a:r>
            <a:r>
              <a:rPr lang="de-DE" sz="1200" kern="1200" dirty="0">
                <a:solidFill>
                  <a:schemeClr val="tx1"/>
                </a:solidFill>
                <a:effectLst/>
                <a:latin typeface="+mn-lt"/>
                <a:ea typeface="+mn-ea"/>
                <a:cs typeface="+mn-cs"/>
              </a:rPr>
              <a:t>in der Emotionsregulation statt, und zwar von einer </a:t>
            </a:r>
            <a:r>
              <a:rPr lang="de-DE" sz="1200" b="1" i="1" kern="1200" dirty="0">
                <a:solidFill>
                  <a:schemeClr val="tx1"/>
                </a:solidFill>
                <a:effectLst/>
                <a:latin typeface="+mn-lt"/>
                <a:ea typeface="+mn-ea"/>
                <a:cs typeface="+mn-cs"/>
              </a:rPr>
              <a:t>interpersonellen</a:t>
            </a:r>
            <a:r>
              <a:rPr lang="de-DE" sz="1200" kern="1200" dirty="0">
                <a:solidFill>
                  <a:schemeClr val="tx1"/>
                </a:solidFill>
                <a:effectLst/>
                <a:latin typeface="+mn-lt"/>
                <a:ea typeface="+mn-ea"/>
                <a:cs typeface="+mn-cs"/>
              </a:rPr>
              <a:t> Emotionsregulation (Hilfe von außen) zu einer </a:t>
            </a:r>
            <a:r>
              <a:rPr lang="de-DE" sz="1200" b="1" i="1" kern="1200" dirty="0">
                <a:solidFill>
                  <a:schemeClr val="tx1"/>
                </a:solidFill>
                <a:effectLst/>
                <a:latin typeface="+mn-lt"/>
                <a:ea typeface="+mn-ea"/>
                <a:cs typeface="+mn-cs"/>
              </a:rPr>
              <a:t>intrapersonellen</a:t>
            </a:r>
            <a:r>
              <a:rPr lang="de-DE" sz="1200" kern="1200" dirty="0">
                <a:solidFill>
                  <a:schemeClr val="tx1"/>
                </a:solidFill>
                <a:effectLst/>
                <a:latin typeface="+mn-lt"/>
                <a:ea typeface="+mn-ea"/>
                <a:cs typeface="+mn-cs"/>
              </a:rPr>
              <a:t> Emotions- und Handlungsregulation (man versucht sich selbst zu helfen) </a:t>
            </a:r>
            <a:r>
              <a:rPr lang="de-DE" sz="1200" kern="1200" dirty="0">
                <a:solidFill>
                  <a:schemeClr val="tx1"/>
                </a:solidFill>
                <a:effectLst/>
                <a:latin typeface="+mn-lt"/>
                <a:ea typeface="+mn-ea"/>
                <a:cs typeface="+mn-cs"/>
                <a:sym typeface="Wingdings"/>
              </a:rPr>
              <a:t></a:t>
            </a:r>
            <a:r>
              <a:rPr lang="de-DE" sz="1200" kern="1200" dirty="0">
                <a:solidFill>
                  <a:schemeClr val="tx1"/>
                </a:solidFill>
                <a:effectLst/>
                <a:latin typeface="+mn-lt"/>
                <a:ea typeface="+mn-ea"/>
                <a:cs typeface="+mn-cs"/>
              </a:rPr>
              <a:t> </a:t>
            </a:r>
            <a:r>
              <a:rPr lang="de-DE" sz="1200" i="1" u="sng" kern="1200" dirty="0">
                <a:solidFill>
                  <a:schemeClr val="tx1"/>
                </a:solidFill>
                <a:effectLst/>
                <a:latin typeface="+mn-lt"/>
                <a:ea typeface="+mn-ea"/>
                <a:cs typeface="+mn-cs"/>
              </a:rPr>
              <a:t>auf Folie 15 dargestellt!</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Entwicklungsaufgabe im Alter von 3-6 Jahren:</a:t>
            </a:r>
          </a:p>
          <a:p>
            <a:pPr lvl="0"/>
            <a:r>
              <a:rPr lang="de-DE" sz="1200" kern="1200" dirty="0">
                <a:solidFill>
                  <a:schemeClr val="tx1"/>
                </a:solidFill>
                <a:effectLst/>
                <a:latin typeface="+mn-lt"/>
                <a:ea typeface="+mn-ea"/>
                <a:cs typeface="+mn-cs"/>
              </a:rPr>
              <a:t>Motivbefriedigung muss in einem sozialen Umfeld koordiniert werden</a:t>
            </a:r>
          </a:p>
          <a:p>
            <a:r>
              <a:rPr lang="de-DE" sz="1200" kern="1200" dirty="0">
                <a:solidFill>
                  <a:schemeClr val="tx1"/>
                </a:solidFill>
                <a:effectLst/>
                <a:latin typeface="+mn-lt"/>
                <a:ea typeface="+mn-ea"/>
                <a:cs typeface="+mn-cs"/>
              </a:rPr>
              <a:t>Motivbefriedigung kann hierarchisiert oder aufgebschoben werden</a:t>
            </a:r>
            <a:endParaRPr lang="de-DE" dirty="0"/>
          </a:p>
        </p:txBody>
      </p:sp>
      <p:sp>
        <p:nvSpPr>
          <p:cNvPr id="4" name="Foliennummernplatzhalter 3"/>
          <p:cNvSpPr>
            <a:spLocks noGrp="1"/>
          </p:cNvSpPr>
          <p:nvPr>
            <p:ph type="sldNum" sz="quarter" idx="10"/>
          </p:nvPr>
        </p:nvSpPr>
        <p:spPr/>
        <p:txBody>
          <a:bodyPr/>
          <a:lstStyle/>
          <a:p>
            <a:fld id="{A1686425-3226-483F-92A9-11DD12FC6E7C}" type="slidenum">
              <a:rPr lang="de-DE" smtClean="0"/>
              <a:pPr/>
              <a:t>14</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844908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3204">
              <a:defRPr/>
            </a:pPr>
            <a:r>
              <a:rPr lang="de-DE" b="1" dirty="0">
                <a:solidFill>
                  <a:srgbClr val="002060"/>
                </a:solidFill>
                <a:latin typeface="Arial" panose="020B0604020202020204" pitchFamily="34" charset="0"/>
                <a:ea typeface="Calibri"/>
                <a:cs typeface="Arial" panose="020B0604020202020204" pitchFamily="34" charset="0"/>
              </a:rPr>
              <a:t>Wichtigkeit von Vorbildern!!!</a:t>
            </a:r>
          </a:p>
          <a:p>
            <a:pPr defTabSz="943204">
              <a:defRPr/>
            </a:pPr>
            <a:endParaRPr lang="de-DE" dirty="0">
              <a:solidFill>
                <a:srgbClr val="002060"/>
              </a:solidFill>
              <a:latin typeface="Arial" panose="020B0604020202020204" pitchFamily="34" charset="0"/>
              <a:ea typeface="Calibri"/>
              <a:cs typeface="Arial" panose="020B0604020202020204" pitchFamily="34" charset="0"/>
            </a:endParaRPr>
          </a:p>
          <a:p>
            <a:pPr defTabSz="943204">
              <a:defRPr/>
            </a:pPr>
            <a:r>
              <a:rPr lang="de-DE" dirty="0">
                <a:latin typeface="Arial" panose="020B0604020202020204" pitchFamily="34" charset="0"/>
                <a:ea typeface="Calibri"/>
                <a:cs typeface="Arial" panose="020B0604020202020204" pitchFamily="34" charset="0"/>
              </a:rPr>
              <a:t>Studie, die Kinder im Alter von 4, 5 und 6 Jahren mit dem selben Versuchsparadigma untersuchte (Induktion von Freude / Enttäuschung, z.B. man erhält eine Münze, um sich etwas Süßes aus dem Automaten zu kaufen (moderate Freude) - leere Packung kommt aus dem Süßigkeiten-Automat (Enttäuschung) – danach bekommt man noch eine Münze und Packung ist voll (starke Freude), konnte zeigen, dass Kinder mit zunehmendem Alter immer weniger die Unterstützung von anwesenden erwachsenen Personen (Versuchsleiter) aufsuchen (Holodynski, 2003)</a:t>
            </a:r>
            <a:endParaRPr lang="de-DE" altLang="de-DE" sz="800" dirty="0">
              <a:latin typeface="Arial" pitchFamily="34" charset="0"/>
              <a:cs typeface="Arial" pitchFamily="34" charset="0"/>
              <a:sym typeface="Wingdings" pitchFamily="2" charset="2"/>
            </a:endParaRPr>
          </a:p>
        </p:txBody>
      </p:sp>
      <p:sp>
        <p:nvSpPr>
          <p:cNvPr id="4" name="Foliennummernplatzhalter 3"/>
          <p:cNvSpPr>
            <a:spLocks noGrp="1"/>
          </p:cNvSpPr>
          <p:nvPr>
            <p:ph type="sldNum" sz="quarter" idx="10"/>
          </p:nvPr>
        </p:nvSpPr>
        <p:spPr/>
        <p:txBody>
          <a:bodyPr/>
          <a:lstStyle/>
          <a:p>
            <a:fld id="{EE11380E-4E60-4C32-9FD0-37040D0FFDC5}" type="slidenum">
              <a:rPr lang="de-DE" smtClean="0"/>
              <a:t>15</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806553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kern="1200" dirty="0">
                <a:solidFill>
                  <a:schemeClr val="tx1"/>
                </a:solidFill>
                <a:effectLst/>
                <a:latin typeface="+mn-lt"/>
                <a:ea typeface="+mn-ea"/>
                <a:cs typeface="+mn-cs"/>
              </a:rPr>
              <a:t>Definition von Emotionsregulation (Thompson, 1994): Fähigkeit, Emotionen in ihrer Qualität, Intensität, Häufigkeit und ihrem Verlauf und Ausdruck hinsichtlich eines gesetzten Ziels modifizieren zu können </a:t>
            </a:r>
          </a:p>
          <a:p>
            <a:pPr lvl="0"/>
            <a:r>
              <a:rPr lang="de-DE" sz="1200" kern="1200" dirty="0">
                <a:solidFill>
                  <a:schemeClr val="tx1"/>
                </a:solidFill>
                <a:effectLst/>
                <a:latin typeface="+mn-lt"/>
                <a:ea typeface="+mn-ea"/>
                <a:cs typeface="+mn-cs"/>
              </a:rPr>
              <a:t>verschiedene Regulationsformen stehen in enger Verbindung miteinander:</a:t>
            </a:r>
          </a:p>
          <a:p>
            <a:r>
              <a:rPr lang="de-DE" sz="1200" kern="1200" dirty="0">
                <a:solidFill>
                  <a:schemeClr val="tx1"/>
                </a:solidFill>
                <a:effectLst/>
                <a:latin typeface="+mn-lt"/>
                <a:ea typeface="+mn-ea"/>
                <a:cs typeface="+mn-cs"/>
              </a:rPr>
              <a:t>Regulation von Handlungen durch Emotionen (Handlungsbereitschaft einer Emotion; z.B. Neid als Antrieb, dasselbe erreichen zu wollen wie die Person, auf die man neidisch ist)</a:t>
            </a:r>
          </a:p>
          <a:p>
            <a:r>
              <a:rPr lang="de-DE" sz="1200" kern="1200" dirty="0">
                <a:solidFill>
                  <a:schemeClr val="tx1"/>
                </a:solidFill>
                <a:effectLst/>
                <a:latin typeface="+mn-lt"/>
                <a:ea typeface="+mn-ea"/>
                <a:cs typeface="+mn-cs"/>
              </a:rPr>
              <a:t>Regulation von Emotionen durch Handlungen (z.B. Atemtechniken anwenden, Sport treiben, Problemlösestrategien)</a:t>
            </a:r>
            <a:endParaRPr lang="de-DE" dirty="0"/>
          </a:p>
        </p:txBody>
      </p:sp>
      <p:sp>
        <p:nvSpPr>
          <p:cNvPr id="4" name="Foliennummernplatzhalter 3"/>
          <p:cNvSpPr>
            <a:spLocks noGrp="1"/>
          </p:cNvSpPr>
          <p:nvPr>
            <p:ph type="sldNum" sz="quarter" idx="10"/>
          </p:nvPr>
        </p:nvSpPr>
        <p:spPr/>
        <p:txBody>
          <a:bodyPr/>
          <a:lstStyle/>
          <a:p>
            <a:fld id="{A1686425-3226-483F-92A9-11DD12FC6E7C}" type="slidenum">
              <a:rPr lang="de-DE" smtClean="0"/>
              <a:pPr/>
              <a:t>16</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358950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Folie 16: Wichtigkeit von gut entwickelter Emotionsregulation </a:t>
            </a:r>
            <a:r>
              <a:rPr lang="de-DE" sz="1200" kern="1200" dirty="0">
                <a:solidFill>
                  <a:schemeClr val="tx1"/>
                </a:solidFill>
                <a:effectLst/>
                <a:latin typeface="+mn-lt"/>
                <a:ea typeface="+mn-ea"/>
                <a:cs typeface="+mn-cs"/>
              </a:rPr>
              <a:t>(siehe Folieninhalte!)</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Zusatz: Studien konnten zeigen, dass eine </a:t>
            </a:r>
            <a:r>
              <a:rPr lang="de-DE" sz="1200" b="1" kern="1200" dirty="0">
                <a:solidFill>
                  <a:schemeClr val="tx1"/>
                </a:solidFill>
                <a:effectLst/>
                <a:latin typeface="+mn-lt"/>
                <a:ea typeface="+mn-ea"/>
                <a:cs typeface="+mn-cs"/>
              </a:rPr>
              <a:t>„optimale“ Emotionsregulation</a:t>
            </a:r>
            <a:r>
              <a:rPr lang="de-DE" sz="1200" kern="1200" dirty="0">
                <a:solidFill>
                  <a:schemeClr val="tx1"/>
                </a:solidFill>
                <a:effectLst/>
                <a:latin typeface="+mn-lt"/>
                <a:ea typeface="+mn-ea"/>
                <a:cs typeface="+mn-cs"/>
              </a:rPr>
              <a:t> bei Vorschul- und Grundschulkindern in engem Zusammenhang mit </a:t>
            </a:r>
            <a:r>
              <a:rPr lang="de-DE" sz="1200" b="1" kern="1200" dirty="0">
                <a:solidFill>
                  <a:schemeClr val="tx1"/>
                </a:solidFill>
                <a:effectLst/>
                <a:latin typeface="+mn-lt"/>
                <a:ea typeface="+mn-ea"/>
                <a:cs typeface="+mn-cs"/>
              </a:rPr>
              <a:t>sozial angemessenem Verhalten </a:t>
            </a:r>
            <a:r>
              <a:rPr lang="de-DE" sz="1200" kern="1200" dirty="0">
                <a:solidFill>
                  <a:schemeClr val="tx1"/>
                </a:solidFill>
                <a:effectLst/>
                <a:latin typeface="+mn-lt"/>
                <a:ea typeface="+mn-ea"/>
                <a:cs typeface="+mn-cs"/>
              </a:rPr>
              <a:t>steht (Eisenberg et al., 1993, 1994, 1997, 2001, 2003)</a:t>
            </a:r>
          </a:p>
          <a:p>
            <a:r>
              <a:rPr lang="de-DE" sz="1200" b="1"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de-DE" sz="1200" u="sng" kern="1200" dirty="0">
                <a:solidFill>
                  <a:schemeClr val="tx1"/>
                </a:solidFill>
                <a:effectLst/>
                <a:latin typeface="+mn-lt"/>
                <a:ea typeface="+mn-ea"/>
                <a:cs typeface="+mn-cs"/>
              </a:rPr>
              <a:t>Übertrag zu den konkreten Emotionsregulations-strategien:</a:t>
            </a:r>
            <a:r>
              <a:rPr lang="de-DE" sz="1200" kern="1200" dirty="0">
                <a:solidFill>
                  <a:schemeClr val="tx1"/>
                </a:solidFill>
                <a:effectLst/>
                <a:latin typeface="+mn-lt"/>
                <a:ea typeface="+mn-ea"/>
                <a:cs typeface="+mn-cs"/>
              </a:rPr>
              <a:t> große Lücke beim aktuellen Forschungsstand hinsichtlich Emotionsregulationsstrategien im Grundschulalter </a:t>
            </a:r>
            <a:r>
              <a:rPr lang="de-DE" sz="1200" kern="1200" dirty="0">
                <a:solidFill>
                  <a:schemeClr val="tx1"/>
                </a:solidFill>
                <a:effectLst/>
                <a:latin typeface="+mn-lt"/>
                <a:ea typeface="+mn-ea"/>
                <a:cs typeface="+mn-cs"/>
                <a:sym typeface="Wingdings"/>
              </a:rPr>
              <a:t></a:t>
            </a:r>
            <a:r>
              <a:rPr lang="de-DE" sz="1200" kern="1200" dirty="0">
                <a:solidFill>
                  <a:schemeClr val="tx1"/>
                </a:solidFill>
                <a:effectLst/>
                <a:latin typeface="+mn-lt"/>
                <a:ea typeface="+mn-ea"/>
                <a:cs typeface="+mn-cs"/>
              </a:rPr>
              <a:t> im Vorschulalter und Erwachsenenalter recht gut untersucht</a:t>
            </a:r>
          </a:p>
          <a:p>
            <a:r>
              <a:rPr lang="de-DE" sz="1200" kern="1200" dirty="0">
                <a:solidFill>
                  <a:schemeClr val="tx1"/>
                </a:solidFill>
                <a:effectLst/>
                <a:latin typeface="+mn-lt"/>
                <a:ea typeface="+mn-ea"/>
                <a:cs typeface="+mn-cs"/>
              </a:rPr>
              <a:t> </a:t>
            </a:r>
          </a:p>
        </p:txBody>
      </p:sp>
      <p:sp>
        <p:nvSpPr>
          <p:cNvPr id="4" name="Foliennummernplatzhalter 3"/>
          <p:cNvSpPr>
            <a:spLocks noGrp="1"/>
          </p:cNvSpPr>
          <p:nvPr>
            <p:ph type="sldNum" sz="quarter" idx="10"/>
          </p:nvPr>
        </p:nvSpPr>
        <p:spPr/>
        <p:txBody>
          <a:bodyPr/>
          <a:lstStyle/>
          <a:p>
            <a:fld id="{A1686425-3226-483F-92A9-11DD12FC6E7C}" type="slidenum">
              <a:rPr lang="de-DE" smtClean="0"/>
              <a:pPr/>
              <a:t>17</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482971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rial" panose="020B0604020202020204" pitchFamily="34" charset="0"/>
                <a:cs typeface="Arial" panose="020B0604020202020204" pitchFamily="34" charset="0"/>
              </a:rPr>
              <a:t>Mündlich</a:t>
            </a:r>
            <a:r>
              <a:rPr lang="de-DE" baseline="0" dirty="0">
                <a:latin typeface="Arial" panose="020B0604020202020204" pitchFamily="34" charset="0"/>
                <a:cs typeface="Arial" panose="020B0604020202020204" pitchFamily="34" charset="0"/>
              </a:rPr>
              <a:t> erzählen!</a:t>
            </a: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EE11380E-4E60-4C32-9FD0-37040D0FFDC5}" type="slidenum">
              <a:rPr lang="de-DE" smtClean="0"/>
              <a:t>18</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610791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kern="1200" dirty="0">
                <a:solidFill>
                  <a:schemeClr val="tx1"/>
                </a:solidFill>
                <a:effectLst/>
                <a:latin typeface="+mn-lt"/>
                <a:ea typeface="+mn-ea"/>
                <a:cs typeface="+mn-cs"/>
              </a:rPr>
              <a:t>Hier werden besonders gut untersuchte Emotionsregulationsstrategien vorgestellt. </a:t>
            </a:r>
          </a:p>
          <a:p>
            <a:pPr lvl="0"/>
            <a:r>
              <a:rPr lang="de-DE" sz="1200" kern="1200" dirty="0">
                <a:solidFill>
                  <a:schemeClr val="tx1"/>
                </a:solidFill>
                <a:effectLst/>
                <a:latin typeface="+mn-lt"/>
                <a:ea typeface="+mn-ea"/>
                <a:cs typeface="+mn-cs"/>
              </a:rPr>
              <a:t>Diese sind noch nicht eingeteilt in „gute“ (adaptive) und „schlechte“ (maladaptive) Strategien eingeteilt.</a:t>
            </a:r>
          </a:p>
          <a:p>
            <a:r>
              <a:rPr lang="de-DE" sz="1200" kern="1200" dirty="0">
                <a:solidFill>
                  <a:schemeClr val="tx1"/>
                </a:solidFill>
                <a:effectLst/>
                <a:latin typeface="+mn-lt"/>
                <a:ea typeface="+mn-ea"/>
                <a:cs typeface="+mn-cs"/>
              </a:rPr>
              <a:t>Einteilung ist auch nicht immer ganz einfach: z.B. ist die Strategie </a:t>
            </a:r>
            <a:r>
              <a:rPr lang="de-DE" b="1" dirty="0">
                <a:latin typeface="Arial" panose="020B0604020202020204" pitchFamily="34" charset="0"/>
                <a:ea typeface="Calibri"/>
                <a:cs typeface="Arial" panose="020B0604020202020204" pitchFamily="34" charset="0"/>
              </a:rPr>
              <a:t>Unterdrückung</a:t>
            </a:r>
            <a:r>
              <a:rPr lang="de-DE" dirty="0">
                <a:latin typeface="Arial" panose="020B0604020202020204" pitchFamily="34" charset="0"/>
                <a:ea typeface="Calibri"/>
                <a:cs typeface="Arial" panose="020B0604020202020204" pitchFamily="34" charset="0"/>
              </a:rPr>
              <a:t> </a:t>
            </a:r>
            <a:r>
              <a:rPr lang="de-DE" dirty="0">
                <a:latin typeface="Arial" panose="020B0604020202020204" pitchFamily="34" charset="0"/>
                <a:ea typeface="Calibri"/>
                <a:cs typeface="Arial" panose="020B0604020202020204" pitchFamily="34" charset="0"/>
                <a:sym typeface="Wingdings"/>
              </a:rPr>
              <a:t></a:t>
            </a:r>
            <a:r>
              <a:rPr lang="de-DE" dirty="0">
                <a:latin typeface="Arial" panose="020B0604020202020204" pitchFamily="34" charset="0"/>
                <a:ea typeface="Calibri"/>
                <a:cs typeface="Arial" panose="020B0604020202020204" pitchFamily="34" charset="0"/>
              </a:rPr>
              <a:t> kontrovers diskutiert, man muss bei Studien unterscheiden, worauf sie Unterdrückung beziehen (z.B. Unterdrückung des aktuellen Emotionsausdruckes kann kurzfristig auch positive Effekte haben / regelmäßige Unterdrückung unerwünschter Gedanken hingegen kann langfristig negative Effekte haben)</a:t>
            </a:r>
          </a:p>
        </p:txBody>
      </p:sp>
      <p:sp>
        <p:nvSpPr>
          <p:cNvPr id="4" name="Foliennummernplatzhalter 3"/>
          <p:cNvSpPr>
            <a:spLocks noGrp="1"/>
          </p:cNvSpPr>
          <p:nvPr>
            <p:ph type="sldNum" sz="quarter" idx="10"/>
          </p:nvPr>
        </p:nvSpPr>
        <p:spPr/>
        <p:txBody>
          <a:bodyPr/>
          <a:lstStyle/>
          <a:p>
            <a:fld id="{EE11380E-4E60-4C32-9FD0-37040D0FFDC5}" type="slidenum">
              <a:rPr lang="de-DE" smtClean="0"/>
              <a:t>19</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662000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Arial" panose="020B0604020202020204" pitchFamily="34" charset="0"/>
                <a:cs typeface="Arial" panose="020B0604020202020204" pitchFamily="34" charset="0"/>
              </a:rPr>
              <a:t>Übergang zur vorherigen Übung herstellen: wie wir eben gesehen haben, ist es zum Teil sehr schwierig mit diesen komplexen sekundären Emotionen umzugehen. Daher ist ein wesentlicher Bestandteil bei Papilio-6bis9 die Förderung der emotionalen Kompetenz und der Emotionsregulation. Und was genau mit emotionaler Kompetenz gemeint ist und wie sich die Emotionen im Entwicklungsverlauf verändern, werde ich im Folgenden darstellen…</a:t>
            </a:r>
          </a:p>
        </p:txBody>
      </p:sp>
      <p:sp>
        <p:nvSpPr>
          <p:cNvPr id="4" name="Foliennummernplatzhalter 3"/>
          <p:cNvSpPr>
            <a:spLocks noGrp="1"/>
          </p:cNvSpPr>
          <p:nvPr>
            <p:ph type="sldNum" sz="quarter" idx="10"/>
          </p:nvPr>
        </p:nvSpPr>
        <p:spPr/>
        <p:txBody>
          <a:bodyPr/>
          <a:lstStyle/>
          <a:p>
            <a:fld id="{EE11380E-4E60-4C32-9FD0-37040D0FFDC5}" type="slidenum">
              <a:rPr lang="de-DE" smtClean="0"/>
              <a:t>2</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414442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3204">
              <a:defRPr/>
            </a:pPr>
            <a:r>
              <a:rPr lang="de-DE" dirty="0"/>
              <a:t>Anmerkung:*</a:t>
            </a:r>
            <a:r>
              <a:rPr lang="de-DE" baseline="0" dirty="0"/>
              <a:t> Die Selbstbeurteilung erfolgt auf einer fünfstufigen Antwortskala („fast nie“, „selten“, „ab und zu“, „oft“, „fast immer“</a:t>
            </a:r>
            <a:endParaRPr lang="de-DE" dirty="0"/>
          </a:p>
          <a:p>
            <a:pPr defTabSz="943204">
              <a:defRPr/>
            </a:pPr>
            <a:r>
              <a:rPr lang="de-DE" dirty="0"/>
              <a:t>In Anlehnung an Tabelle 2 Adaptive und maladaptive Strategien des FEEL-KJ (</a:t>
            </a:r>
            <a:r>
              <a:rPr lang="de-DE" dirty="0" err="1"/>
              <a:t>Grob&amp;Smolenski</a:t>
            </a:r>
            <a:r>
              <a:rPr lang="de-DE" dirty="0"/>
              <a:t>, 2009)</a:t>
            </a:r>
          </a:p>
          <a:p>
            <a:r>
              <a:rPr lang="de-DE" sz="1200" kern="1200" dirty="0">
                <a:solidFill>
                  <a:schemeClr val="tx1"/>
                </a:solidFill>
                <a:effectLst/>
                <a:latin typeface="+mn-lt"/>
                <a:ea typeface="+mn-ea"/>
                <a:cs typeface="+mn-cs"/>
              </a:rPr>
              <a:t>Es gibt verschiedene Möglichkeiten Emotionsregulationsstrategien darzustellen, zum einen eingeteilt in „adaptive“ und „maladaptive“ Strategien und zum anderen gibt es phasenorientierte Modelle (zeitliche Modelle). Ich werde jetzt nur auf ersteres eingehen….</a:t>
            </a:r>
          </a:p>
          <a:p>
            <a:r>
              <a:rPr lang="de-DE" sz="1200" kern="1200" dirty="0">
                <a:solidFill>
                  <a:schemeClr val="tx1"/>
                </a:solidFill>
                <a:effectLst/>
                <a:latin typeface="+mn-lt"/>
                <a:ea typeface="+mn-ea"/>
                <a:cs typeface="+mn-cs"/>
              </a:rPr>
              <a:t> Hier ist beispielhaft eine Einteilung in adaptive und maladaptive Strategien für das Kindes- und Jugendalter dargestellt….</a:t>
            </a:r>
          </a:p>
          <a:p>
            <a:pPr defTabSz="943204">
              <a:defRPr/>
            </a:pPr>
            <a:endParaRPr lang="de-DE" dirty="0"/>
          </a:p>
          <a:p>
            <a:endParaRPr lang="de-DE" dirty="0"/>
          </a:p>
        </p:txBody>
      </p:sp>
      <p:sp>
        <p:nvSpPr>
          <p:cNvPr id="4" name="Foliennummernplatzhalter 3"/>
          <p:cNvSpPr>
            <a:spLocks noGrp="1"/>
          </p:cNvSpPr>
          <p:nvPr>
            <p:ph type="sldNum" sz="quarter" idx="10"/>
          </p:nvPr>
        </p:nvSpPr>
        <p:spPr/>
        <p:txBody>
          <a:bodyPr/>
          <a:lstStyle/>
          <a:p>
            <a:fld id="{A1686425-3226-483F-92A9-11DD12FC6E7C}" type="slidenum">
              <a:rPr lang="de-DE" smtClean="0"/>
              <a:pPr/>
              <a:t>20</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559004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Zusammenfassend haben sich in verschiedenen Studien (und unterschiedlichen Kontexten) zwei Strategien als besonders adaptiv und 2 Strategien als besonders maladaptiv gezeigt: </a:t>
            </a:r>
            <a:r>
              <a:rPr lang="de-DE" sz="1200" i="1" kern="1200" dirty="0">
                <a:solidFill>
                  <a:schemeClr val="tx1"/>
                </a:solidFill>
                <a:effectLst/>
                <a:latin typeface="+mn-lt"/>
                <a:ea typeface="+mn-ea"/>
                <a:cs typeface="+mn-cs"/>
              </a:rPr>
              <a:t>siehe Folieninhalt</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p>
          <a:p>
            <a:r>
              <a:rPr lang="de-DE" sz="1200" i="1" kern="1200" dirty="0">
                <a:solidFill>
                  <a:schemeClr val="tx1"/>
                </a:solidFill>
                <a:effectLst/>
                <a:latin typeface="+mn-lt"/>
                <a:ea typeface="+mn-ea"/>
                <a:cs typeface="+mn-cs"/>
              </a:rPr>
              <a:t>Zusatz: Strategie der Neubewertung als fester Bestandteil in vielen kognitiv-</a:t>
            </a:r>
            <a:r>
              <a:rPr lang="de-DE" sz="1200" i="1" kern="1200" dirty="0" err="1">
                <a:solidFill>
                  <a:schemeClr val="tx1"/>
                </a:solidFill>
                <a:effectLst/>
                <a:latin typeface="+mn-lt"/>
                <a:ea typeface="+mn-ea"/>
                <a:cs typeface="+mn-cs"/>
              </a:rPr>
              <a:t>behavioralen</a:t>
            </a:r>
            <a:r>
              <a:rPr lang="de-DE" sz="1200" i="1" kern="1200" dirty="0">
                <a:solidFill>
                  <a:schemeClr val="tx1"/>
                </a:solidFill>
                <a:effectLst/>
                <a:latin typeface="+mn-lt"/>
                <a:ea typeface="+mn-ea"/>
                <a:cs typeface="+mn-cs"/>
              </a:rPr>
              <a:t> Therapieformen</a:t>
            </a:r>
            <a:endParaRPr lang="de-DE" sz="1200" kern="1200" dirty="0">
              <a:solidFill>
                <a:schemeClr val="tx1"/>
              </a:solidFill>
              <a:effectLst/>
              <a:latin typeface="+mn-lt"/>
              <a:ea typeface="+mn-ea"/>
              <a:cs typeface="+mn-cs"/>
            </a:endParaRPr>
          </a:p>
          <a:p>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EE11380E-4E60-4C32-9FD0-37040D0FFDC5}" type="slidenum">
              <a:rPr lang="de-DE" smtClean="0"/>
              <a:t>21</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18707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1686425-3226-483F-92A9-11DD12FC6E7C}" type="slidenum">
              <a:rPr lang="de-DE" smtClean="0"/>
              <a:pPr/>
              <a:t>22</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11277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1686425-3226-483F-92A9-11DD12FC6E7C}" type="slidenum">
              <a:rPr lang="de-DE" smtClean="0"/>
              <a:pPr/>
              <a:t>23</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953929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1686425-3226-483F-92A9-11DD12FC6E7C}" type="slidenum">
              <a:rPr lang="de-DE" smtClean="0"/>
              <a:pPr/>
              <a:t>24</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977657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1686425-3226-483F-92A9-11DD12FC6E7C}" type="slidenum">
              <a:rPr lang="de-DE" smtClean="0"/>
              <a:pPr/>
              <a:t>25</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194120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1686425-3226-483F-92A9-11DD12FC6E7C}" type="slidenum">
              <a:rPr lang="de-DE" smtClean="0"/>
              <a:pPr/>
              <a:t>26</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990733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Arbeitsgedächtnis:</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Die drei genannten Bereiche können und müssen entsprechend bestimmter Entwicklungskontexte gefördert werden. </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Etwa im Alter von 3-4 Jahren bis hin zum Grundschulalter verbessert sich das einfache Merken und Abrufen von Informationen – insgesamt nimmt die Speicherkapazität bis ins Erwachsenenalter zu. </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Eine Lehrkraft könnte beispielsweise die Aufgabe geben: „Hol bitte aus dem Klassenzimmer die weiße und bunte Kreide, das Klassenbuch und den Schwamm.“ </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Wichtig hierbei ist, dass die Arbeitsgedächtnisleistung von Kind zu Kind unterschiedlich ist. Manche Kinder können sich schon vier Dinge merken, andere nur drei. Hier bedarf es – je nach Entwicklungsstand – der Übung.</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 </a:t>
            </a:r>
          </a:p>
          <a:p>
            <a:r>
              <a:rPr lang="de-DE" sz="1200" b="1" kern="1200" dirty="0">
                <a:solidFill>
                  <a:schemeClr val="tx1"/>
                </a:solidFill>
                <a:effectLst/>
                <a:latin typeface="+mn-lt"/>
                <a:ea typeface="+mn-ea"/>
                <a:cs typeface="+mn-cs"/>
              </a:rPr>
              <a:t>Inhibition (Verhaltensimpulse hemmen):</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Ebenso ab dem Alter von etwa 3-4 Jahren kommt es zu einer verbesserten Inhibition. </a:t>
            </a:r>
            <a:r>
              <a:rPr lang="de-DE" sz="1200" i="1" kern="1200" dirty="0">
                <a:solidFill>
                  <a:schemeClr val="tx1"/>
                </a:solidFill>
                <a:effectLst/>
                <a:latin typeface="+mn-lt"/>
                <a:ea typeface="+mn-ea"/>
                <a:cs typeface="+mn-cs"/>
              </a:rPr>
              <a:t>Beispielsweise kann man, bevor man mit dem Essen beginnt, einen gemeinsamen Spruch aufsagen.</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Auch im Vorschulalter wird es immer leichter Belohnungen und Wünsche aufzuschieben. </a:t>
            </a:r>
            <a:r>
              <a:rPr lang="de-DE" sz="1200" i="1" kern="1200" dirty="0">
                <a:solidFill>
                  <a:schemeClr val="tx1"/>
                </a:solidFill>
                <a:effectLst/>
                <a:latin typeface="+mn-lt"/>
                <a:ea typeface="+mn-ea"/>
                <a:cs typeface="+mn-cs"/>
              </a:rPr>
              <a:t>Beispielsweise darf Simon zuerst mit dem Auto spielen. Anton kann so lange warten, bis er selbst an der Reihe ist.</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Ab dem Grundschulalter bis hin zum Jugendalter entwickelt sich Inhibition immer weiter, dann auch in komplexen sozialen Situationen, welche emotionale Zustände hervorrufen. </a:t>
            </a:r>
            <a:r>
              <a:rPr lang="de-DE" sz="1200" i="1" kern="1200" dirty="0">
                <a:solidFill>
                  <a:schemeClr val="tx1"/>
                </a:solidFill>
                <a:effectLst/>
                <a:latin typeface="+mn-lt"/>
                <a:ea typeface="+mn-ea"/>
                <a:cs typeface="+mn-cs"/>
              </a:rPr>
              <a:t>Beispielsweise wenn man bei „Mensch-ärgere-dich nicht“ zum fünften Mal zurück zum Start gehen muss und den Impuls, das Spielbrett gegen die Wand zu schmeißen, unterdrücken kann.</a:t>
            </a:r>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 </a:t>
            </a:r>
          </a:p>
          <a:p>
            <a:r>
              <a:rPr lang="de-DE" sz="1200" b="1" kern="1200" dirty="0">
                <a:solidFill>
                  <a:schemeClr val="tx1"/>
                </a:solidFill>
                <a:effectLst/>
                <a:latin typeface="+mn-lt"/>
                <a:ea typeface="+mn-ea"/>
                <a:cs typeface="+mn-cs"/>
              </a:rPr>
              <a:t>Kognitive Flexibilität </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Mit 3-4 Jahren ist es möglich zwischen einfachen Regeln zu wechseln, wenn sich diese nicht besonders unerwartet ändern. </a:t>
            </a:r>
            <a:r>
              <a:rPr lang="de-DE" sz="1200" i="1" kern="1200" dirty="0">
                <a:solidFill>
                  <a:schemeClr val="tx1"/>
                </a:solidFill>
                <a:effectLst/>
                <a:latin typeface="+mn-lt"/>
                <a:ea typeface="+mn-ea"/>
                <a:cs typeface="+mn-cs"/>
              </a:rPr>
              <a:t>Beispielsweise kann eine Erzieherin sagen: „Heute spielen wir das Spiel mal etwas anders. Ich werde es erklären…“ </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Ab 4-5 Jahren verbessert sich das flexible Denken und man kann sich im Perspektivwechsel und der Perspektivenübernahme üben. </a:t>
            </a:r>
            <a:r>
              <a:rPr lang="de-DE" sz="1200" i="1" kern="1200" dirty="0">
                <a:solidFill>
                  <a:schemeClr val="tx1"/>
                </a:solidFill>
                <a:effectLst/>
                <a:latin typeface="+mn-lt"/>
                <a:ea typeface="+mn-ea"/>
                <a:cs typeface="+mn-cs"/>
              </a:rPr>
              <a:t>Beispielsweise kann eine Lehrkraft sagen: „Was passiert, wenn du grob zu Arne bist? Was denkst du, wie er sich fühlt? Wie würdest du dich fühlen? Meinst du er möchte dann weiterhin mit dir spielen?“ </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10"/>
          </p:nvPr>
        </p:nvSpPr>
        <p:spPr/>
        <p:txBody>
          <a:bodyPr/>
          <a:lstStyle/>
          <a:p>
            <a:fld id="{A1686425-3226-483F-92A9-11DD12FC6E7C}" type="slidenum">
              <a:rPr lang="de-DE" smtClean="0"/>
              <a:pPr/>
              <a:t>27</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161165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1686425-3226-483F-92A9-11DD12FC6E7C}" type="slidenum">
              <a:rPr lang="de-DE" smtClean="0"/>
              <a:pPr/>
              <a:t>28</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217730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Erfolgreich erlernte Exekutivfunktionen haben einen positiven Einfluss auf die Qualität von späteren sozialen Interaktionen, wie zum Beispiel bei der Selbstbeherrschung, dem Empfinden und Zeigen von Mitgefühl sowie der Fähigkeit zum Perspektivwechsel.</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Exekutivfunktionen sind Grundlage für die Entwicklung sozial-emotionaler Kompetenzen und zentral für die Lernleistung, beispielsweise beim Erledigen von Hausaufgaben, ohne sich ablenken zu lassen.</a:t>
            </a:r>
          </a:p>
          <a:p>
            <a:endParaRPr lang="de-DE" dirty="0"/>
          </a:p>
        </p:txBody>
      </p:sp>
      <p:sp>
        <p:nvSpPr>
          <p:cNvPr id="4" name="Foliennummernplatzhalter 3"/>
          <p:cNvSpPr>
            <a:spLocks noGrp="1"/>
          </p:cNvSpPr>
          <p:nvPr>
            <p:ph type="sldNum" sz="quarter" idx="10"/>
          </p:nvPr>
        </p:nvSpPr>
        <p:spPr/>
        <p:txBody>
          <a:bodyPr/>
          <a:lstStyle/>
          <a:p>
            <a:fld id="{A1686425-3226-483F-92A9-11DD12FC6E7C}" type="slidenum">
              <a:rPr lang="de-DE" smtClean="0"/>
              <a:pPr/>
              <a:t>29</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65463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3204">
              <a:lnSpc>
                <a:spcPct val="115000"/>
              </a:lnSpc>
              <a:spcAft>
                <a:spcPts val="1032"/>
              </a:spcAft>
              <a:defRPr/>
            </a:pPr>
            <a:r>
              <a:rPr lang="de-DE" dirty="0">
                <a:latin typeface="Arial" panose="020B0604020202020204" pitchFamily="34" charset="0"/>
                <a:ea typeface="Calibri"/>
                <a:cs typeface="Arial" panose="020B0604020202020204" pitchFamily="34" charset="0"/>
              </a:rPr>
              <a:t>…beinhaltet zudem eine Reihe positiver sozialer Fertigkeiten, wie z. B. anderen Personen </a:t>
            </a:r>
            <a:r>
              <a:rPr lang="de-DE" b="1" dirty="0">
                <a:latin typeface="Arial" panose="020B0604020202020204" pitchFamily="34" charset="0"/>
                <a:ea typeface="Calibri"/>
                <a:cs typeface="Arial" panose="020B0604020202020204" pitchFamily="34" charset="0"/>
              </a:rPr>
              <a:t>Wertschätzung und Respekt </a:t>
            </a:r>
            <a:r>
              <a:rPr lang="de-DE" dirty="0">
                <a:latin typeface="Arial" panose="020B0604020202020204" pitchFamily="34" charset="0"/>
                <a:ea typeface="Calibri"/>
                <a:cs typeface="Arial" panose="020B0604020202020204" pitchFamily="34" charset="0"/>
              </a:rPr>
              <a:t>entgegenzubringen, mit anderen zusammenarbeiten und kommunizieren zu können, der Situation angemessenes und </a:t>
            </a:r>
            <a:r>
              <a:rPr lang="de-DE" b="1" dirty="0">
                <a:latin typeface="Arial" panose="020B0604020202020204" pitchFamily="34" charset="0"/>
                <a:ea typeface="Calibri"/>
                <a:cs typeface="Arial" panose="020B0604020202020204" pitchFamily="34" charset="0"/>
              </a:rPr>
              <a:t>sozialen Normen entsprechendes Verhalten</a:t>
            </a:r>
            <a:r>
              <a:rPr lang="de-DE" dirty="0">
                <a:latin typeface="Arial" panose="020B0604020202020204" pitchFamily="34" charset="0"/>
                <a:ea typeface="Calibri"/>
                <a:cs typeface="Arial" panose="020B0604020202020204" pitchFamily="34" charset="0"/>
              </a:rPr>
              <a:t> zu zeigen</a:t>
            </a:r>
            <a:r>
              <a:rPr lang="de-DE" dirty="0">
                <a:solidFill>
                  <a:srgbClr val="002060"/>
                </a:solidFill>
                <a:latin typeface="Arial" panose="020B0604020202020204" pitchFamily="34" charset="0"/>
                <a:ea typeface="Calibri"/>
                <a:cs typeface="Arial" panose="020B0604020202020204" pitchFamily="34" charset="0"/>
              </a:rPr>
              <a:t>.</a:t>
            </a:r>
          </a:p>
        </p:txBody>
      </p:sp>
      <p:sp>
        <p:nvSpPr>
          <p:cNvPr id="4" name="Foliennummernplatzhalter 3"/>
          <p:cNvSpPr>
            <a:spLocks noGrp="1"/>
          </p:cNvSpPr>
          <p:nvPr>
            <p:ph type="sldNum" sz="quarter" idx="10"/>
          </p:nvPr>
        </p:nvSpPr>
        <p:spPr/>
        <p:txBody>
          <a:bodyPr/>
          <a:lstStyle/>
          <a:p>
            <a:fld id="{EE11380E-4E60-4C32-9FD0-37040D0FFDC5}" type="slidenum">
              <a:rPr lang="de-DE" smtClean="0"/>
              <a:t>3</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819510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Exekutive Funktionen sind nicht angeboren, sondern nur das Potential, diese zu entwickeln. Das heißt aber, dass exekutive Funktionen trainiert werden können. </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Dabei entwickeln sich exekutive Funktionen von Person zu Person unterschiedlich schnell. </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Kernbereiche exekutiver Funktionen sind am Ende des Grundschulalters ausgereift und verbessern sich danach langsamer. Die Entwicklung ist abhängig von der Sprachentwicklung, der Interaktion mit Erwachsenen (insbesondere Feedback) sowie von Rollenspielen (bei denen Kinder lernen, Pläne zu schmieden, Personen und Situationen aus</a:t>
            </a:r>
          </a:p>
          <a:p>
            <a:r>
              <a:rPr lang="de-DE" sz="1200" kern="1200" dirty="0">
                <a:solidFill>
                  <a:schemeClr val="tx1"/>
                </a:solidFill>
                <a:effectLst/>
                <a:latin typeface="+mn-lt"/>
                <a:ea typeface="+mn-ea"/>
                <a:cs typeface="+mn-cs"/>
              </a:rPr>
              <a:t>verschiedenen Perspektiven zu betrachten und Impulse zu kontrollieren).</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In der Grundschule können zielgerichtet kreative Spiele und Aufgaben eingesetzt werden, die den Kindern helfen, ihre Aufmerksamkeit zu fokussieren, ihren Arbeitsspeicher zu erweitern und flexible Problemlösungen zu finden.</a:t>
            </a:r>
          </a:p>
          <a:p>
            <a:endParaRPr lang="de-DE" dirty="0"/>
          </a:p>
        </p:txBody>
      </p:sp>
      <p:sp>
        <p:nvSpPr>
          <p:cNvPr id="4" name="Foliennummernplatzhalter 3"/>
          <p:cNvSpPr>
            <a:spLocks noGrp="1"/>
          </p:cNvSpPr>
          <p:nvPr>
            <p:ph type="sldNum" sz="quarter" idx="10"/>
          </p:nvPr>
        </p:nvSpPr>
        <p:spPr/>
        <p:txBody>
          <a:bodyPr/>
          <a:lstStyle/>
          <a:p>
            <a:fld id="{A1686425-3226-483F-92A9-11DD12FC6E7C}" type="slidenum">
              <a:rPr lang="de-DE" smtClean="0"/>
              <a:pPr/>
              <a:t>30</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23841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Gelegenheiten schaffen</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Um die Entwicklung exekutiver Funktionen und Selbstregulation bei Kindern zu unterstützen sollen Kinder im Verlauf Ihrer Entwicklung vermehrt die eigenen Regulationsfertigkeiten erlernen und festigen, sodass im Klassenraum „Übungssituationen“ hierfür geschaffen werden sollen.</a:t>
            </a:r>
          </a:p>
          <a:p>
            <a:r>
              <a:rPr lang="de-DE" sz="1200" kern="1200" dirty="0">
                <a:solidFill>
                  <a:schemeClr val="tx1"/>
                </a:solidFill>
                <a:effectLst/>
                <a:latin typeface="+mn-lt"/>
                <a:ea typeface="+mn-ea"/>
                <a:cs typeface="+mn-cs"/>
              </a:rPr>
              <a:t> </a:t>
            </a:r>
          </a:p>
          <a:p>
            <a:r>
              <a:rPr lang="de-DE" sz="1200" b="1" kern="1200" dirty="0">
                <a:solidFill>
                  <a:schemeClr val="tx1"/>
                </a:solidFill>
                <a:effectLst/>
                <a:latin typeface="+mn-lt"/>
                <a:ea typeface="+mn-ea"/>
                <a:cs typeface="+mn-cs"/>
              </a:rPr>
              <a:t>Positive Emotionen wecken</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Kinder lernen besonders gerne, wenn sie Spaß dabei haben. Wenn Lerninhalte mit positiven Emotionen verknüpft sind, werden diese schneller abgespeichert und können länger im Gedächtnis behalten werden. </a:t>
            </a:r>
          </a:p>
          <a:p>
            <a:r>
              <a:rPr lang="de-DE" sz="1200" kern="1200" dirty="0">
                <a:solidFill>
                  <a:schemeClr val="tx1"/>
                </a:solidFill>
                <a:effectLst/>
                <a:latin typeface="+mn-lt"/>
                <a:ea typeface="+mn-ea"/>
                <a:cs typeface="+mn-cs"/>
              </a:rPr>
              <a:t> </a:t>
            </a:r>
          </a:p>
          <a:p>
            <a:r>
              <a:rPr lang="de-DE" sz="1200" b="1" kern="1200" dirty="0">
                <a:solidFill>
                  <a:schemeClr val="tx1"/>
                </a:solidFill>
                <a:effectLst/>
                <a:latin typeface="+mn-lt"/>
                <a:ea typeface="+mn-ea"/>
                <a:cs typeface="+mn-cs"/>
              </a:rPr>
              <a:t>Herausforderungen bieten</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Hier besteht die Aufgabe eine Balance zwischen Herausforderung und Unterforderung zu finden (aber auch ohne zu überfordern). Die Komplexität einer Aufgabe muss angemessen sein und kann schrittweise mit der Entwicklung des Kindes erhöht werden. </a:t>
            </a:r>
          </a:p>
          <a:p>
            <a:r>
              <a:rPr lang="de-DE" sz="1200" kern="1200" dirty="0">
                <a:solidFill>
                  <a:schemeClr val="tx1"/>
                </a:solidFill>
                <a:effectLst/>
                <a:latin typeface="+mn-lt"/>
                <a:ea typeface="+mn-ea"/>
                <a:cs typeface="+mn-cs"/>
              </a:rPr>
              <a:t>Dies nennt sich auch die Zone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Proximal Development (ZPD, soziokultureller Entwicklungsansatz nach Lev </a:t>
            </a:r>
            <a:r>
              <a:rPr lang="de-DE" sz="1200" kern="1200" dirty="0" err="1">
                <a:solidFill>
                  <a:schemeClr val="tx1"/>
                </a:solidFill>
                <a:effectLst/>
                <a:latin typeface="+mn-lt"/>
                <a:ea typeface="+mn-ea"/>
                <a:cs typeface="+mn-cs"/>
              </a:rPr>
              <a:t>Vygotsky</a:t>
            </a:r>
            <a:r>
              <a:rPr lang="de-DE" sz="1200" kern="1200" dirty="0">
                <a:solidFill>
                  <a:schemeClr val="tx1"/>
                </a:solidFill>
                <a:effectLst/>
                <a:latin typeface="+mn-lt"/>
                <a:ea typeface="+mn-ea"/>
                <a:cs typeface="+mn-cs"/>
              </a:rPr>
              <a:t>): hiermit ist gemeint, dass Kinder sich – je nach Altersstufe – in einem bestimmten Entwicklungsspielraum befinden und für eine optimale Entwicklung eine adäquate Anleitung/Unterstützung Erwachsener benötigen, zum Beispiel entwicklungs- und kompetenzorientierte Förderung. </a:t>
            </a:r>
          </a:p>
          <a:p>
            <a:r>
              <a:rPr lang="de-DE" sz="1200" kern="1200" dirty="0">
                <a:solidFill>
                  <a:schemeClr val="tx1"/>
                </a:solidFill>
                <a:effectLst/>
                <a:latin typeface="+mn-lt"/>
                <a:ea typeface="+mn-ea"/>
                <a:cs typeface="+mn-cs"/>
              </a:rPr>
              <a:t> </a:t>
            </a:r>
          </a:p>
          <a:p>
            <a:r>
              <a:rPr lang="de-DE" sz="1200" b="1" kern="1200" dirty="0">
                <a:solidFill>
                  <a:schemeClr val="tx1"/>
                </a:solidFill>
                <a:effectLst/>
                <a:latin typeface="+mn-lt"/>
                <a:ea typeface="+mn-ea"/>
                <a:cs typeface="+mn-cs"/>
              </a:rPr>
              <a:t>Soziale Situationen als „Übungsgrundlage“ schaffen</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Situationen, an denen mehrere Kinder und die Lehrkraft beteiligt sind, erhöhen die Anforderung das eigene Verhalten und die eigenen Emotionen zu regulieren.</a:t>
            </a:r>
          </a:p>
          <a:p>
            <a:endParaRPr lang="de-DE" dirty="0"/>
          </a:p>
        </p:txBody>
      </p:sp>
      <p:sp>
        <p:nvSpPr>
          <p:cNvPr id="4" name="Foliennummernplatzhalter 3"/>
          <p:cNvSpPr>
            <a:spLocks noGrp="1"/>
          </p:cNvSpPr>
          <p:nvPr>
            <p:ph type="sldNum" sz="quarter" idx="10"/>
          </p:nvPr>
        </p:nvSpPr>
        <p:spPr/>
        <p:txBody>
          <a:bodyPr/>
          <a:lstStyle/>
          <a:p>
            <a:fld id="{A1686425-3226-483F-92A9-11DD12FC6E7C}" type="slidenum">
              <a:rPr lang="de-DE" smtClean="0"/>
              <a:pPr/>
              <a:t>31</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906545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1686425-3226-483F-92A9-11DD12FC6E7C}" type="slidenum">
              <a:rPr lang="de-DE" smtClean="0"/>
              <a:pPr/>
              <a:t>32</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97864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1686425-3226-483F-92A9-11DD12FC6E7C}" type="slidenum">
              <a:rPr lang="de-DE" smtClean="0"/>
              <a:pPr/>
              <a:t>33</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082609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a:solidFill>
                  <a:schemeClr val="tx1"/>
                </a:solidFill>
                <a:effectLst/>
                <a:latin typeface="+mn-lt"/>
                <a:ea typeface="+mn-ea"/>
                <a:cs typeface="+mn-cs"/>
              </a:rPr>
              <a:t>Hinweis vorab:</a:t>
            </a:r>
            <a:r>
              <a:rPr lang="de-DE" sz="1200" kern="1200" dirty="0">
                <a:solidFill>
                  <a:schemeClr val="tx1"/>
                </a:solidFill>
                <a:effectLst/>
                <a:latin typeface="+mn-lt"/>
                <a:ea typeface="+mn-ea"/>
                <a:cs typeface="+mn-cs"/>
              </a:rPr>
              <a:t> da unsere Sprache unser Denken über bestimmte Sachverhalte beeinflusst, ist es wichtig, unseren Sprachgebrauch regelmäßig zu hinterfragen. Häufig suggeriert das Wort „Problem“ einen nicht-lösbare, wenig veränderbaren Zustand. Wenn wir im nachfolgend von „Problemen“ sprechen, meinen wir damit alltägliche, „kleinere“ bzw. lösbare Probleme oder zwischen-menschliche Konflikte, zum Beispiel Paula würde gerne mitspielen, aber die anderen Kinder lassen sie nicht.</a:t>
            </a:r>
          </a:p>
          <a:p>
            <a:r>
              <a:rPr lang="de-DE" sz="1200" kern="1200" dirty="0">
                <a:solidFill>
                  <a:schemeClr val="tx1"/>
                </a:solidFill>
                <a:effectLst/>
                <a:latin typeface="+mn-lt"/>
                <a:ea typeface="+mn-ea"/>
                <a:cs typeface="+mn-cs"/>
              </a:rPr>
              <a:t>Probleme adäquat lösen zu können ist ein wichtiger Bestandteil in der psychosozialen Entwicklung des Kindes und bildet einen zentralen Bestandteil sozialer Kompetenz und dem zwischenmenschlichen Miteinander. Dabei helfen Problemlösekompetenzen einen negativen Entwicklungsverlauf vorzubeugen. Besonders Kinder mit einem schwierigen Temperament brauchen hierbei Unterstützung. Es konnte gezeigt werden, dass negative Problemlösestrategien zu weiteren interpersonalen sowie lernrelevanten Schwierigkeiten führen können, zum Beispiel kann dadurch der Aufbau von Freundschafts- und Peerbeziehungen sowie die Lehrer-Schüler-Beziehung negativ beeinflusst werden.</a:t>
            </a:r>
          </a:p>
          <a:p>
            <a:endParaRPr lang="de-DE" dirty="0"/>
          </a:p>
        </p:txBody>
      </p:sp>
      <p:sp>
        <p:nvSpPr>
          <p:cNvPr id="4" name="Foliennummernplatzhalter 3"/>
          <p:cNvSpPr>
            <a:spLocks noGrp="1"/>
          </p:cNvSpPr>
          <p:nvPr>
            <p:ph type="sldNum" sz="quarter" idx="10"/>
          </p:nvPr>
        </p:nvSpPr>
        <p:spPr/>
        <p:txBody>
          <a:bodyPr/>
          <a:lstStyle/>
          <a:p>
            <a:fld id="{A1686425-3226-483F-92A9-11DD12FC6E7C}" type="slidenum">
              <a:rPr lang="de-DE" smtClean="0"/>
              <a:pPr/>
              <a:t>34</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8888140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3204">
              <a:defRPr/>
            </a:pPr>
            <a:r>
              <a:rPr lang="de-DE" dirty="0">
                <a:solidFill>
                  <a:srgbClr val="283A84"/>
                </a:solidFill>
                <a:latin typeface="Arial" panose="020B0604020202020204" pitchFamily="34" charset="0"/>
                <a:cs typeface="Arial" panose="020B0604020202020204" pitchFamily="34" charset="0"/>
              </a:rPr>
              <a:t>Dieser erste Schritt dient dazu, sogenannte „Trigger“ herausfinden, wann der Problemlöseprozess angewendet werden muss. Zudem wird neben der Selbstwahrnehmung auch die Fremdwahrnehmung gestärkt.</a:t>
            </a:r>
          </a:p>
          <a:p>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049F2F3A-9125-4572-9B06-9193DB75DE22}" type="slidenum">
              <a:rPr lang="de-DE" smtClean="0"/>
              <a:t>35</a:t>
            </a:fld>
            <a:endParaRPr lang="de-DE"/>
          </a:p>
        </p:txBody>
      </p:sp>
      <p:sp>
        <p:nvSpPr>
          <p:cNvPr id="5" name="Datumsplatzhalter 4"/>
          <p:cNvSpPr>
            <a:spLocks noGrp="1"/>
          </p:cNvSpPr>
          <p:nvPr>
            <p:ph type="dt" idx="10"/>
          </p:nvPr>
        </p:nvSpPr>
        <p:spPr/>
        <p:txBody>
          <a:bodyPr/>
          <a:lstStyle/>
          <a:p>
            <a:endParaRPr lang="de-DE"/>
          </a:p>
        </p:txBody>
      </p:sp>
    </p:spTree>
    <p:extLst>
      <p:ext uri="{BB962C8B-B14F-4D97-AF65-F5344CB8AC3E}">
        <p14:creationId xmlns:p14="http://schemas.microsoft.com/office/powerpoint/2010/main" val="24183835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solidFill>
                  <a:srgbClr val="283A84"/>
                </a:solidFill>
                <a:latin typeface="Arial" panose="020B0604020202020204" pitchFamily="34" charset="0"/>
                <a:cs typeface="Arial" panose="020B0604020202020204" pitchFamily="34" charset="0"/>
              </a:rPr>
              <a:t>An dieser Stelle sollen die Kinder dazu angeleitet werden, möglichst viele verschiedene Lösungsmöglichkeiten zu überlegen. Dies hilft den Kindern zu erkennen, dass es oft nicht nur eine Lösung gibt, sondern mehrere Möglichkeiten zur Verfügung stehen (ermutigt die Kinder, dass sie perspektivisch auch alleine eine Lösung finden können). Bei diesem Schritt ist es wichtig, dass man die Lösungen der Kinder noch nicht kritisiert, da dies den kreativen Brainstorming-Prozess einschränkt.</a:t>
            </a:r>
          </a:p>
        </p:txBody>
      </p:sp>
      <p:sp>
        <p:nvSpPr>
          <p:cNvPr id="4" name="Foliennummernplatzhalter 3"/>
          <p:cNvSpPr>
            <a:spLocks noGrp="1"/>
          </p:cNvSpPr>
          <p:nvPr>
            <p:ph type="sldNum" sz="quarter" idx="5"/>
          </p:nvPr>
        </p:nvSpPr>
        <p:spPr/>
        <p:txBody>
          <a:bodyPr/>
          <a:lstStyle/>
          <a:p>
            <a:fld id="{049F2F3A-9125-4572-9B06-9193DB75DE22}" type="slidenum">
              <a:rPr lang="de-DE" smtClean="0"/>
              <a:t>36</a:t>
            </a:fld>
            <a:endParaRPr lang="de-DE"/>
          </a:p>
        </p:txBody>
      </p:sp>
      <p:sp>
        <p:nvSpPr>
          <p:cNvPr id="5" name="Datumsplatzhalter 4"/>
          <p:cNvSpPr>
            <a:spLocks noGrp="1"/>
          </p:cNvSpPr>
          <p:nvPr>
            <p:ph type="dt" idx="10"/>
          </p:nvPr>
        </p:nvSpPr>
        <p:spPr/>
        <p:txBody>
          <a:bodyPr/>
          <a:lstStyle/>
          <a:p>
            <a:endParaRPr lang="de-DE"/>
          </a:p>
        </p:txBody>
      </p:sp>
    </p:spTree>
    <p:extLst>
      <p:ext uri="{BB962C8B-B14F-4D97-AF65-F5344CB8AC3E}">
        <p14:creationId xmlns:p14="http://schemas.microsoft.com/office/powerpoint/2010/main" val="29093267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Im nächsten Schritt sollen die Kinder Konsequenzen ihrer Lösungen antizipieren und überlegen, was bei der jeweiligen Lösung passieren könnte.</a:t>
            </a:r>
          </a:p>
          <a:p>
            <a:endParaRPr lang="de-DE" dirty="0"/>
          </a:p>
        </p:txBody>
      </p:sp>
      <p:sp>
        <p:nvSpPr>
          <p:cNvPr id="4" name="Foliennummernplatzhalter 3"/>
          <p:cNvSpPr>
            <a:spLocks noGrp="1"/>
          </p:cNvSpPr>
          <p:nvPr>
            <p:ph type="sldNum" sz="quarter" idx="10"/>
          </p:nvPr>
        </p:nvSpPr>
        <p:spPr/>
        <p:txBody>
          <a:bodyPr/>
          <a:lstStyle/>
          <a:p>
            <a:fld id="{A1686425-3226-483F-92A9-11DD12FC6E7C}" type="slidenum">
              <a:rPr lang="de-DE" smtClean="0"/>
              <a:pPr/>
              <a:t>37</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1753742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3204">
              <a:defRPr/>
            </a:pPr>
            <a:r>
              <a:rPr lang="de-DE" dirty="0">
                <a:solidFill>
                  <a:srgbClr val="283A84"/>
                </a:solidFill>
                <a:latin typeface="Arial" panose="020B0604020202020204" pitchFamily="34" charset="0"/>
                <a:cs typeface="Arial" panose="020B0604020202020204" pitchFamily="34" charset="0"/>
              </a:rPr>
              <a:t>Bei diesem Schritt soll den Kindern geholfen werden, - anhand der antizipierten Konsequenzen - die beste Lösung für das Problem auszuwählen.</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Wichtig</a:t>
            </a:r>
            <a:r>
              <a:rPr lang="de-DE" sz="1200" kern="1200" dirty="0">
                <a:solidFill>
                  <a:schemeClr val="tx1"/>
                </a:solidFill>
                <a:effectLst/>
                <a:latin typeface="+mn-lt"/>
                <a:ea typeface="+mn-ea"/>
                <a:cs typeface="+mn-cs"/>
              </a:rPr>
              <a:t> ist zu berücksichtigen, dass neben dem Problemlösetraining, welches die Kinder einüben, das Modellverhalten der Lehrkraft bezüglich ihrer eigenen Problemlösekompetenz essentiell ist. Zum einen eignen sich die Kinder über Modelllernen eigene Kompetenzen an, zum anderen bestärkt es die Glaubwürdigkeit der Lehrkraft beim Anleiten von Problemlösekompetenzen.</a:t>
            </a:r>
          </a:p>
          <a:p>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049F2F3A-9125-4572-9B06-9193DB75DE22}" type="slidenum">
              <a:rPr lang="de-DE" smtClean="0"/>
              <a:t>38</a:t>
            </a:fld>
            <a:endParaRPr lang="de-DE"/>
          </a:p>
        </p:txBody>
      </p:sp>
      <p:sp>
        <p:nvSpPr>
          <p:cNvPr id="5" name="Datumsplatzhalter 4"/>
          <p:cNvSpPr>
            <a:spLocks noGrp="1"/>
          </p:cNvSpPr>
          <p:nvPr>
            <p:ph type="dt" idx="10"/>
          </p:nvPr>
        </p:nvSpPr>
        <p:spPr/>
        <p:txBody>
          <a:bodyPr/>
          <a:lstStyle/>
          <a:p>
            <a:endParaRPr lang="de-DE"/>
          </a:p>
        </p:txBody>
      </p:sp>
    </p:spTree>
    <p:extLst>
      <p:ext uri="{BB962C8B-B14F-4D97-AF65-F5344CB8AC3E}">
        <p14:creationId xmlns:p14="http://schemas.microsoft.com/office/powerpoint/2010/main" val="28141032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1686425-3226-483F-92A9-11DD12FC6E7C}" type="slidenum">
              <a:rPr lang="de-DE" smtClean="0"/>
              <a:pPr/>
              <a:t>39</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265272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theoretisches Modell, welches den Zielen von Papilio Grundschule zugrunde liegt: Hier ist noch einmal genau dargestellt und aufgeschlüsselt, welche Konstrukte wir unter den jeweiligen Überthemen ansprechen wollen.</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Für Nachfragen nach dem </a:t>
            </a:r>
            <a:r>
              <a:rPr lang="de-DE" sz="1200" b="1" kern="1200" dirty="0">
                <a:solidFill>
                  <a:schemeClr val="tx1"/>
                </a:solidFill>
                <a:effectLst/>
                <a:latin typeface="+mn-lt"/>
                <a:ea typeface="+mn-ea"/>
                <a:cs typeface="+mn-cs"/>
              </a:rPr>
              <a:t>Unterschied zwischen kognitiver und affektiver Empathie:</a:t>
            </a:r>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„Empathie ist ein multidimensionales Konstrukt, bestehend aus kognitiven (dem Verstehen mentaler Zustände, </a:t>
            </a:r>
            <a:r>
              <a:rPr lang="de-DE" sz="1200" kern="1200" dirty="0" err="1">
                <a:solidFill>
                  <a:schemeClr val="tx1"/>
                </a:solidFill>
                <a:effectLst/>
                <a:latin typeface="+mn-lt"/>
                <a:ea typeface="+mn-ea"/>
                <a:cs typeface="+mn-cs"/>
              </a:rPr>
              <a:t>Theory</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of</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Mind</a:t>
            </a:r>
            <a:r>
              <a:rPr lang="de-DE" sz="1200" kern="1200" dirty="0">
                <a:solidFill>
                  <a:schemeClr val="tx1"/>
                </a:solidFill>
                <a:effectLst/>
                <a:latin typeface="+mn-lt"/>
                <a:ea typeface="+mn-ea"/>
                <a:cs typeface="+mn-cs"/>
              </a:rPr>
              <a:t>) und affektiven (der emotionalen Reaktion auf den Gemütszustand eines Anderen) Anteilen. Beispiele:</a:t>
            </a:r>
          </a:p>
          <a:p>
            <a:pPr lvl="0"/>
            <a:r>
              <a:rPr lang="de-DE" sz="1200" b="1" i="1" kern="1200" dirty="0">
                <a:solidFill>
                  <a:schemeClr val="tx1"/>
                </a:solidFill>
                <a:effectLst/>
                <a:latin typeface="+mn-lt"/>
                <a:ea typeface="+mn-ea"/>
                <a:cs typeface="+mn-cs"/>
              </a:rPr>
              <a:t>Kognitive Empathie:</a:t>
            </a:r>
            <a:r>
              <a:rPr lang="de-DE" sz="1200" kern="1200" dirty="0">
                <a:solidFill>
                  <a:schemeClr val="tx1"/>
                </a:solidFill>
                <a:effectLst/>
                <a:latin typeface="+mn-lt"/>
                <a:ea typeface="+mn-ea"/>
                <a:cs typeface="+mn-cs"/>
              </a:rPr>
              <a:t> „Ich sehe das jemand weint und ich weiß, dass Weinen ein Ausdruck von Traurigkeit sein kann.“</a:t>
            </a:r>
          </a:p>
          <a:p>
            <a:pPr lvl="0"/>
            <a:r>
              <a:rPr lang="de-DE" sz="1200" b="1" i="1" kern="1200" dirty="0">
                <a:solidFill>
                  <a:schemeClr val="tx1"/>
                </a:solidFill>
                <a:effectLst/>
                <a:latin typeface="+mn-lt"/>
                <a:ea typeface="+mn-ea"/>
                <a:cs typeface="+mn-cs"/>
              </a:rPr>
              <a:t>Affektive Empathie:</a:t>
            </a:r>
            <a:r>
              <a:rPr lang="de-DE" sz="1200" kern="1200" dirty="0">
                <a:solidFill>
                  <a:schemeClr val="tx1"/>
                </a:solidFill>
                <a:effectLst/>
                <a:latin typeface="+mn-lt"/>
                <a:ea typeface="+mn-ea"/>
                <a:cs typeface="+mn-cs"/>
              </a:rPr>
              <a:t> „Ich fühle den Schmerz einer anderen Person mit.“</a:t>
            </a:r>
          </a:p>
          <a:p>
            <a:endParaRPr lang="de-DE" dirty="0"/>
          </a:p>
        </p:txBody>
      </p:sp>
      <p:sp>
        <p:nvSpPr>
          <p:cNvPr id="4" name="Foliennummernplatzhalter 3"/>
          <p:cNvSpPr>
            <a:spLocks noGrp="1"/>
          </p:cNvSpPr>
          <p:nvPr>
            <p:ph type="sldNum" sz="quarter" idx="10"/>
          </p:nvPr>
        </p:nvSpPr>
        <p:spPr/>
        <p:txBody>
          <a:bodyPr/>
          <a:lstStyle/>
          <a:p>
            <a:fld id="{A1686425-3226-483F-92A9-11DD12FC6E7C}" type="slidenum">
              <a:rPr lang="de-DE" smtClean="0"/>
              <a:pPr/>
              <a:t>4</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6832876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1686425-3226-483F-92A9-11DD12FC6E7C}" type="slidenum">
              <a:rPr lang="de-DE" smtClean="0"/>
              <a:pPr/>
              <a:t>40</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7426938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1686425-3226-483F-92A9-11DD12FC6E7C}" type="slidenum">
              <a:rPr lang="de-DE" smtClean="0"/>
              <a:pPr/>
              <a:t>41</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2946394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1686425-3226-483F-92A9-11DD12FC6E7C}" type="slidenum">
              <a:rPr lang="de-DE" smtClean="0"/>
              <a:pPr/>
              <a:t>42</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5202122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1686425-3226-483F-92A9-11DD12FC6E7C}" type="slidenum">
              <a:rPr lang="de-DE" smtClean="0"/>
              <a:pPr/>
              <a:t>43</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9686360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1686425-3226-483F-92A9-11DD12FC6E7C}" type="slidenum">
              <a:rPr lang="de-DE" smtClean="0"/>
              <a:pPr/>
              <a:t>44</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020227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1686425-3226-483F-92A9-11DD12FC6E7C}" type="slidenum">
              <a:rPr lang="de-DE" smtClean="0"/>
              <a:pPr/>
              <a:t>45</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4127768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1686425-3226-483F-92A9-11DD12FC6E7C}" type="slidenum">
              <a:rPr lang="de-DE" smtClean="0"/>
              <a:pPr/>
              <a:t>46</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5701710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1686425-3226-483F-92A9-11DD12FC6E7C}" type="slidenum">
              <a:rPr lang="de-DE" smtClean="0"/>
              <a:pPr/>
              <a:t>47</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487976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3204">
              <a:defRPr/>
            </a:pPr>
            <a:r>
              <a:rPr lang="de-DE" b="1" dirty="0" err="1">
                <a:latin typeface="Arial" panose="020B0604020202020204" pitchFamily="34" charset="0"/>
                <a:cs typeface="Arial" panose="020B0604020202020204" pitchFamily="34" charset="0"/>
              </a:rPr>
              <a:t>Klann</a:t>
            </a:r>
            <a:r>
              <a:rPr lang="de-DE" b="1" dirty="0">
                <a:latin typeface="Arial" panose="020B0604020202020204" pitchFamily="34" charset="0"/>
                <a:cs typeface="Arial" panose="020B0604020202020204" pitchFamily="34" charset="0"/>
              </a:rPr>
              <a:t>-Delius, G. (2002). </a:t>
            </a:r>
            <a:r>
              <a:rPr lang="de-DE" dirty="0">
                <a:latin typeface="Arial" panose="020B0604020202020204" pitchFamily="34" charset="0"/>
                <a:cs typeface="Arial" panose="020B0604020202020204" pitchFamily="34" charset="0"/>
              </a:rPr>
              <a:t>Sich seiner Gefühle bewusst werden. Sprache, Bewusstheit und Selbstaufmerksamkeit. In: M. von Salisch (</a:t>
            </a:r>
            <a:r>
              <a:rPr lang="de-DE" dirty="0" err="1">
                <a:latin typeface="Arial" panose="020B0604020202020204" pitchFamily="34" charset="0"/>
                <a:cs typeface="Arial" panose="020B0604020202020204" pitchFamily="34" charset="0"/>
              </a:rPr>
              <a:t>Hrsg</a:t>
            </a:r>
            <a:r>
              <a:rPr lang="de-DE" dirty="0">
                <a:latin typeface="Arial" panose="020B0604020202020204" pitchFamily="34" charset="0"/>
                <a:cs typeface="Arial" panose="020B0604020202020204" pitchFamily="34" charset="0"/>
              </a:rPr>
              <a:t>). Emotionale Kompetenz entwickeln. Grundlagen in der Kindheit und Jugend. Stuttgart: Kohlhammer. 93-110. </a:t>
            </a:r>
            <a:r>
              <a:rPr lang="de-DE" sz="1200" kern="1200" dirty="0">
                <a:solidFill>
                  <a:schemeClr val="tx1"/>
                </a:solidFill>
                <a:effectLst/>
                <a:latin typeface="+mn-lt"/>
                <a:ea typeface="+mn-ea"/>
                <a:cs typeface="+mn-cs"/>
              </a:rPr>
              <a:t>Hier werden chronologisch einige ausgewählte Entwicklungsschritte dargestellt, und sollen auf die Entwicklung der sekundären Emotionen hinführen, welche nachfolgend genauer thematisiert werden.</a:t>
            </a: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EE11380E-4E60-4C32-9FD0-37040D0FFDC5}" type="slidenum">
              <a:rPr lang="de-DE" smtClean="0"/>
              <a:t>5</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462768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kern="1200" dirty="0">
                <a:solidFill>
                  <a:schemeClr val="tx1"/>
                </a:solidFill>
                <a:effectLst/>
                <a:latin typeface="+mn-lt"/>
                <a:ea typeface="+mn-ea"/>
                <a:cs typeface="+mn-cs"/>
              </a:rPr>
              <a:t>Voraussetzung für das Erleben von sekundären Emotionen ist ein </a:t>
            </a:r>
            <a:r>
              <a:rPr lang="de-DE" sz="1200" b="1" kern="1200" dirty="0">
                <a:solidFill>
                  <a:schemeClr val="tx1"/>
                </a:solidFill>
                <a:effectLst/>
                <a:latin typeface="+mn-lt"/>
                <a:ea typeface="+mn-ea"/>
                <a:cs typeface="+mn-cs"/>
              </a:rPr>
              <a:t>objektives Selbstbewusstsein</a:t>
            </a:r>
            <a:r>
              <a:rPr lang="de-DE" sz="1200" kern="1200" dirty="0">
                <a:solidFill>
                  <a:schemeClr val="tx1"/>
                </a:solidFill>
                <a:effectLst/>
                <a:latin typeface="+mn-lt"/>
                <a:ea typeface="+mn-ea"/>
                <a:cs typeface="+mn-cs"/>
              </a:rPr>
              <a:t> (daher auch </a:t>
            </a:r>
            <a:r>
              <a:rPr lang="de-DE" sz="1200" i="1" kern="1200" dirty="0">
                <a:solidFill>
                  <a:schemeClr val="tx1"/>
                </a:solidFill>
                <a:effectLst/>
                <a:latin typeface="+mn-lt"/>
                <a:ea typeface="+mn-ea"/>
                <a:cs typeface="+mn-cs"/>
              </a:rPr>
              <a:t>selbstbewusste Emotionen</a:t>
            </a:r>
            <a:r>
              <a:rPr lang="de-DE" sz="1200" kern="1200" dirty="0">
                <a:solidFill>
                  <a:schemeClr val="tx1"/>
                </a:solidFill>
                <a:effectLst/>
                <a:latin typeface="+mn-lt"/>
                <a:ea typeface="+mn-ea"/>
                <a:cs typeface="+mn-cs"/>
              </a:rPr>
              <a:t>)</a:t>
            </a:r>
            <a:endParaRPr lang="de-DE" sz="14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Hintergrund (wahrscheinlich bekannt) ist der „Spiegeltest“: Säuglinge erkennen bei ihrem Spiegelbild nicht, dass es sich um sie selbst handelt, sondern denken, es befindet sich eine weitere Person im Raum. Im Alter von 15-24 Monaten ändert sich das. Getestet wird dies, indem Kinder einen roten Punkt ins Gesicht gemalt bekommen. Vor dem Spiegel versuchen Kinder unter 15 Monaten den roten Punkt bei der „anderen“ Person (ihrem Spiegelbild) wegzuwischen. Erst später, wenn sie begreifen, dass sie selbst abgebildet sind, greifen sie sich an die eigene Nase</a:t>
            </a:r>
            <a:endParaRPr lang="de-DE" sz="14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Eine weitere Voraussetzung für das Erleben sekundärer Emotionen ist das </a:t>
            </a:r>
            <a:r>
              <a:rPr lang="de-DE" sz="1200" b="1" kern="1200" dirty="0">
                <a:solidFill>
                  <a:schemeClr val="tx1"/>
                </a:solidFill>
                <a:effectLst/>
                <a:latin typeface="+mn-lt"/>
                <a:ea typeface="+mn-ea"/>
                <a:cs typeface="+mn-cs"/>
              </a:rPr>
              <a:t>Bewusstsein für Regeln und Normen des sozialen Umfelds</a:t>
            </a:r>
            <a:r>
              <a:rPr lang="de-DE" sz="1200" kern="1200" dirty="0">
                <a:solidFill>
                  <a:schemeClr val="tx1"/>
                </a:solidFill>
                <a:effectLst/>
                <a:latin typeface="+mn-lt"/>
                <a:ea typeface="+mn-ea"/>
                <a:cs typeface="+mn-cs"/>
              </a:rPr>
              <a:t> </a:t>
            </a:r>
            <a:endParaRPr lang="de-DE" sz="14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Beispiel: man muss vorher wissen, dass es sich nicht schickt mit offenem Hosenstall durch die Gegend zu laufen; ansonsten ist es unwahrscheinlich, dass man sich deswegen schämt, da man sich keiner „Normverletzung bewusst ist</a:t>
            </a:r>
            <a:endParaRPr lang="de-DE" sz="14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Zusatz:</a:t>
            </a:r>
            <a:r>
              <a:rPr lang="de-DE" sz="1200" kern="1200" dirty="0">
                <a:solidFill>
                  <a:schemeClr val="tx1"/>
                </a:solidFill>
                <a:effectLst/>
                <a:latin typeface="+mn-lt"/>
                <a:ea typeface="+mn-ea"/>
                <a:cs typeface="+mn-cs"/>
              </a:rPr>
              <a:t> selbstständiges Handeln funktioniert letztendlich nur, weil es kulturelle Normen gibt, an die sich Personen im Allgemeinen halten </a:t>
            </a:r>
            <a:r>
              <a:rPr lang="de-DE" sz="1200" kern="1200" dirty="0">
                <a:solidFill>
                  <a:schemeClr val="tx1"/>
                </a:solidFill>
                <a:effectLst/>
                <a:latin typeface="+mn-lt"/>
                <a:ea typeface="+mn-ea"/>
                <a:cs typeface="+mn-cs"/>
                <a:sym typeface="Wingdings"/>
              </a:rPr>
              <a:t></a:t>
            </a:r>
            <a:r>
              <a:rPr lang="de-DE" sz="1200" kern="1200" dirty="0">
                <a:solidFill>
                  <a:schemeClr val="tx1"/>
                </a:solidFill>
                <a:effectLst/>
                <a:latin typeface="+mn-lt"/>
                <a:ea typeface="+mn-ea"/>
                <a:cs typeface="+mn-cs"/>
              </a:rPr>
              <a:t> so wird soziale Koordination vorhersehbar und das eigene Handeln planbar (</a:t>
            </a:r>
            <a:r>
              <a:rPr lang="de-DE" sz="1200" kern="1200" dirty="0" err="1">
                <a:solidFill>
                  <a:schemeClr val="tx1"/>
                </a:solidFill>
                <a:effectLst/>
                <a:latin typeface="+mn-lt"/>
                <a:ea typeface="+mn-ea"/>
                <a:cs typeface="+mn-cs"/>
              </a:rPr>
              <a:t>Holodynski</a:t>
            </a:r>
            <a:r>
              <a:rPr lang="de-DE" sz="1200" kern="1200" dirty="0">
                <a:solidFill>
                  <a:schemeClr val="tx1"/>
                </a:solidFill>
                <a:effectLst/>
                <a:latin typeface="+mn-lt"/>
                <a:ea typeface="+mn-ea"/>
                <a:cs typeface="+mn-cs"/>
              </a:rPr>
              <a:t>, 2006)</a:t>
            </a:r>
            <a:endParaRPr lang="de-DE" dirty="0"/>
          </a:p>
        </p:txBody>
      </p:sp>
      <p:sp>
        <p:nvSpPr>
          <p:cNvPr id="4" name="Foliennummernplatzhalter 3"/>
          <p:cNvSpPr>
            <a:spLocks noGrp="1"/>
          </p:cNvSpPr>
          <p:nvPr>
            <p:ph type="sldNum" sz="quarter" idx="10"/>
          </p:nvPr>
        </p:nvSpPr>
        <p:spPr/>
        <p:txBody>
          <a:bodyPr/>
          <a:lstStyle/>
          <a:p>
            <a:fld id="{EE11380E-4E60-4C32-9FD0-37040D0FFDC5}" type="slidenum">
              <a:rPr lang="de-DE" smtClean="0"/>
              <a:t>6</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224948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Zusatz zu den sekundären Emotionen Stolz und Scham: es stellt sich natürlich die Frage, warum das so ist, dass Kinder im Grundschulalter nicht mehr die Anwesenheit einer erwachsenen Person benötigen, um Stolz oder Scham zu erleben…</a:t>
            </a:r>
          </a:p>
          <a:p>
            <a:pPr lvl="0"/>
            <a:r>
              <a:rPr lang="de-DE" sz="1200" b="1" kern="1200" dirty="0">
                <a:solidFill>
                  <a:schemeClr val="tx1"/>
                </a:solidFill>
                <a:effectLst/>
                <a:latin typeface="+mn-lt"/>
                <a:ea typeface="+mn-ea"/>
                <a:cs typeface="+mn-cs"/>
              </a:rPr>
              <a:t>Erleben </a:t>
            </a:r>
            <a:r>
              <a:rPr lang="de-DE" sz="1200" kern="1200" dirty="0">
                <a:solidFill>
                  <a:schemeClr val="tx1"/>
                </a:solidFill>
                <a:effectLst/>
                <a:latin typeface="+mn-lt"/>
                <a:ea typeface="+mn-ea"/>
                <a:cs typeface="+mn-cs"/>
              </a:rPr>
              <a:t>von</a:t>
            </a:r>
            <a:r>
              <a:rPr lang="de-DE" sz="1200" b="1" kern="1200" dirty="0">
                <a:solidFill>
                  <a:schemeClr val="tx1"/>
                </a:solidFill>
                <a:effectLst/>
                <a:latin typeface="+mn-lt"/>
                <a:ea typeface="+mn-ea"/>
                <a:cs typeface="+mn-cs"/>
              </a:rPr>
              <a:t> Stolz und Scham </a:t>
            </a:r>
            <a:r>
              <a:rPr lang="de-DE" sz="1200" kern="1200" dirty="0">
                <a:solidFill>
                  <a:schemeClr val="tx1"/>
                </a:solidFill>
                <a:effectLst/>
                <a:latin typeface="+mn-lt"/>
                <a:ea typeface="+mn-ea"/>
                <a:cs typeface="+mn-cs"/>
              </a:rPr>
              <a:t>bei </a:t>
            </a:r>
            <a:r>
              <a:rPr lang="de-DE" sz="1200" b="1" kern="1200" dirty="0">
                <a:solidFill>
                  <a:schemeClr val="tx1"/>
                </a:solidFill>
                <a:effectLst/>
                <a:latin typeface="+mn-lt"/>
                <a:ea typeface="+mn-ea"/>
                <a:cs typeface="+mn-cs"/>
              </a:rPr>
              <a:t>Erfolg / Misserfolg</a:t>
            </a:r>
            <a:r>
              <a:rPr lang="de-DE" sz="1200" kern="1200" dirty="0">
                <a:solidFill>
                  <a:schemeClr val="tx1"/>
                </a:solidFill>
                <a:effectLst/>
                <a:latin typeface="+mn-lt"/>
                <a:ea typeface="+mn-ea"/>
                <a:cs typeface="+mn-cs"/>
              </a:rPr>
              <a:t> als Indikator dafür, dass ein Kind </a:t>
            </a:r>
            <a:r>
              <a:rPr lang="de-DE" sz="1200" b="1" kern="1200" dirty="0">
                <a:solidFill>
                  <a:schemeClr val="tx1"/>
                </a:solidFill>
                <a:effectLst/>
                <a:latin typeface="+mn-lt"/>
                <a:ea typeface="+mn-ea"/>
                <a:cs typeface="+mn-cs"/>
              </a:rPr>
              <a:t>leistungsmotiviert </a:t>
            </a:r>
            <a:r>
              <a:rPr lang="de-DE" sz="1200" kern="1200" dirty="0">
                <a:solidFill>
                  <a:schemeClr val="tx1"/>
                </a:solidFill>
                <a:effectLst/>
                <a:latin typeface="+mn-lt"/>
                <a:ea typeface="+mn-ea"/>
                <a:cs typeface="+mn-cs"/>
              </a:rPr>
              <a:t>handelt</a:t>
            </a:r>
          </a:p>
          <a:p>
            <a:pPr lvl="0"/>
            <a:r>
              <a:rPr lang="de-DE" sz="1200" kern="1200" dirty="0">
                <a:solidFill>
                  <a:schemeClr val="tx1"/>
                </a:solidFill>
                <a:effectLst/>
                <a:latin typeface="+mn-lt"/>
                <a:ea typeface="+mn-ea"/>
                <a:cs typeface="+mn-cs"/>
              </a:rPr>
              <a:t>Stolz und Scham gelten als komplementäres Emotionspaar, welches den Grad der Übereinstimmung des eigenen Handelns mit anerkannten Wertemaßstäben signalisiert</a:t>
            </a:r>
          </a:p>
          <a:p>
            <a:r>
              <a:rPr lang="de-DE" sz="1200" kern="1200" dirty="0">
                <a:solidFill>
                  <a:schemeClr val="tx1"/>
                </a:solidFill>
                <a:effectLst/>
                <a:latin typeface="+mn-lt"/>
                <a:ea typeface="+mn-ea"/>
                <a:cs typeface="+mn-cs"/>
              </a:rPr>
              <a:t> </a:t>
            </a:r>
          </a:p>
          <a:p>
            <a:r>
              <a:rPr lang="de-DE" sz="1200" b="1" kern="1200" dirty="0">
                <a:solidFill>
                  <a:schemeClr val="tx1"/>
                </a:solidFill>
                <a:effectLst/>
                <a:latin typeface="+mn-lt"/>
                <a:ea typeface="+mn-ea"/>
                <a:cs typeface="+mn-cs"/>
              </a:rPr>
              <a:t>Soziale Bewertungen und ihre Auswirkung auf Stolz, Scham- und Ausdauerreaktionen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Holodynski</a:t>
            </a:r>
            <a:r>
              <a:rPr lang="de-DE" sz="1200" kern="1200" dirty="0">
                <a:solidFill>
                  <a:schemeClr val="tx1"/>
                </a:solidFill>
                <a:effectLst/>
                <a:latin typeface="+mn-lt"/>
                <a:ea typeface="+mn-ea"/>
                <a:cs typeface="+mn-cs"/>
              </a:rPr>
              <a:t>, 2006):</a:t>
            </a:r>
          </a:p>
          <a:p>
            <a:pPr lvl="0"/>
            <a:r>
              <a:rPr lang="de-DE" sz="1200" kern="1200" dirty="0">
                <a:solidFill>
                  <a:schemeClr val="tx1"/>
                </a:solidFill>
                <a:effectLst/>
                <a:latin typeface="+mn-lt"/>
                <a:ea typeface="+mn-ea"/>
                <a:cs typeface="+mn-cs"/>
              </a:rPr>
              <a:t>Soziale Bewertung der kindlichen Handlung durch seine Bezugsperson (Eltern) ist im Wesentlichen dafür verantwortlich, dass sich eine </a:t>
            </a:r>
            <a:r>
              <a:rPr lang="de-DE" sz="1200" b="1" i="1" kern="1200" dirty="0">
                <a:solidFill>
                  <a:schemeClr val="tx1"/>
                </a:solidFill>
                <a:effectLst/>
                <a:latin typeface="+mn-lt"/>
                <a:ea typeface="+mn-ea"/>
                <a:cs typeface="+mn-cs"/>
              </a:rPr>
              <a:t>leistungsorientierte</a:t>
            </a:r>
            <a:r>
              <a:rPr lang="de-DE" sz="1200" kern="1200" dirty="0">
                <a:solidFill>
                  <a:schemeClr val="tx1"/>
                </a:solidFill>
                <a:effectLst/>
                <a:latin typeface="+mn-lt"/>
                <a:ea typeface="+mn-ea"/>
                <a:cs typeface="+mn-cs"/>
              </a:rPr>
              <a:t> Selbstbewertung bildet</a:t>
            </a:r>
          </a:p>
          <a:p>
            <a:pPr lvl="0"/>
            <a:r>
              <a:rPr lang="de-DE" sz="1200" kern="1200" dirty="0">
                <a:solidFill>
                  <a:schemeClr val="tx1"/>
                </a:solidFill>
                <a:effectLst/>
                <a:latin typeface="+mn-lt"/>
                <a:ea typeface="+mn-ea"/>
                <a:cs typeface="+mn-cs"/>
              </a:rPr>
              <a:t>Art und Weise wie Eltern die kindlichen Handlungen bewerten, haben eine wesentliche Vermittlerfunktion für das Erleben von Stolz und Scham </a:t>
            </a:r>
          </a:p>
          <a:p>
            <a:pPr lvl="0"/>
            <a:r>
              <a:rPr lang="de-DE" sz="1200" u="sng" kern="1200" dirty="0">
                <a:solidFill>
                  <a:schemeClr val="tx1"/>
                </a:solidFill>
                <a:effectLst/>
                <a:latin typeface="+mn-lt"/>
                <a:ea typeface="+mn-ea"/>
                <a:cs typeface="+mn-cs"/>
              </a:rPr>
              <a:t>Erfolgsorientierte (Interventions-) Strategien:</a:t>
            </a:r>
            <a:r>
              <a:rPr lang="de-DE" sz="1200" kern="1200" dirty="0">
                <a:solidFill>
                  <a:schemeClr val="tx1"/>
                </a:solidFill>
                <a:effectLst/>
                <a:latin typeface="+mn-lt"/>
                <a:ea typeface="+mn-ea"/>
                <a:cs typeface="+mn-cs"/>
              </a:rPr>
              <a:t> Bezugsperson reagiert auf Erfolg mit Lob und Wertschätzung und relativiert Misserfolge </a:t>
            </a:r>
            <a:r>
              <a:rPr lang="de-DE" sz="1200" kern="1200" dirty="0">
                <a:solidFill>
                  <a:schemeClr val="tx1"/>
                </a:solidFill>
                <a:effectLst/>
                <a:latin typeface="+mn-lt"/>
                <a:ea typeface="+mn-ea"/>
                <a:cs typeface="+mn-cs"/>
                <a:sym typeface="Wingdings"/>
              </a:rPr>
              <a:t></a:t>
            </a:r>
            <a:r>
              <a:rPr lang="de-DE" sz="1200" kern="1200" dirty="0">
                <a:solidFill>
                  <a:schemeClr val="tx1"/>
                </a:solidFill>
                <a:effectLst/>
                <a:latin typeface="+mn-lt"/>
                <a:ea typeface="+mn-ea"/>
                <a:cs typeface="+mn-cs"/>
              </a:rPr>
              <a:t> korreliert mit </a:t>
            </a:r>
            <a:r>
              <a:rPr lang="de-DE" sz="1200" b="1" i="1" kern="1200" dirty="0" err="1">
                <a:solidFill>
                  <a:schemeClr val="tx1"/>
                </a:solidFill>
                <a:effectLst/>
                <a:latin typeface="+mn-lt"/>
                <a:ea typeface="+mn-ea"/>
                <a:cs typeface="+mn-cs"/>
              </a:rPr>
              <a:t>Stolzreaktion</a:t>
            </a:r>
            <a:r>
              <a:rPr lang="de-DE" sz="1200" kern="1200" dirty="0">
                <a:solidFill>
                  <a:schemeClr val="tx1"/>
                </a:solidFill>
                <a:effectLst/>
                <a:latin typeface="+mn-lt"/>
                <a:ea typeface="+mn-ea"/>
                <a:cs typeface="+mn-cs"/>
              </a:rPr>
              <a:t> und </a:t>
            </a:r>
            <a:r>
              <a:rPr lang="de-DE" sz="1200" b="1" i="1" kern="1200" dirty="0">
                <a:solidFill>
                  <a:schemeClr val="tx1"/>
                </a:solidFill>
                <a:effectLst/>
                <a:latin typeface="+mn-lt"/>
                <a:ea typeface="+mn-ea"/>
                <a:cs typeface="+mn-cs"/>
              </a:rPr>
              <a:t>ausdauerndem Leistungsverhalten</a:t>
            </a:r>
            <a:r>
              <a:rPr lang="de-DE" sz="1200" kern="1200" dirty="0">
                <a:solidFill>
                  <a:schemeClr val="tx1"/>
                </a:solidFill>
                <a:effectLst/>
                <a:latin typeface="+mn-lt"/>
                <a:ea typeface="+mn-ea"/>
                <a:cs typeface="+mn-cs"/>
              </a:rPr>
              <a:t> auf Seiten des Kindes. Erfolgsorientierte Strategie steigert also die Ausdauer und Anzahl tolerierter Misserfolge seitens der Kinder</a:t>
            </a:r>
          </a:p>
          <a:p>
            <a:pPr lvl="0"/>
            <a:r>
              <a:rPr lang="de-DE" sz="1200" u="sng" kern="1200" dirty="0">
                <a:solidFill>
                  <a:schemeClr val="tx1"/>
                </a:solidFill>
                <a:effectLst/>
                <a:latin typeface="+mn-lt"/>
                <a:ea typeface="+mn-ea"/>
                <a:cs typeface="+mn-cs"/>
              </a:rPr>
              <a:t>Misserfolgsorientierte Strategien:</a:t>
            </a:r>
            <a:r>
              <a:rPr lang="de-DE" sz="1200" kern="1200" dirty="0">
                <a:solidFill>
                  <a:schemeClr val="tx1"/>
                </a:solidFill>
                <a:effectLst/>
                <a:latin typeface="+mn-lt"/>
                <a:ea typeface="+mn-ea"/>
                <a:cs typeface="+mn-cs"/>
              </a:rPr>
              <a:t> Zurückhaltung auf kindlichen Erfolge, Fokus auf Misserfolgen (muss nicht mit explizitem Tadel darauf reagieren) korreliert mit vermehrter </a:t>
            </a:r>
            <a:r>
              <a:rPr lang="de-DE" sz="1200" b="1" i="1" kern="1200" dirty="0">
                <a:solidFill>
                  <a:schemeClr val="tx1"/>
                </a:solidFill>
                <a:effectLst/>
                <a:latin typeface="+mn-lt"/>
                <a:ea typeface="+mn-ea"/>
                <a:cs typeface="+mn-cs"/>
              </a:rPr>
              <a:t>Schamreaktion</a:t>
            </a:r>
            <a:r>
              <a:rPr lang="de-DE" sz="1200" kern="1200" dirty="0">
                <a:solidFill>
                  <a:schemeClr val="tx1"/>
                </a:solidFill>
                <a:effectLst/>
                <a:latin typeface="+mn-lt"/>
                <a:ea typeface="+mn-ea"/>
                <a:cs typeface="+mn-cs"/>
              </a:rPr>
              <a:t> und </a:t>
            </a:r>
            <a:r>
              <a:rPr lang="de-DE" sz="1200" b="1" i="1" kern="1200" dirty="0">
                <a:solidFill>
                  <a:schemeClr val="tx1"/>
                </a:solidFill>
                <a:effectLst/>
                <a:latin typeface="+mn-lt"/>
                <a:ea typeface="+mn-ea"/>
                <a:cs typeface="+mn-cs"/>
              </a:rPr>
              <a:t>geringerer Ausdauer bei zukünftigen Leistungsaufgaben</a:t>
            </a:r>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Studien belegen, dass Schamreaktion zukünftige Vermeidungsverhalten begünstigen (Schamerleben in Situation 1 hat stark reduziertes Ausdauerverhalten bei Situation 2 zur Folge </a:t>
            </a:r>
            <a:r>
              <a:rPr lang="de-DE" sz="1200" kern="1200" dirty="0">
                <a:solidFill>
                  <a:schemeClr val="tx1"/>
                </a:solidFill>
                <a:effectLst/>
                <a:latin typeface="+mn-lt"/>
                <a:ea typeface="+mn-ea"/>
                <a:cs typeface="+mn-cs"/>
                <a:sym typeface="Wingdings"/>
              </a:rPr>
              <a:t></a:t>
            </a:r>
            <a:r>
              <a:rPr lang="de-DE" sz="1200" kern="1200" dirty="0">
                <a:solidFill>
                  <a:schemeClr val="tx1"/>
                </a:solidFill>
                <a:effectLst/>
                <a:latin typeface="+mn-lt"/>
                <a:ea typeface="+mn-ea"/>
                <a:cs typeface="+mn-cs"/>
              </a:rPr>
              <a:t> übertragen bedeutet dies, dass keine Hoffnung auf Erfolg den Anreiz eine Aufgabe zu schaffen enorm </a:t>
            </a:r>
            <a:r>
              <a:rPr lang="de-DE" sz="1200" kern="1200" dirty="0" err="1">
                <a:solidFill>
                  <a:schemeClr val="tx1"/>
                </a:solidFill>
                <a:effectLst/>
                <a:latin typeface="+mn-lt"/>
                <a:ea typeface="+mn-ea"/>
                <a:cs typeface="+mn-cs"/>
              </a:rPr>
              <a:t>vermidnert</a:t>
            </a:r>
            <a:r>
              <a:rPr lang="de-DE" sz="1200" kern="1200" dirty="0">
                <a:solidFill>
                  <a:schemeClr val="tx1"/>
                </a:solidFill>
                <a:effectLst/>
                <a:latin typeface="+mn-lt"/>
                <a:ea typeface="+mn-ea"/>
                <a:cs typeface="+mn-cs"/>
              </a:rPr>
              <a:t>!</a:t>
            </a:r>
          </a:p>
          <a:p>
            <a:r>
              <a:rPr lang="de-DE" sz="1200" kern="1200" dirty="0">
                <a:solidFill>
                  <a:schemeClr val="tx1"/>
                </a:solidFill>
                <a:effectLst/>
                <a:latin typeface="+mn-lt"/>
                <a:ea typeface="+mn-ea"/>
                <a:cs typeface="+mn-cs"/>
              </a:rPr>
              <a:t>(Übertrag auf Leistungsfeedback in der Schule: Bedeutung von Wertschätzung für die Entwicklung leistungsorientierten Handelns!)</a:t>
            </a:r>
          </a:p>
          <a:p>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EE11380E-4E60-4C32-9FD0-37040D0FFDC5}" type="slidenum">
              <a:rPr lang="de-DE" smtClean="0"/>
              <a:t>7</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997859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3204">
              <a:defRPr/>
            </a:pPr>
            <a:r>
              <a:rPr lang="de-DE" b="1" dirty="0" err="1">
                <a:latin typeface="Arial" panose="020B0604020202020204" pitchFamily="34" charset="0"/>
                <a:cs typeface="Arial" panose="020B0604020202020204" pitchFamily="34" charset="0"/>
              </a:rPr>
              <a:t>Klann</a:t>
            </a:r>
            <a:r>
              <a:rPr lang="de-DE" b="1" dirty="0">
                <a:latin typeface="Arial" panose="020B0604020202020204" pitchFamily="34" charset="0"/>
                <a:cs typeface="Arial" panose="020B0604020202020204" pitchFamily="34" charset="0"/>
              </a:rPr>
              <a:t>-Delius, G. (2002). </a:t>
            </a:r>
            <a:r>
              <a:rPr lang="de-DE" dirty="0">
                <a:latin typeface="Arial" panose="020B0604020202020204" pitchFamily="34" charset="0"/>
                <a:cs typeface="Arial" panose="020B0604020202020204" pitchFamily="34" charset="0"/>
              </a:rPr>
              <a:t>Sich seiner Gefühle bewusst werden. Sprache, Bewusstheit und Selbstaufmerksamkeit. In: M. von Salisch (</a:t>
            </a:r>
            <a:r>
              <a:rPr lang="de-DE" dirty="0" err="1">
                <a:latin typeface="Arial" panose="020B0604020202020204" pitchFamily="34" charset="0"/>
                <a:cs typeface="Arial" panose="020B0604020202020204" pitchFamily="34" charset="0"/>
              </a:rPr>
              <a:t>Hrsg</a:t>
            </a:r>
            <a:r>
              <a:rPr lang="de-DE" dirty="0">
                <a:latin typeface="Arial" panose="020B0604020202020204" pitchFamily="34" charset="0"/>
                <a:cs typeface="Arial" panose="020B0604020202020204" pitchFamily="34" charset="0"/>
              </a:rPr>
              <a:t>). Emotionale Kompetenz entwickeln. Grundlagen in der Kindheit und Jugend. Stuttgart: Kohlhammer. 93-110. </a:t>
            </a:r>
          </a:p>
          <a:p>
            <a:r>
              <a:rPr lang="de-DE" sz="1200" kern="1200" dirty="0">
                <a:solidFill>
                  <a:schemeClr val="tx1"/>
                </a:solidFill>
                <a:effectLst/>
                <a:latin typeface="+mn-lt"/>
                <a:ea typeface="+mn-ea"/>
                <a:cs typeface="+mn-cs"/>
              </a:rPr>
              <a:t>ab ca. 6 Jahren entwickelt sich bei den Kindern eine mentale Ebene des Ausdrucks, Sprechens und Handelns; dies zeigt sich auf verschiedenen Ebenen,</a:t>
            </a:r>
          </a:p>
          <a:p>
            <a:r>
              <a:rPr lang="de-DE" sz="1200" kern="1200" dirty="0">
                <a:solidFill>
                  <a:schemeClr val="tx1"/>
                </a:solidFill>
                <a:effectLst/>
                <a:latin typeface="+mn-lt"/>
                <a:ea typeface="+mn-ea"/>
                <a:cs typeface="+mn-cs"/>
              </a:rPr>
              <a:t>zum einen… ((Folgefolie)</a:t>
            </a: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EE11380E-4E60-4C32-9FD0-37040D0FFDC5}" type="slidenum">
              <a:rPr lang="de-DE" smtClean="0"/>
              <a:t>8</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462768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beruhen Emotionen nicht mehr nur auf realen Geschehnissen („ich bin traurig, weil meine Puppe kaputt ist“), sondern auch auf </a:t>
            </a:r>
            <a:r>
              <a:rPr lang="de-DE" sz="1200" b="1" kern="1200" dirty="0">
                <a:solidFill>
                  <a:schemeClr val="tx1"/>
                </a:solidFill>
                <a:effectLst/>
                <a:latin typeface="+mn-lt"/>
                <a:ea typeface="+mn-ea"/>
                <a:cs typeface="+mn-cs"/>
              </a:rPr>
              <a:t>gedanklichen Vorstellungen</a:t>
            </a:r>
            <a:r>
              <a:rPr lang="de-DE" sz="1200" kern="1200" dirty="0">
                <a:solidFill>
                  <a:schemeClr val="tx1"/>
                </a:solidFill>
                <a:effectLst/>
                <a:latin typeface="+mn-lt"/>
                <a:ea typeface="+mn-ea"/>
                <a:cs typeface="+mn-cs"/>
              </a:rPr>
              <a:t> („ich bin traurig, wenn ich mir vorstelle, dass meine Lieblings-Puppe bald kaputt gehen könnte“)</a:t>
            </a:r>
          </a:p>
          <a:p>
            <a:r>
              <a:rPr lang="de-DE" sz="1200" kern="1200" dirty="0">
                <a:solidFill>
                  <a:schemeClr val="tx1"/>
                </a:solidFill>
                <a:effectLst/>
                <a:latin typeface="+mn-lt"/>
                <a:ea typeface="+mn-ea"/>
                <a:cs typeface="+mn-cs"/>
              </a:rPr>
              <a:t> Zum anderen ist es nicht nur so, dass Emotionen nun von mentalen Vorstellungen ausgelöst werden können, sondern auch, dass der Ausdruck von Emotionen auf mentaler Ebene stattfinden kann (Folgefolie)</a:t>
            </a:r>
            <a:endParaRPr lang="de-DE" dirty="0"/>
          </a:p>
        </p:txBody>
      </p:sp>
      <p:sp>
        <p:nvSpPr>
          <p:cNvPr id="4" name="Foliennummernplatzhalter 3"/>
          <p:cNvSpPr>
            <a:spLocks noGrp="1"/>
          </p:cNvSpPr>
          <p:nvPr>
            <p:ph type="sldNum" sz="quarter" idx="10"/>
          </p:nvPr>
        </p:nvSpPr>
        <p:spPr/>
        <p:txBody>
          <a:bodyPr/>
          <a:lstStyle/>
          <a:p>
            <a:fld id="{A1686425-3226-483F-92A9-11DD12FC6E7C}" type="slidenum">
              <a:rPr lang="de-DE" smtClean="0"/>
              <a:pPr/>
              <a:t>9</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118595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8" name="Text Box 7"/>
          <p:cNvSpPr txBox="1">
            <a:spLocks noChangeArrowheads="1"/>
          </p:cNvSpPr>
          <p:nvPr userDrawn="1"/>
        </p:nvSpPr>
        <p:spPr bwMode="auto">
          <a:xfrm>
            <a:off x="251520" y="6476828"/>
            <a:ext cx="874897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sz="900" dirty="0">
                <a:solidFill>
                  <a:prstClr val="black"/>
                </a:solidFill>
                <a:cs typeface="Arial" charset="0"/>
              </a:rPr>
              <a:t>© Papilio gGmbH				</a:t>
            </a:r>
            <a:r>
              <a:rPr lang="de-DE" sz="900" baseline="0" dirty="0">
                <a:solidFill>
                  <a:prstClr val="black"/>
                </a:solidFill>
                <a:cs typeface="Arial" charset="0"/>
              </a:rPr>
              <a:t>                 </a:t>
            </a:r>
            <a:fld id="{F753937C-F414-4247-A3F4-3DA45F30D981}" type="slidenum">
              <a:rPr lang="de-DE" sz="900" smtClean="0">
                <a:latin typeface="Arial" panose="020B0604020202020204" pitchFamily="34" charset="0"/>
                <a:cs typeface="Arial" panose="020B0604020202020204" pitchFamily="34" charset="0"/>
              </a:rPr>
              <a:pPr>
                <a:spcBef>
                  <a:spcPct val="50000"/>
                </a:spcBef>
                <a:defRPr/>
              </a:pPr>
              <a:t>‹#›</a:t>
            </a:fld>
            <a:r>
              <a:rPr lang="de-DE" sz="900" dirty="0">
                <a:latin typeface="Arial" panose="020B0604020202020204" pitchFamily="34" charset="0"/>
                <a:cs typeface="Arial" panose="020B0604020202020204" pitchFamily="34" charset="0"/>
              </a:rPr>
              <a:t>			</a:t>
            </a:r>
            <a:r>
              <a:rPr lang="de-DE" sz="900" kern="1200" dirty="0">
                <a:solidFill>
                  <a:schemeClr val="tx1"/>
                </a:solidFill>
                <a:latin typeface="Arial" panose="020B0604020202020204" pitchFamily="34" charset="0"/>
                <a:ea typeface="+mn-ea"/>
                <a:cs typeface="Arial" panose="020B0604020202020204" pitchFamily="34" charset="0"/>
              </a:rPr>
              <a:t> 	</a:t>
            </a:r>
            <a:endParaRPr lang="de-DE" sz="900" dirty="0">
              <a:solidFill>
                <a:prstClr val="black"/>
              </a:solidFill>
              <a:cs typeface="Arial" charset="0"/>
            </a:endParaRPr>
          </a:p>
        </p:txBody>
      </p:sp>
      <p:sp>
        <p:nvSpPr>
          <p:cNvPr id="7" name="Textfeld 6"/>
          <p:cNvSpPr txBox="1"/>
          <p:nvPr userDrawn="1"/>
        </p:nvSpPr>
        <p:spPr>
          <a:xfrm>
            <a:off x="1691680" y="2852936"/>
            <a:ext cx="6264696" cy="1631216"/>
          </a:xfrm>
          <a:prstGeom prst="rect">
            <a:avLst/>
          </a:prstGeom>
          <a:noFill/>
        </p:spPr>
        <p:txBody>
          <a:bodyPr wrap="square" rtlCol="0">
            <a:spAutoFit/>
          </a:bodyPr>
          <a:lstStyle/>
          <a:p>
            <a:r>
              <a:rPr lang="de-DE" sz="2000" dirty="0">
                <a:solidFill>
                  <a:prstClr val="black"/>
                </a:solidFill>
                <a:latin typeface="Arial" pitchFamily="34" charset="0"/>
                <a:cs typeface="Arial" pitchFamily="34" charset="0"/>
              </a:rPr>
              <a:t>Ein Programm für Kindertagesstätten </a:t>
            </a:r>
          </a:p>
          <a:p>
            <a:r>
              <a:rPr lang="de-DE" sz="2000" dirty="0">
                <a:solidFill>
                  <a:prstClr val="black"/>
                </a:solidFill>
                <a:latin typeface="Arial" pitchFamily="34" charset="0"/>
                <a:cs typeface="Arial" pitchFamily="34" charset="0"/>
              </a:rPr>
              <a:t>zur universellen Prävention von</a:t>
            </a:r>
            <a:r>
              <a:rPr lang="de-DE" sz="2000" baseline="0" dirty="0">
                <a:solidFill>
                  <a:prstClr val="black"/>
                </a:solidFill>
                <a:latin typeface="Arial" pitchFamily="34" charset="0"/>
                <a:cs typeface="Arial" pitchFamily="34" charset="0"/>
              </a:rPr>
              <a:t> </a:t>
            </a:r>
            <a:r>
              <a:rPr lang="de-DE" sz="2000" dirty="0">
                <a:solidFill>
                  <a:prstClr val="black"/>
                </a:solidFill>
                <a:latin typeface="Arial" pitchFamily="34" charset="0"/>
                <a:cs typeface="Arial" pitchFamily="34" charset="0"/>
              </a:rPr>
              <a:t>Verhaltensproblemen und zur Förderung sozial-emotionaler Kompetenz.</a:t>
            </a:r>
          </a:p>
          <a:p>
            <a:endParaRPr lang="de-DE" sz="2000" dirty="0">
              <a:solidFill>
                <a:prstClr val="black"/>
              </a:solidFill>
              <a:latin typeface="Arial" pitchFamily="34" charset="0"/>
              <a:cs typeface="Arial" pitchFamily="34" charset="0"/>
            </a:endParaRPr>
          </a:p>
          <a:p>
            <a:r>
              <a:rPr lang="de-DE" sz="2000" dirty="0">
                <a:solidFill>
                  <a:prstClr val="black"/>
                </a:solidFill>
                <a:latin typeface="Arial" pitchFamily="34" charset="0"/>
                <a:cs typeface="Arial" pitchFamily="34" charset="0"/>
              </a:rPr>
              <a:t>Ein Beitrag zur Sucht- und Gewaltprävention</a:t>
            </a: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680" y="1052736"/>
            <a:ext cx="3233212" cy="1308929"/>
          </a:xfrm>
          <a:prstGeom prst="rect">
            <a:avLst/>
          </a:prstGeom>
        </p:spPr>
      </p:pic>
      <p:sp>
        <p:nvSpPr>
          <p:cNvPr id="13" name="Titel 3"/>
          <p:cNvSpPr txBox="1">
            <a:spLocks/>
          </p:cNvSpPr>
          <p:nvPr userDrawn="1"/>
        </p:nvSpPr>
        <p:spPr>
          <a:xfrm>
            <a:off x="1979204" y="4581128"/>
            <a:ext cx="4536504" cy="434634"/>
          </a:xfrm>
          <a:prstGeom prst="rect">
            <a:avLst/>
          </a:prstGeom>
        </p:spPr>
        <p:txBody>
          <a:bodyPr vert="horz" lIns="91440" tIns="45720" rIns="91440" bIns="45720" rtlCol="0" anchor="b">
            <a:noAutofit/>
          </a:bodyPr>
          <a:lstStyle>
            <a:lvl1pPr algn="r" defTabSz="914400" rtl="0" eaLnBrk="1" latinLnBrk="0" hangingPunct="1">
              <a:spcBef>
                <a:spcPct val="0"/>
              </a:spcBef>
              <a:buNone/>
              <a:defRPr sz="1600" b="1" kern="1200">
                <a:solidFill>
                  <a:schemeClr val="tx1"/>
                </a:solidFill>
                <a:latin typeface="Arial" pitchFamily="34" charset="0"/>
                <a:ea typeface="+mj-ea"/>
                <a:cs typeface="Arial" pitchFamily="34" charset="0"/>
              </a:defRPr>
            </a:lvl1pPr>
          </a:lstStyle>
          <a:p>
            <a:endParaRPr lang="de-DE" dirty="0"/>
          </a:p>
        </p:txBody>
      </p:sp>
      <p:sp>
        <p:nvSpPr>
          <p:cNvPr id="17" name="Textplatzhalter 16"/>
          <p:cNvSpPr>
            <a:spLocks noGrp="1"/>
          </p:cNvSpPr>
          <p:nvPr>
            <p:ph type="body" sz="quarter" idx="10"/>
          </p:nvPr>
        </p:nvSpPr>
        <p:spPr>
          <a:xfrm>
            <a:off x="1763688" y="4581525"/>
            <a:ext cx="5400600" cy="719683"/>
          </a:xfrm>
        </p:spPr>
        <p:txBody>
          <a:bodyPr>
            <a:normAutofit/>
          </a:bodyPr>
          <a:lstStyle>
            <a:lvl1pPr marL="0" indent="0">
              <a:buNone/>
              <a:defRPr sz="1800" b="1">
                <a:latin typeface="Arial" panose="020B0604020202020204" pitchFamily="34" charset="0"/>
                <a:cs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840988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47880" y="73902"/>
            <a:ext cx="6995120" cy="402770"/>
          </a:xfrm>
        </p:spPr>
        <p:txBody>
          <a:bodyPr vert="horz" lIns="91440" tIns="45720" rIns="91440" bIns="45720" rtlCol="0" anchor="ctr">
            <a:noAutofit/>
          </a:bodyPr>
          <a:lstStyle>
            <a:lvl1pPr algn="l">
              <a:defRPr lang="de-DE" sz="2000" b="1" dirty="0">
                <a:solidFill>
                  <a:srgbClr val="283A84"/>
                </a:solidFill>
                <a:latin typeface="Arial" pitchFamily="34" charset="0"/>
                <a:cs typeface="Arial" pitchFamily="34" charset="0"/>
              </a:defRPr>
            </a:lvl1pPr>
          </a:lstStyle>
          <a:p>
            <a:pPr lvl="0" algn="l"/>
            <a:r>
              <a:rPr lang="de-DE"/>
              <a:t>Titelmasterformat durch Klicken bearbeiten</a:t>
            </a:r>
            <a:endParaRPr lang="de-DE" dirty="0"/>
          </a:p>
        </p:txBody>
      </p:sp>
      <p:sp>
        <p:nvSpPr>
          <p:cNvPr id="3" name="Inhaltsplatzhalter 2"/>
          <p:cNvSpPr>
            <a:spLocks noGrp="1"/>
          </p:cNvSpPr>
          <p:nvPr>
            <p:ph idx="1"/>
          </p:nvPr>
        </p:nvSpPr>
        <p:spPr>
          <a:xfrm>
            <a:off x="179512" y="1124744"/>
            <a:ext cx="8784976" cy="5145435"/>
          </a:xfrm>
        </p:spPr>
        <p:txBody>
          <a:bodyPr>
            <a:normAutofit/>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marL="1371600" indent="0">
              <a:buNone/>
              <a:defRPr sz="1400">
                <a:latin typeface="Arial" pitchFamily="34" charset="0"/>
                <a:cs typeface="Arial" pitchFamily="34" charset="0"/>
              </a:defRPr>
            </a:lvl4pPr>
            <a:lvl5pPr>
              <a:defRPr sz="1400">
                <a:latin typeface="Arial" pitchFamily="34" charset="0"/>
                <a:cs typeface="Arial" pitchFamily="34" charset="0"/>
              </a:defRPr>
            </a:lvl5pPr>
          </a:lstStyle>
          <a:p>
            <a:pPr lvl="0"/>
            <a:r>
              <a:rPr lang="de-DE" dirty="0"/>
              <a:t>Textmasterformat bearbeiten</a:t>
            </a:r>
          </a:p>
          <a:p>
            <a:pPr lvl="1"/>
            <a:r>
              <a:rPr lang="de-DE" dirty="0"/>
              <a:t>Zweite Ebene</a:t>
            </a:r>
          </a:p>
          <a:p>
            <a:pPr lvl="2"/>
            <a:r>
              <a:rPr lang="de-DE" dirty="0"/>
              <a:t>Dritte Ebene</a:t>
            </a:r>
          </a:p>
          <a:p>
            <a:pPr lvl="4"/>
            <a:r>
              <a:rPr lang="de-DE" dirty="0"/>
              <a:t>Fünfte Ebene</a:t>
            </a:r>
          </a:p>
        </p:txBody>
      </p:sp>
      <p:sp>
        <p:nvSpPr>
          <p:cNvPr id="6" name="Foliennummernplatzhalter 5"/>
          <p:cNvSpPr>
            <a:spLocks noGrp="1"/>
          </p:cNvSpPr>
          <p:nvPr>
            <p:ph type="sldNum" sz="quarter" idx="12"/>
          </p:nvPr>
        </p:nvSpPr>
        <p:spPr>
          <a:xfrm>
            <a:off x="6804248" y="6381328"/>
            <a:ext cx="2133600" cy="365125"/>
          </a:xfrm>
        </p:spPr>
        <p:txBody>
          <a:bodyPr/>
          <a:lstStyle>
            <a:lvl1pPr>
              <a:defRPr sz="1000">
                <a:latin typeface="Arial" panose="020B0604020202020204" pitchFamily="34" charset="0"/>
                <a:cs typeface="Arial" panose="020B0604020202020204" pitchFamily="34" charset="0"/>
              </a:defRPr>
            </a:lvl1pPr>
          </a:lstStyle>
          <a:p>
            <a:fld id="{37097709-3703-4872-A653-C50576CFE1E5}" type="slidenum">
              <a:rPr lang="de-DE" smtClean="0"/>
              <a:pPr/>
              <a:t>‹#›</a:t>
            </a:fld>
            <a:endParaRPr lang="de-DE"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1054" y="133724"/>
            <a:ext cx="1477633" cy="598203"/>
          </a:xfrm>
          <a:prstGeom prst="rect">
            <a:avLst/>
          </a:prstGeom>
        </p:spPr>
      </p:pic>
      <p:cxnSp>
        <p:nvCxnSpPr>
          <p:cNvPr id="9" name="Gerade Verbindung 8"/>
          <p:cNvCxnSpPr/>
          <p:nvPr userDrawn="1"/>
        </p:nvCxnSpPr>
        <p:spPr>
          <a:xfrm>
            <a:off x="0" y="908720"/>
            <a:ext cx="9144000" cy="0"/>
          </a:xfrm>
          <a:prstGeom prst="line">
            <a:avLst/>
          </a:prstGeom>
          <a:ln w="19050">
            <a:solidFill>
              <a:srgbClr val="024089"/>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3" hasCustomPrompt="1"/>
          </p:nvPr>
        </p:nvSpPr>
        <p:spPr>
          <a:xfrm>
            <a:off x="247756" y="515090"/>
            <a:ext cx="6988540" cy="359445"/>
          </a:xfrm>
        </p:spPr>
        <p:txBody>
          <a:bodyPr>
            <a:noAutofit/>
          </a:bodyPr>
          <a:lstStyle>
            <a:lvl1pPr marL="0" indent="0">
              <a:buNone/>
              <a:defRPr sz="1800" b="1" baseline="0">
                <a:solidFill>
                  <a:srgbClr val="283A84"/>
                </a:solidFill>
                <a:latin typeface="Arial" pitchFamily="34" charset="0"/>
                <a:cs typeface="Arial" pitchFamily="34" charset="0"/>
              </a:defRPr>
            </a:lvl1pPr>
          </a:lstStyle>
          <a:p>
            <a:pPr lvl="0"/>
            <a:r>
              <a:rPr lang="de-DE" dirty="0"/>
              <a:t>Untertitelformat durch klicken bearbeiten</a:t>
            </a:r>
          </a:p>
        </p:txBody>
      </p:sp>
      <p:sp>
        <p:nvSpPr>
          <p:cNvPr id="12"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dirty="0">
                <a:solidFill>
                  <a:schemeClr val="tx1"/>
                </a:solidFill>
                <a:cs typeface="Arial" charset="0"/>
              </a:rPr>
              <a:t>© Papilio gGmbH</a:t>
            </a:r>
          </a:p>
        </p:txBody>
      </p:sp>
    </p:spTree>
    <p:extLst>
      <p:ext uri="{BB962C8B-B14F-4D97-AF65-F5344CB8AC3E}">
        <p14:creationId xmlns:p14="http://schemas.microsoft.com/office/powerpoint/2010/main" val="2886004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47880" y="73902"/>
            <a:ext cx="6995120" cy="402770"/>
          </a:xfrm>
        </p:spPr>
        <p:txBody>
          <a:bodyPr vert="horz" lIns="91440" tIns="45720" rIns="91440" bIns="45720" rtlCol="0" anchor="ctr">
            <a:noAutofit/>
          </a:bodyPr>
          <a:lstStyle>
            <a:lvl1pPr algn="l">
              <a:defRPr lang="de-DE" sz="2000" b="1" dirty="0">
                <a:solidFill>
                  <a:srgbClr val="283A84"/>
                </a:solidFill>
                <a:latin typeface="Arial" pitchFamily="34" charset="0"/>
                <a:cs typeface="Arial" pitchFamily="34" charset="0"/>
              </a:defRPr>
            </a:lvl1pPr>
          </a:lstStyle>
          <a:p>
            <a:pPr lvl="0" algn="l"/>
            <a:r>
              <a:rPr lang="de-DE"/>
              <a:t>Titelmasterformat durch Klicken bearbeiten</a:t>
            </a:r>
            <a:endParaRPr lang="de-DE" dirty="0"/>
          </a:p>
        </p:txBody>
      </p:sp>
      <p:sp>
        <p:nvSpPr>
          <p:cNvPr id="3" name="Inhaltsplatzhalter 2"/>
          <p:cNvSpPr>
            <a:spLocks noGrp="1"/>
          </p:cNvSpPr>
          <p:nvPr>
            <p:ph idx="1"/>
          </p:nvPr>
        </p:nvSpPr>
        <p:spPr>
          <a:xfrm>
            <a:off x="179512" y="1124744"/>
            <a:ext cx="8784976" cy="5145435"/>
          </a:xfrm>
        </p:spPr>
        <p:txBody>
          <a:bodyPr>
            <a:normAutofit/>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marL="1371600" indent="0">
              <a:buNone/>
              <a:defRPr sz="1400">
                <a:latin typeface="Arial" pitchFamily="34" charset="0"/>
                <a:cs typeface="Arial" pitchFamily="34" charset="0"/>
              </a:defRPr>
            </a:lvl4pPr>
            <a:lvl5pPr>
              <a:defRPr sz="1400">
                <a:latin typeface="Arial" pitchFamily="34" charset="0"/>
                <a:cs typeface="Arial" pitchFamily="34" charset="0"/>
              </a:defRPr>
            </a:lvl5pPr>
          </a:lstStyle>
          <a:p>
            <a:pPr lvl="0"/>
            <a:endParaRPr lang="de-DE" dirty="0"/>
          </a:p>
        </p:txBody>
      </p:sp>
      <p:sp>
        <p:nvSpPr>
          <p:cNvPr id="6" name="Foliennummernplatzhalter 5"/>
          <p:cNvSpPr>
            <a:spLocks noGrp="1"/>
          </p:cNvSpPr>
          <p:nvPr>
            <p:ph type="sldNum" sz="quarter" idx="12"/>
          </p:nvPr>
        </p:nvSpPr>
        <p:spPr>
          <a:xfrm>
            <a:off x="6804248" y="6381328"/>
            <a:ext cx="2133600" cy="365125"/>
          </a:xfrm>
        </p:spPr>
        <p:txBody>
          <a:bodyPr/>
          <a:lstStyle>
            <a:lvl1pPr>
              <a:defRPr sz="1000">
                <a:latin typeface="Arial" panose="020B0604020202020204" pitchFamily="34" charset="0"/>
                <a:cs typeface="Arial" panose="020B0604020202020204" pitchFamily="34" charset="0"/>
              </a:defRPr>
            </a:lvl1pPr>
          </a:lstStyle>
          <a:p>
            <a:fld id="{37097709-3703-4872-A653-C50576CFE1E5}" type="slidenum">
              <a:rPr lang="de-DE" smtClean="0"/>
              <a:pPr/>
              <a:t>‹#›</a:t>
            </a:fld>
            <a:endParaRPr lang="de-DE"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1054" y="133724"/>
            <a:ext cx="1477633" cy="598203"/>
          </a:xfrm>
          <a:prstGeom prst="rect">
            <a:avLst/>
          </a:prstGeom>
        </p:spPr>
      </p:pic>
      <p:cxnSp>
        <p:nvCxnSpPr>
          <p:cNvPr id="9" name="Gerade Verbindung 8"/>
          <p:cNvCxnSpPr/>
          <p:nvPr userDrawn="1"/>
        </p:nvCxnSpPr>
        <p:spPr>
          <a:xfrm>
            <a:off x="0" y="908720"/>
            <a:ext cx="9144000" cy="0"/>
          </a:xfrm>
          <a:prstGeom prst="line">
            <a:avLst/>
          </a:prstGeom>
          <a:ln w="19050">
            <a:solidFill>
              <a:srgbClr val="024089"/>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3" hasCustomPrompt="1"/>
          </p:nvPr>
        </p:nvSpPr>
        <p:spPr>
          <a:xfrm>
            <a:off x="247756" y="515090"/>
            <a:ext cx="6988540" cy="359445"/>
          </a:xfrm>
        </p:spPr>
        <p:txBody>
          <a:bodyPr>
            <a:noAutofit/>
          </a:bodyPr>
          <a:lstStyle>
            <a:lvl1pPr marL="0" indent="0">
              <a:buNone/>
              <a:defRPr sz="1800" b="1" baseline="0">
                <a:solidFill>
                  <a:srgbClr val="283A84"/>
                </a:solidFill>
                <a:latin typeface="Arial" pitchFamily="34" charset="0"/>
                <a:cs typeface="Arial" pitchFamily="34" charset="0"/>
              </a:defRPr>
            </a:lvl1pPr>
          </a:lstStyle>
          <a:p>
            <a:pPr lvl="0"/>
            <a:r>
              <a:rPr lang="de-DE" dirty="0"/>
              <a:t>Untertitelformat durch klicken bearbeiten</a:t>
            </a:r>
          </a:p>
        </p:txBody>
      </p:sp>
      <p:sp>
        <p:nvSpPr>
          <p:cNvPr id="12"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dirty="0">
                <a:solidFill>
                  <a:schemeClr val="tx1"/>
                </a:solidFill>
                <a:cs typeface="Arial" charset="0"/>
              </a:rPr>
              <a:t>© Papilio gGmbH</a:t>
            </a:r>
          </a:p>
        </p:txBody>
      </p:sp>
      <p:cxnSp>
        <p:nvCxnSpPr>
          <p:cNvPr id="10" name="Gerade Verbindung 9"/>
          <p:cNvCxnSpPr/>
          <p:nvPr userDrawn="1"/>
        </p:nvCxnSpPr>
        <p:spPr bwMode="auto">
          <a:xfrm>
            <a:off x="0" y="3609975"/>
            <a:ext cx="9144000" cy="0"/>
          </a:xfrm>
          <a:prstGeom prst="line">
            <a:avLst/>
          </a:prstGeom>
          <a:ln w="19050">
            <a:solidFill>
              <a:srgbClr val="024089"/>
            </a:solidFill>
          </a:ln>
        </p:spPr>
        <p:style>
          <a:lnRef idx="1">
            <a:schemeClr val="accent1"/>
          </a:lnRef>
          <a:fillRef idx="0">
            <a:schemeClr val="accent1"/>
          </a:fillRef>
          <a:effectRef idx="0">
            <a:schemeClr val="accent1"/>
          </a:effectRef>
          <a:fontRef idx="minor">
            <a:schemeClr val="tx1"/>
          </a:fontRef>
        </p:style>
      </p:cxnSp>
      <p:sp>
        <p:nvSpPr>
          <p:cNvPr id="11" name="Textplatzhalter 2"/>
          <p:cNvSpPr>
            <a:spLocks noGrp="1"/>
          </p:cNvSpPr>
          <p:nvPr>
            <p:ph type="body" sz="quarter" idx="10" hasCustomPrompt="1"/>
          </p:nvPr>
        </p:nvSpPr>
        <p:spPr>
          <a:xfrm>
            <a:off x="3419475" y="3140323"/>
            <a:ext cx="5638800" cy="720725"/>
          </a:xfrm>
        </p:spPr>
        <p:txBody>
          <a:bodyPr>
            <a:normAutofit/>
          </a:bodyPr>
          <a:lstStyle>
            <a:lvl1pPr marL="0" indent="0">
              <a:buNone/>
              <a:defRPr lang="de-DE" sz="1800" b="1" kern="1200" baseline="0" dirty="0" smtClean="0">
                <a:solidFill>
                  <a:srgbClr val="024089"/>
                </a:solidFill>
                <a:latin typeface="Arial" pitchFamily="34" charset="0"/>
                <a:ea typeface="+mn-ea"/>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Zwischenüberschrift</a:t>
            </a:r>
          </a:p>
        </p:txBody>
      </p:sp>
    </p:spTree>
    <p:extLst>
      <p:ext uri="{BB962C8B-B14F-4D97-AF65-F5344CB8AC3E}">
        <p14:creationId xmlns:p14="http://schemas.microsoft.com/office/powerpoint/2010/main" val="3527347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Foliennummernplatzhalter 5"/>
          <p:cNvSpPr>
            <a:spLocks noGrp="1"/>
          </p:cNvSpPr>
          <p:nvPr>
            <p:ph type="sldNum" sz="quarter" idx="12"/>
          </p:nvPr>
        </p:nvSpPr>
        <p:spPr>
          <a:xfrm>
            <a:off x="6553200" y="6356350"/>
            <a:ext cx="2133600" cy="365125"/>
          </a:xfrm>
        </p:spPr>
        <p:txBody>
          <a:bodyPr/>
          <a:lstStyle/>
          <a:p>
            <a:fld id="{1097461A-818E-46FC-9A27-67D9B02F2919}" type="slidenum">
              <a:rPr lang="de-DE" smtClean="0"/>
              <a:pPr/>
              <a:t>‹#›</a:t>
            </a:fld>
            <a:endParaRPr lang="de-DE" dirty="0"/>
          </a:p>
        </p:txBody>
      </p:sp>
      <p:sp>
        <p:nvSpPr>
          <p:cNvPr id="4"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dirty="0">
                <a:solidFill>
                  <a:schemeClr val="tx1"/>
                </a:solidFill>
                <a:cs typeface="Arial" charset="0"/>
              </a:rPr>
              <a:t>© Papilio gGmbH</a:t>
            </a:r>
          </a:p>
        </p:txBody>
      </p:sp>
    </p:spTree>
    <p:extLst>
      <p:ext uri="{BB962C8B-B14F-4D97-AF65-F5344CB8AC3E}">
        <p14:creationId xmlns:p14="http://schemas.microsoft.com/office/powerpoint/2010/main" val="433887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5" name="Fußzeilenplatzhalter 4"/>
          <p:cNvSpPr>
            <a:spLocks noGrp="1"/>
          </p:cNvSpPr>
          <p:nvPr>
            <p:ph type="ftr" sz="quarter" idx="11"/>
          </p:nvPr>
        </p:nvSpPr>
        <p:spPr>
          <a:xfrm>
            <a:off x="251520" y="6381328"/>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p:txBody>
          <a:bodyPr/>
          <a:lstStyle/>
          <a:p>
            <a:fld id="{1097461A-818E-46FC-9A27-67D9B02F2919}" type="slidenum">
              <a:rPr lang="de-DE" smtClean="0"/>
              <a:pPr/>
              <a:t>‹#›</a:t>
            </a:fld>
            <a:endParaRPr lang="de-DE" dirty="0"/>
          </a:p>
        </p:txBody>
      </p:sp>
      <p:sp>
        <p:nvSpPr>
          <p:cNvPr id="7"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dirty="0">
                <a:solidFill>
                  <a:schemeClr val="tx1"/>
                </a:solidFill>
                <a:cs typeface="Arial" charset="0"/>
              </a:rPr>
              <a:t>© Papilio gGmbH</a:t>
            </a:r>
          </a:p>
        </p:txBody>
      </p:sp>
    </p:spTree>
    <p:extLst>
      <p:ext uri="{BB962C8B-B14F-4D97-AF65-F5344CB8AC3E}">
        <p14:creationId xmlns:p14="http://schemas.microsoft.com/office/powerpoint/2010/main" val="3645353066"/>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75718" y="44624"/>
            <a:ext cx="1714887"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Gerade Verbindung 18"/>
          <p:cNvCxnSpPr/>
          <p:nvPr userDrawn="1"/>
        </p:nvCxnSpPr>
        <p:spPr bwMode="auto">
          <a:xfrm>
            <a:off x="0" y="908720"/>
            <a:ext cx="9144000" cy="0"/>
          </a:xfrm>
          <a:prstGeom prst="line">
            <a:avLst/>
          </a:prstGeom>
          <a:ln w="25400">
            <a:solidFill>
              <a:srgbClr val="283A84"/>
            </a:solidFill>
          </a:ln>
        </p:spPr>
        <p:style>
          <a:lnRef idx="1">
            <a:schemeClr val="accent1"/>
          </a:lnRef>
          <a:fillRef idx="0">
            <a:schemeClr val="accent1"/>
          </a:fillRef>
          <a:effectRef idx="0">
            <a:schemeClr val="accent1"/>
          </a:effectRef>
          <a:fontRef idx="minor">
            <a:schemeClr val="tx1"/>
          </a:fontRef>
        </p:style>
      </p:cxnSp>
      <p:sp>
        <p:nvSpPr>
          <p:cNvPr id="11" name="Textplatzhalter 10"/>
          <p:cNvSpPr>
            <a:spLocks noGrp="1"/>
          </p:cNvSpPr>
          <p:nvPr>
            <p:ph type="body" sz="quarter" idx="10"/>
          </p:nvPr>
        </p:nvSpPr>
        <p:spPr>
          <a:xfrm>
            <a:off x="444764" y="2708920"/>
            <a:ext cx="4824413" cy="1893888"/>
          </a:xfrm>
        </p:spPr>
        <p:txBody>
          <a:bodyPr/>
          <a:lstStyle>
            <a:lvl1pPr marL="342900" indent="-342900">
              <a:buFont typeface="+mj-lt"/>
              <a:buAutoNum type="arabicPeriod"/>
              <a:defRPr lang="de-DE" sz="1800" kern="1200" dirty="0" smtClean="0">
                <a:solidFill>
                  <a:schemeClr val="tx1"/>
                </a:solidFill>
                <a:latin typeface="Arial" charset="0"/>
                <a:ea typeface="+mn-ea"/>
                <a:cs typeface="+mn-cs"/>
              </a:defRPr>
            </a:lvl1pPr>
          </a:lstStyle>
          <a:p>
            <a:pPr lvl="0"/>
            <a:r>
              <a:rPr lang="de-DE"/>
              <a:t>Textmasterformat bearbeiten</a:t>
            </a:r>
          </a:p>
        </p:txBody>
      </p:sp>
      <p:sp>
        <p:nvSpPr>
          <p:cNvPr id="12" name="Text Box 7"/>
          <p:cNvSpPr txBox="1">
            <a:spLocks noChangeArrowheads="1"/>
          </p:cNvSpPr>
          <p:nvPr userDrawn="1"/>
        </p:nvSpPr>
        <p:spPr bwMode="auto">
          <a:xfrm>
            <a:off x="251520" y="6476828"/>
            <a:ext cx="874897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sz="900" dirty="0">
                <a:solidFill>
                  <a:prstClr val="black"/>
                </a:solidFill>
                <a:cs typeface="Arial" charset="0"/>
              </a:rPr>
              <a:t>© Papilio gGmbH				</a:t>
            </a:r>
            <a:r>
              <a:rPr lang="de-DE" sz="900" baseline="0" dirty="0">
                <a:solidFill>
                  <a:prstClr val="black"/>
                </a:solidFill>
                <a:cs typeface="Arial" charset="0"/>
              </a:rPr>
              <a:t>                 </a:t>
            </a:r>
            <a:fld id="{F753937C-F414-4247-A3F4-3DA45F30D981}" type="slidenum">
              <a:rPr lang="de-DE" sz="900" smtClean="0">
                <a:latin typeface="Arial" panose="020B0604020202020204" pitchFamily="34" charset="0"/>
                <a:cs typeface="Arial" panose="020B0604020202020204" pitchFamily="34" charset="0"/>
              </a:rPr>
              <a:pPr>
                <a:spcBef>
                  <a:spcPct val="50000"/>
                </a:spcBef>
                <a:defRPr/>
              </a:pPr>
              <a:t>‹#›</a:t>
            </a:fld>
            <a:r>
              <a:rPr lang="de-DE" sz="900" dirty="0">
                <a:latin typeface="Arial" panose="020B0604020202020204" pitchFamily="34" charset="0"/>
                <a:cs typeface="Arial" panose="020B0604020202020204" pitchFamily="34" charset="0"/>
              </a:rPr>
              <a:t>			</a:t>
            </a:r>
            <a:r>
              <a:rPr lang="de-DE" sz="900" kern="1200" dirty="0">
                <a:solidFill>
                  <a:schemeClr val="tx1"/>
                </a:solidFill>
                <a:latin typeface="Arial" panose="020B0604020202020204" pitchFamily="34" charset="0"/>
                <a:ea typeface="+mn-ea"/>
                <a:cs typeface="Arial" panose="020B0604020202020204" pitchFamily="34" charset="0"/>
              </a:rPr>
              <a:t> 	</a:t>
            </a:r>
            <a:endParaRPr lang="de-DE" sz="900" dirty="0">
              <a:solidFill>
                <a:prstClr val="black"/>
              </a:solidFill>
              <a:cs typeface="Arial" charset="0"/>
            </a:endParaRPr>
          </a:p>
        </p:txBody>
      </p:sp>
    </p:spTree>
    <p:extLst>
      <p:ext uri="{BB962C8B-B14F-4D97-AF65-F5344CB8AC3E}">
        <p14:creationId xmlns:p14="http://schemas.microsoft.com/office/powerpoint/2010/main" val="3982716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überschrif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75718" y="44624"/>
            <a:ext cx="1714887"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Gerade Verbindung 7"/>
          <p:cNvCxnSpPr/>
          <p:nvPr userDrawn="1"/>
        </p:nvCxnSpPr>
        <p:spPr bwMode="auto">
          <a:xfrm>
            <a:off x="0" y="3609975"/>
            <a:ext cx="9144000" cy="0"/>
          </a:xfrm>
          <a:prstGeom prst="line">
            <a:avLst/>
          </a:prstGeom>
          <a:ln w="25400">
            <a:solidFill>
              <a:srgbClr val="283A84"/>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auto">
          <a:xfrm>
            <a:off x="0" y="908720"/>
            <a:ext cx="9144000" cy="0"/>
          </a:xfrm>
          <a:prstGeom prst="line">
            <a:avLst/>
          </a:prstGeom>
          <a:ln w="25400">
            <a:solidFill>
              <a:srgbClr val="283A84"/>
            </a:solidFill>
          </a:ln>
        </p:spPr>
        <p:style>
          <a:lnRef idx="1">
            <a:schemeClr val="accent1"/>
          </a:lnRef>
          <a:fillRef idx="0">
            <a:schemeClr val="accent1"/>
          </a:fillRef>
          <a:effectRef idx="0">
            <a:schemeClr val="accent1"/>
          </a:effectRef>
          <a:fontRef idx="minor">
            <a:schemeClr val="tx1"/>
          </a:fontRef>
        </p:style>
      </p:cxnSp>
      <p:sp>
        <p:nvSpPr>
          <p:cNvPr id="3" name="Textplatzhalter 2"/>
          <p:cNvSpPr>
            <a:spLocks noGrp="1"/>
          </p:cNvSpPr>
          <p:nvPr>
            <p:ph type="body" sz="quarter" idx="10" hasCustomPrompt="1"/>
          </p:nvPr>
        </p:nvSpPr>
        <p:spPr>
          <a:xfrm>
            <a:off x="3419475" y="3068960"/>
            <a:ext cx="5638800" cy="720725"/>
          </a:xfrm>
        </p:spPr>
        <p:txBody>
          <a:bodyPr>
            <a:normAutofit/>
          </a:bodyPr>
          <a:lstStyle>
            <a:lvl1pPr marL="0" indent="0">
              <a:buNone/>
              <a:defRPr lang="de-DE" sz="1800" b="1" kern="1200" dirty="0" smtClean="0">
                <a:solidFill>
                  <a:srgbClr val="283A84"/>
                </a:solidFill>
                <a:latin typeface="Arial" pitchFamily="34" charset="0"/>
                <a:ea typeface="+mn-ea"/>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Zwischenüberschrift</a:t>
            </a:r>
          </a:p>
        </p:txBody>
      </p:sp>
      <p:sp>
        <p:nvSpPr>
          <p:cNvPr id="11" name="Text Box 7"/>
          <p:cNvSpPr txBox="1">
            <a:spLocks noChangeArrowheads="1"/>
          </p:cNvSpPr>
          <p:nvPr userDrawn="1"/>
        </p:nvSpPr>
        <p:spPr bwMode="auto">
          <a:xfrm>
            <a:off x="251520" y="6476828"/>
            <a:ext cx="874897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sz="900" dirty="0">
                <a:solidFill>
                  <a:prstClr val="black"/>
                </a:solidFill>
                <a:cs typeface="Arial" charset="0"/>
              </a:rPr>
              <a:t>© Papilio gGmbH				</a:t>
            </a:r>
            <a:r>
              <a:rPr lang="de-DE" sz="900" baseline="0" dirty="0">
                <a:solidFill>
                  <a:prstClr val="black"/>
                </a:solidFill>
                <a:cs typeface="Arial" charset="0"/>
              </a:rPr>
              <a:t>                 </a:t>
            </a:r>
            <a:fld id="{F753937C-F414-4247-A3F4-3DA45F30D981}" type="slidenum">
              <a:rPr lang="de-DE" sz="900" smtClean="0">
                <a:latin typeface="Arial" panose="020B0604020202020204" pitchFamily="34" charset="0"/>
                <a:cs typeface="Arial" panose="020B0604020202020204" pitchFamily="34" charset="0"/>
              </a:rPr>
              <a:pPr>
                <a:spcBef>
                  <a:spcPct val="50000"/>
                </a:spcBef>
                <a:defRPr/>
              </a:pPr>
              <a:t>‹#›</a:t>
            </a:fld>
            <a:r>
              <a:rPr lang="de-DE" sz="900" dirty="0">
                <a:latin typeface="Arial" panose="020B0604020202020204" pitchFamily="34" charset="0"/>
                <a:cs typeface="Arial" panose="020B0604020202020204" pitchFamily="34" charset="0"/>
              </a:rPr>
              <a:t>			</a:t>
            </a:r>
            <a:r>
              <a:rPr lang="de-DE" sz="900" kern="1200" dirty="0">
                <a:solidFill>
                  <a:schemeClr val="tx1"/>
                </a:solidFill>
                <a:latin typeface="Arial" panose="020B0604020202020204" pitchFamily="34" charset="0"/>
                <a:ea typeface="+mn-ea"/>
                <a:cs typeface="Arial" panose="020B0604020202020204" pitchFamily="34" charset="0"/>
              </a:rPr>
              <a:t> 	</a:t>
            </a:r>
            <a:endParaRPr lang="de-DE" sz="900" dirty="0">
              <a:solidFill>
                <a:prstClr val="black"/>
              </a:solidFill>
              <a:cs typeface="Arial" charset="0"/>
            </a:endParaRPr>
          </a:p>
        </p:txBody>
      </p:sp>
    </p:spTree>
    <p:extLst>
      <p:ext uri="{BB962C8B-B14F-4D97-AF65-F5344CB8AC3E}">
        <p14:creationId xmlns:p14="http://schemas.microsoft.com/office/powerpoint/2010/main" val="336532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martArt-Tool">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75718" y="44624"/>
            <a:ext cx="1714887"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platzhalter 4"/>
          <p:cNvSpPr>
            <a:spLocks noGrp="1"/>
          </p:cNvSpPr>
          <p:nvPr>
            <p:ph type="body" sz="quarter" idx="12" hasCustomPrompt="1"/>
          </p:nvPr>
        </p:nvSpPr>
        <p:spPr>
          <a:xfrm>
            <a:off x="251520" y="488760"/>
            <a:ext cx="3456384" cy="360610"/>
          </a:xfrm>
        </p:spPr>
        <p:txBody>
          <a:bodyPr>
            <a:noAutofit/>
          </a:bodyPr>
          <a:lstStyle>
            <a:lvl1pPr marL="0" indent="0" algn="l" defTabSz="914400" rtl="0" eaLnBrk="1" latinLnBrk="0" hangingPunct="1">
              <a:spcBef>
                <a:spcPct val="20000"/>
              </a:spcBef>
              <a:buFont typeface="Arial" pitchFamily="34" charset="0"/>
              <a:buNone/>
              <a:defRPr lang="de-DE" sz="1800" b="1" kern="1200" baseline="0" dirty="0">
                <a:solidFill>
                  <a:srgbClr val="283A84"/>
                </a:solidFill>
                <a:latin typeface="Arial" pitchFamily="34" charset="0"/>
                <a:ea typeface="+mn-ea"/>
                <a:cs typeface="Arial" pitchFamily="34" charset="0"/>
              </a:defRPr>
            </a:lvl1pPr>
          </a:lstStyle>
          <a:p>
            <a:pPr lvl="0"/>
            <a:r>
              <a:rPr lang="de-DE" dirty="0"/>
              <a:t>Unterüberschrift</a:t>
            </a:r>
          </a:p>
        </p:txBody>
      </p:sp>
      <p:sp>
        <p:nvSpPr>
          <p:cNvPr id="10" name="Textplatzhalter 4"/>
          <p:cNvSpPr>
            <a:spLocks noGrp="1"/>
          </p:cNvSpPr>
          <p:nvPr>
            <p:ph type="body" sz="quarter" idx="11" hasCustomPrompt="1"/>
          </p:nvPr>
        </p:nvSpPr>
        <p:spPr>
          <a:xfrm>
            <a:off x="251520" y="44624"/>
            <a:ext cx="3456384" cy="360610"/>
          </a:xfrm>
        </p:spPr>
        <p:txBody>
          <a:bodyPr>
            <a:noAutofit/>
          </a:bodyPr>
          <a:lstStyle>
            <a:lvl1pPr marL="0" indent="0">
              <a:buNone/>
              <a:defRPr lang="de-DE" sz="1800" b="1" kern="1200" baseline="0" dirty="0">
                <a:solidFill>
                  <a:srgbClr val="283A84"/>
                </a:solidFill>
                <a:latin typeface="Arial" pitchFamily="34" charset="0"/>
                <a:ea typeface="+mn-ea"/>
                <a:cs typeface="Arial" pitchFamily="34" charset="0"/>
              </a:defRPr>
            </a:lvl1pPr>
          </a:lstStyle>
          <a:p>
            <a:pPr lvl="0"/>
            <a:r>
              <a:rPr lang="de-DE" dirty="0"/>
              <a:t>Überschrift</a:t>
            </a:r>
          </a:p>
        </p:txBody>
      </p:sp>
      <p:cxnSp>
        <p:nvCxnSpPr>
          <p:cNvPr id="11" name="Gerade Verbindung 10"/>
          <p:cNvCxnSpPr/>
          <p:nvPr userDrawn="1"/>
        </p:nvCxnSpPr>
        <p:spPr bwMode="auto">
          <a:xfrm>
            <a:off x="0" y="908720"/>
            <a:ext cx="9144000" cy="0"/>
          </a:xfrm>
          <a:prstGeom prst="line">
            <a:avLst/>
          </a:prstGeom>
          <a:ln w="25400">
            <a:solidFill>
              <a:srgbClr val="283A84"/>
            </a:solidFill>
          </a:ln>
        </p:spPr>
        <p:style>
          <a:lnRef idx="1">
            <a:schemeClr val="accent1"/>
          </a:lnRef>
          <a:fillRef idx="0">
            <a:schemeClr val="accent1"/>
          </a:fillRef>
          <a:effectRef idx="0">
            <a:schemeClr val="accent1"/>
          </a:effectRef>
          <a:fontRef idx="minor">
            <a:schemeClr val="tx1"/>
          </a:fontRef>
        </p:style>
      </p:cxnSp>
      <p:sp>
        <p:nvSpPr>
          <p:cNvPr id="12" name="Text Box 7"/>
          <p:cNvSpPr txBox="1">
            <a:spLocks noChangeArrowheads="1"/>
          </p:cNvSpPr>
          <p:nvPr userDrawn="1"/>
        </p:nvSpPr>
        <p:spPr bwMode="auto">
          <a:xfrm>
            <a:off x="241633" y="6444572"/>
            <a:ext cx="874897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sz="900" dirty="0">
                <a:solidFill>
                  <a:prstClr val="black"/>
                </a:solidFill>
                <a:cs typeface="Arial" charset="0"/>
              </a:rPr>
              <a:t>© Papilio gGmbH				</a:t>
            </a:r>
            <a:r>
              <a:rPr lang="de-DE" sz="900" baseline="0" dirty="0">
                <a:solidFill>
                  <a:prstClr val="black"/>
                </a:solidFill>
                <a:cs typeface="Arial" charset="0"/>
              </a:rPr>
              <a:t>                 </a:t>
            </a:r>
            <a:fld id="{F753937C-F414-4247-A3F4-3DA45F30D981}" type="slidenum">
              <a:rPr lang="de-DE" sz="900" smtClean="0">
                <a:latin typeface="Arial" panose="020B0604020202020204" pitchFamily="34" charset="0"/>
                <a:cs typeface="Arial" panose="020B0604020202020204" pitchFamily="34" charset="0"/>
              </a:rPr>
              <a:pPr>
                <a:spcBef>
                  <a:spcPct val="50000"/>
                </a:spcBef>
                <a:defRPr/>
              </a:pPr>
              <a:t>‹#›</a:t>
            </a:fld>
            <a:r>
              <a:rPr lang="de-DE" sz="900" dirty="0">
                <a:latin typeface="Arial" panose="020B0604020202020204" pitchFamily="34" charset="0"/>
                <a:cs typeface="Arial" panose="020B0604020202020204" pitchFamily="34" charset="0"/>
              </a:rPr>
              <a:t>			</a:t>
            </a:r>
            <a:r>
              <a:rPr lang="de-DE" sz="900" kern="1200" dirty="0">
                <a:solidFill>
                  <a:schemeClr val="tx1"/>
                </a:solidFill>
                <a:latin typeface="Arial" panose="020B0604020202020204" pitchFamily="34" charset="0"/>
                <a:ea typeface="+mn-ea"/>
                <a:cs typeface="Arial" panose="020B0604020202020204" pitchFamily="34" charset="0"/>
              </a:rPr>
              <a:t> 	</a:t>
            </a:r>
            <a:endParaRPr lang="de-DE" sz="900" dirty="0">
              <a:solidFill>
                <a:prstClr val="black"/>
              </a:solidFill>
              <a:cs typeface="Arial" charset="0"/>
            </a:endParaRPr>
          </a:p>
        </p:txBody>
      </p:sp>
    </p:spTree>
    <p:extLst>
      <p:ext uri="{BB962C8B-B14F-4D97-AF65-F5344CB8AC3E}">
        <p14:creationId xmlns:p14="http://schemas.microsoft.com/office/powerpoint/2010/main" val="275754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75718" y="44624"/>
            <a:ext cx="1714887"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Gerade Verbindung 8"/>
          <p:cNvCxnSpPr/>
          <p:nvPr userDrawn="1"/>
        </p:nvCxnSpPr>
        <p:spPr bwMode="auto">
          <a:xfrm>
            <a:off x="0" y="908720"/>
            <a:ext cx="9144000" cy="0"/>
          </a:xfrm>
          <a:prstGeom prst="line">
            <a:avLst/>
          </a:prstGeom>
          <a:ln w="25400">
            <a:solidFill>
              <a:srgbClr val="283A84"/>
            </a:solidFill>
          </a:ln>
        </p:spPr>
        <p:style>
          <a:lnRef idx="1">
            <a:schemeClr val="accent1"/>
          </a:lnRef>
          <a:fillRef idx="0">
            <a:schemeClr val="accent1"/>
          </a:fillRef>
          <a:effectRef idx="0">
            <a:schemeClr val="accent1"/>
          </a:effectRef>
          <a:fontRef idx="minor">
            <a:schemeClr val="tx1"/>
          </a:fontRef>
        </p:style>
      </p:cxnSp>
      <p:sp>
        <p:nvSpPr>
          <p:cNvPr id="10" name="Textplatzhalter 4"/>
          <p:cNvSpPr>
            <a:spLocks noGrp="1"/>
          </p:cNvSpPr>
          <p:nvPr>
            <p:ph type="body" sz="quarter" idx="12" hasCustomPrompt="1"/>
          </p:nvPr>
        </p:nvSpPr>
        <p:spPr>
          <a:xfrm>
            <a:off x="251520" y="488760"/>
            <a:ext cx="3456384" cy="360610"/>
          </a:xfrm>
        </p:spPr>
        <p:txBody>
          <a:bodyPr>
            <a:noAutofit/>
          </a:bodyPr>
          <a:lstStyle>
            <a:lvl1pPr marL="0" indent="0" algn="l" defTabSz="914400" rtl="0" eaLnBrk="1" latinLnBrk="0" hangingPunct="1">
              <a:spcBef>
                <a:spcPct val="20000"/>
              </a:spcBef>
              <a:buFont typeface="Arial" pitchFamily="34" charset="0"/>
              <a:buNone/>
              <a:defRPr lang="de-DE" sz="1800" b="1" kern="1200" baseline="0" dirty="0">
                <a:solidFill>
                  <a:srgbClr val="283A84"/>
                </a:solidFill>
                <a:latin typeface="Arial" pitchFamily="34" charset="0"/>
                <a:ea typeface="+mn-ea"/>
                <a:cs typeface="Arial" pitchFamily="34" charset="0"/>
              </a:defRPr>
            </a:lvl1pPr>
          </a:lstStyle>
          <a:p>
            <a:pPr lvl="0"/>
            <a:r>
              <a:rPr lang="de-DE" dirty="0"/>
              <a:t>Unterüberschrift</a:t>
            </a:r>
          </a:p>
        </p:txBody>
      </p:sp>
      <p:sp>
        <p:nvSpPr>
          <p:cNvPr id="11" name="Textplatzhalter 4"/>
          <p:cNvSpPr>
            <a:spLocks noGrp="1"/>
          </p:cNvSpPr>
          <p:nvPr>
            <p:ph type="body" sz="quarter" idx="11" hasCustomPrompt="1"/>
          </p:nvPr>
        </p:nvSpPr>
        <p:spPr>
          <a:xfrm>
            <a:off x="251520" y="44624"/>
            <a:ext cx="3456384" cy="360610"/>
          </a:xfrm>
        </p:spPr>
        <p:txBody>
          <a:bodyPr>
            <a:noAutofit/>
          </a:bodyPr>
          <a:lstStyle>
            <a:lvl1pPr marL="0" indent="0">
              <a:buNone/>
              <a:defRPr lang="de-DE" sz="1800" b="1" kern="1200" baseline="0" dirty="0">
                <a:solidFill>
                  <a:srgbClr val="283A84"/>
                </a:solidFill>
                <a:latin typeface="Arial" pitchFamily="34" charset="0"/>
                <a:ea typeface="+mn-ea"/>
                <a:cs typeface="Arial" pitchFamily="34" charset="0"/>
              </a:defRPr>
            </a:lvl1pPr>
          </a:lstStyle>
          <a:p>
            <a:pPr marL="0" lvl="0" indent="0" algn="l" defTabSz="914400" rtl="0" eaLnBrk="1" latinLnBrk="0" hangingPunct="1">
              <a:spcBef>
                <a:spcPct val="20000"/>
              </a:spcBef>
              <a:buFont typeface="Arial" pitchFamily="34" charset="0"/>
              <a:buNone/>
            </a:pPr>
            <a:r>
              <a:rPr lang="de-DE" dirty="0"/>
              <a:t>Überschrift</a:t>
            </a:r>
          </a:p>
        </p:txBody>
      </p:sp>
      <p:sp>
        <p:nvSpPr>
          <p:cNvPr id="8" name="Text Box 7"/>
          <p:cNvSpPr txBox="1">
            <a:spLocks noChangeArrowheads="1"/>
          </p:cNvSpPr>
          <p:nvPr userDrawn="1"/>
        </p:nvSpPr>
        <p:spPr bwMode="auto">
          <a:xfrm>
            <a:off x="251520" y="6476828"/>
            <a:ext cx="874897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sz="900" dirty="0">
                <a:solidFill>
                  <a:prstClr val="black"/>
                </a:solidFill>
                <a:cs typeface="Arial" charset="0"/>
              </a:rPr>
              <a:t>© Papilio gGmbH				</a:t>
            </a:r>
            <a:r>
              <a:rPr lang="de-DE" sz="900" baseline="0" dirty="0">
                <a:solidFill>
                  <a:prstClr val="black"/>
                </a:solidFill>
                <a:cs typeface="Arial" charset="0"/>
              </a:rPr>
              <a:t>                 </a:t>
            </a:r>
            <a:fld id="{F753937C-F414-4247-A3F4-3DA45F30D981}" type="slidenum">
              <a:rPr lang="de-DE" sz="900" smtClean="0">
                <a:latin typeface="Arial" panose="020B0604020202020204" pitchFamily="34" charset="0"/>
                <a:cs typeface="Arial" panose="020B0604020202020204" pitchFamily="34" charset="0"/>
              </a:rPr>
              <a:pPr>
                <a:spcBef>
                  <a:spcPct val="50000"/>
                </a:spcBef>
                <a:defRPr/>
              </a:pPr>
              <a:t>‹#›</a:t>
            </a:fld>
            <a:r>
              <a:rPr lang="de-DE" sz="900" dirty="0">
                <a:latin typeface="Arial" panose="020B0604020202020204" pitchFamily="34" charset="0"/>
                <a:cs typeface="Arial" panose="020B0604020202020204" pitchFamily="34" charset="0"/>
              </a:rPr>
              <a:t>			</a:t>
            </a:r>
            <a:r>
              <a:rPr lang="de-DE" sz="900" kern="1200" dirty="0">
                <a:solidFill>
                  <a:schemeClr val="tx1"/>
                </a:solidFill>
                <a:latin typeface="Arial" panose="020B0604020202020204" pitchFamily="34" charset="0"/>
                <a:ea typeface="+mn-ea"/>
                <a:cs typeface="Arial" panose="020B0604020202020204" pitchFamily="34" charset="0"/>
              </a:rPr>
              <a:t> 	</a:t>
            </a:r>
            <a:endParaRPr lang="de-DE" sz="900" dirty="0">
              <a:solidFill>
                <a:prstClr val="black"/>
              </a:solidFill>
              <a:cs typeface="Arial" charset="0"/>
            </a:endParaRPr>
          </a:p>
        </p:txBody>
      </p:sp>
    </p:spTree>
    <p:extLst>
      <p:ext uri="{BB962C8B-B14F-4D97-AF65-F5344CB8AC3E}">
        <p14:creationId xmlns:p14="http://schemas.microsoft.com/office/powerpoint/2010/main" val="238172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8" name="Text Box 7"/>
          <p:cNvSpPr txBox="1">
            <a:spLocks noChangeArrowheads="1"/>
          </p:cNvSpPr>
          <p:nvPr userDrawn="1"/>
        </p:nvSpPr>
        <p:spPr bwMode="auto">
          <a:xfrm>
            <a:off x="251520" y="6476828"/>
            <a:ext cx="1981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sz="900" dirty="0">
                <a:solidFill>
                  <a:prstClr val="black"/>
                </a:solidFill>
                <a:cs typeface="Arial" charset="0"/>
              </a:rPr>
              <a:t>© Papilio e.V.</a:t>
            </a: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680" y="836712"/>
            <a:ext cx="3233212" cy="1308929"/>
          </a:xfrm>
          <a:prstGeom prst="rect">
            <a:avLst/>
          </a:prstGeom>
        </p:spPr>
      </p:pic>
      <p:sp>
        <p:nvSpPr>
          <p:cNvPr id="6" name="Textfeld 5"/>
          <p:cNvSpPr txBox="1">
            <a:spLocks noChangeArrowheads="1"/>
          </p:cNvSpPr>
          <p:nvPr userDrawn="1"/>
        </p:nvSpPr>
        <p:spPr bwMode="auto">
          <a:xfrm>
            <a:off x="1678438" y="2681625"/>
            <a:ext cx="57594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50000"/>
              </a:spcBef>
              <a:spcAft>
                <a:spcPct val="0"/>
              </a:spcAft>
              <a:defRPr/>
            </a:pPr>
            <a:r>
              <a:rPr lang="de-DE" sz="2000" dirty="0">
                <a:solidFill>
                  <a:srgbClr val="283A84"/>
                </a:solidFill>
                <a:latin typeface="Arial" charset="0"/>
              </a:rPr>
              <a:t>www.papilio.de</a:t>
            </a:r>
          </a:p>
          <a:p>
            <a:pPr fontAlgn="base">
              <a:spcBef>
                <a:spcPct val="50000"/>
              </a:spcBef>
              <a:spcAft>
                <a:spcPct val="0"/>
              </a:spcAft>
              <a:defRPr/>
            </a:pPr>
            <a:endParaRPr lang="de-DE" sz="2000" dirty="0">
              <a:solidFill>
                <a:srgbClr val="283A84"/>
              </a:solidFill>
              <a:latin typeface="Arial" charset="0"/>
            </a:endParaRPr>
          </a:p>
          <a:p>
            <a:pPr>
              <a:spcBef>
                <a:spcPct val="50000"/>
              </a:spcBef>
              <a:defRPr/>
            </a:pPr>
            <a:r>
              <a:rPr lang="de-DE" sz="2000" dirty="0">
                <a:solidFill>
                  <a:srgbClr val="283A84"/>
                </a:solidFill>
                <a:latin typeface="Arial" charset="0"/>
              </a:rPr>
              <a:t>www.papilio.de/info_newsletter.php</a:t>
            </a:r>
          </a:p>
          <a:p>
            <a:pPr>
              <a:spcBef>
                <a:spcPct val="50000"/>
              </a:spcBef>
              <a:defRPr/>
            </a:pPr>
            <a:endParaRPr lang="de-DE" sz="2000" dirty="0">
              <a:solidFill>
                <a:srgbClr val="283A84"/>
              </a:solidFill>
              <a:latin typeface="Arial" charset="0"/>
            </a:endParaRPr>
          </a:p>
          <a:p>
            <a:pPr>
              <a:spcBef>
                <a:spcPct val="50000"/>
              </a:spcBef>
              <a:defRPr/>
            </a:pPr>
            <a:r>
              <a:rPr lang="de-DE" sz="2000" dirty="0">
                <a:solidFill>
                  <a:srgbClr val="283A84"/>
                </a:solidFill>
                <a:latin typeface="Arial" charset="0"/>
              </a:rPr>
              <a:t>www.facebook.com/PapilioeV</a:t>
            </a:r>
          </a:p>
        </p:txBody>
      </p:sp>
    </p:spTree>
    <p:extLst>
      <p:ext uri="{BB962C8B-B14F-4D97-AF65-F5344CB8AC3E}">
        <p14:creationId xmlns:p14="http://schemas.microsoft.com/office/powerpoint/2010/main" val="290044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47880" y="73902"/>
            <a:ext cx="6995120" cy="402770"/>
          </a:xfrm>
        </p:spPr>
        <p:txBody>
          <a:bodyPr vert="horz" lIns="91440" tIns="45720" rIns="91440" bIns="45720" rtlCol="0" anchor="ctr">
            <a:noAutofit/>
          </a:bodyPr>
          <a:lstStyle>
            <a:lvl1pPr algn="l">
              <a:defRPr lang="de-DE" sz="2000" b="1" dirty="0">
                <a:solidFill>
                  <a:srgbClr val="283A84"/>
                </a:solidFill>
                <a:latin typeface="Arial" pitchFamily="34" charset="0"/>
                <a:cs typeface="Arial" pitchFamily="34" charset="0"/>
              </a:defRPr>
            </a:lvl1pPr>
          </a:lstStyle>
          <a:p>
            <a:pPr lvl="0" algn="l"/>
            <a:r>
              <a:rPr lang="de-DE"/>
              <a:t>Titelmasterformat durch Klicken bearbeiten</a:t>
            </a:r>
            <a:endParaRPr lang="de-DE" dirty="0"/>
          </a:p>
        </p:txBody>
      </p:sp>
      <p:sp>
        <p:nvSpPr>
          <p:cNvPr id="3" name="Inhaltsplatzhalter 2"/>
          <p:cNvSpPr>
            <a:spLocks noGrp="1"/>
          </p:cNvSpPr>
          <p:nvPr>
            <p:ph idx="1"/>
          </p:nvPr>
        </p:nvSpPr>
        <p:spPr>
          <a:xfrm>
            <a:off x="179512" y="1124744"/>
            <a:ext cx="8784976" cy="5145435"/>
          </a:xfrm>
        </p:spPr>
        <p:txBody>
          <a:bodyPr>
            <a:normAutofit/>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marL="1371600" indent="0">
              <a:buNone/>
              <a:defRPr sz="1400">
                <a:latin typeface="Arial" pitchFamily="34" charset="0"/>
                <a:cs typeface="Arial" pitchFamily="34" charset="0"/>
              </a:defRPr>
            </a:lvl4pPr>
            <a:lvl5pPr>
              <a:defRPr sz="1400">
                <a:latin typeface="Arial" pitchFamily="34" charset="0"/>
                <a:cs typeface="Arial" pitchFamily="34" charset="0"/>
              </a:defRPr>
            </a:lvl5pPr>
          </a:lstStyle>
          <a:p>
            <a:pPr lvl="0"/>
            <a:r>
              <a:rPr lang="de-DE" dirty="0"/>
              <a:t>Textmasterformat bearbeiten</a:t>
            </a:r>
          </a:p>
          <a:p>
            <a:pPr lvl="1"/>
            <a:r>
              <a:rPr lang="de-DE" dirty="0"/>
              <a:t>Zweite Ebene</a:t>
            </a:r>
          </a:p>
          <a:p>
            <a:pPr lvl="2"/>
            <a:r>
              <a:rPr lang="de-DE" dirty="0"/>
              <a:t>Dritte Ebene</a:t>
            </a:r>
          </a:p>
          <a:p>
            <a:pPr lvl="4"/>
            <a:r>
              <a:rPr lang="de-DE" dirty="0"/>
              <a:t>Fünfte Ebene</a:t>
            </a:r>
          </a:p>
        </p:txBody>
      </p:sp>
      <p:sp>
        <p:nvSpPr>
          <p:cNvPr id="6" name="Foliennummernplatzhalter 5"/>
          <p:cNvSpPr>
            <a:spLocks noGrp="1"/>
          </p:cNvSpPr>
          <p:nvPr>
            <p:ph type="sldNum" sz="quarter" idx="12"/>
          </p:nvPr>
        </p:nvSpPr>
        <p:spPr>
          <a:xfrm>
            <a:off x="6804248" y="6381328"/>
            <a:ext cx="2133600" cy="365125"/>
          </a:xfrm>
        </p:spPr>
        <p:txBody>
          <a:bodyPr/>
          <a:lstStyle>
            <a:lvl1pPr>
              <a:defRPr sz="1000">
                <a:latin typeface="Arial" panose="020B0604020202020204" pitchFamily="34" charset="0"/>
                <a:cs typeface="Arial" panose="020B0604020202020204" pitchFamily="34" charset="0"/>
              </a:defRPr>
            </a:lvl1pPr>
          </a:lstStyle>
          <a:p>
            <a:fld id="{37097709-3703-4872-A653-C50576CFE1E5}" type="slidenum">
              <a:rPr lang="de-DE" smtClean="0"/>
              <a:pPr/>
              <a:t>‹#›</a:t>
            </a:fld>
            <a:endParaRPr lang="de-DE"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1054" y="133724"/>
            <a:ext cx="1477633" cy="598203"/>
          </a:xfrm>
          <a:prstGeom prst="rect">
            <a:avLst/>
          </a:prstGeom>
        </p:spPr>
      </p:pic>
      <p:cxnSp>
        <p:nvCxnSpPr>
          <p:cNvPr id="9" name="Gerade Verbindung 8"/>
          <p:cNvCxnSpPr/>
          <p:nvPr userDrawn="1"/>
        </p:nvCxnSpPr>
        <p:spPr>
          <a:xfrm>
            <a:off x="0" y="908720"/>
            <a:ext cx="9144000" cy="0"/>
          </a:xfrm>
          <a:prstGeom prst="line">
            <a:avLst/>
          </a:prstGeom>
          <a:ln w="19050">
            <a:solidFill>
              <a:srgbClr val="283A84"/>
            </a:solidFill>
          </a:ln>
        </p:spPr>
        <p:style>
          <a:lnRef idx="1">
            <a:schemeClr val="accent1"/>
          </a:lnRef>
          <a:fillRef idx="0">
            <a:schemeClr val="accent1"/>
          </a:fillRef>
          <a:effectRef idx="0">
            <a:schemeClr val="accent1"/>
          </a:effectRef>
          <a:fontRef idx="minor">
            <a:schemeClr val="tx1"/>
          </a:fontRef>
        </p:style>
      </p:cxnSp>
      <p:sp>
        <p:nvSpPr>
          <p:cNvPr id="11"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dirty="0">
                <a:solidFill>
                  <a:schemeClr val="tx1"/>
                </a:solidFill>
                <a:cs typeface="Arial" charset="0"/>
              </a:rPr>
              <a:t>© Papilio gGmbH</a:t>
            </a:r>
          </a:p>
        </p:txBody>
      </p:sp>
      <p:sp>
        <p:nvSpPr>
          <p:cNvPr id="13" name="Textplatzhalter 12"/>
          <p:cNvSpPr>
            <a:spLocks noGrp="1"/>
          </p:cNvSpPr>
          <p:nvPr>
            <p:ph type="body" sz="quarter" idx="13" hasCustomPrompt="1"/>
          </p:nvPr>
        </p:nvSpPr>
        <p:spPr>
          <a:xfrm>
            <a:off x="247756" y="515090"/>
            <a:ext cx="6988540" cy="359445"/>
          </a:xfrm>
        </p:spPr>
        <p:txBody>
          <a:bodyPr>
            <a:noAutofit/>
          </a:bodyPr>
          <a:lstStyle>
            <a:lvl1pPr marL="0" indent="0">
              <a:buNone/>
              <a:defRPr sz="1800" b="1" baseline="0">
                <a:solidFill>
                  <a:srgbClr val="283A84"/>
                </a:solidFill>
                <a:latin typeface="Arial" pitchFamily="34" charset="0"/>
                <a:cs typeface="Arial" pitchFamily="34" charset="0"/>
              </a:defRPr>
            </a:lvl1pPr>
          </a:lstStyle>
          <a:p>
            <a:pPr lvl="0"/>
            <a:r>
              <a:rPr lang="de-DE" dirty="0"/>
              <a:t>Untertitelformat durch klicken bearbeiten</a:t>
            </a:r>
          </a:p>
        </p:txBody>
      </p:sp>
    </p:spTree>
    <p:extLst>
      <p:ext uri="{BB962C8B-B14F-4D97-AF65-F5344CB8AC3E}">
        <p14:creationId xmlns:p14="http://schemas.microsoft.com/office/powerpoint/2010/main" val="3481883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47880" y="73902"/>
            <a:ext cx="6995120" cy="402770"/>
          </a:xfrm>
        </p:spPr>
        <p:txBody>
          <a:bodyPr vert="horz" lIns="91440" tIns="45720" rIns="91440" bIns="45720" rtlCol="0" anchor="ctr">
            <a:noAutofit/>
          </a:bodyPr>
          <a:lstStyle>
            <a:lvl1pPr algn="l">
              <a:defRPr lang="de-DE" sz="2000" b="1" dirty="0">
                <a:solidFill>
                  <a:srgbClr val="283A84"/>
                </a:solidFill>
                <a:latin typeface="Arial" pitchFamily="34" charset="0"/>
                <a:cs typeface="Arial" pitchFamily="34" charset="0"/>
              </a:defRPr>
            </a:lvl1pPr>
          </a:lstStyle>
          <a:p>
            <a:pPr lvl="0" algn="l"/>
            <a:r>
              <a:rPr lang="de-DE"/>
              <a:t>Titelmasterformat durch Klicken bearbeiten</a:t>
            </a:r>
            <a:endParaRPr lang="de-DE" dirty="0"/>
          </a:p>
        </p:txBody>
      </p:sp>
      <p:sp>
        <p:nvSpPr>
          <p:cNvPr id="3" name="Inhaltsplatzhalter 2"/>
          <p:cNvSpPr>
            <a:spLocks noGrp="1"/>
          </p:cNvSpPr>
          <p:nvPr>
            <p:ph idx="1"/>
          </p:nvPr>
        </p:nvSpPr>
        <p:spPr>
          <a:xfrm>
            <a:off x="152410" y="1196752"/>
            <a:ext cx="8784976" cy="5145435"/>
          </a:xfrm>
        </p:spPr>
        <p:txBody>
          <a:bodyPr>
            <a:normAutofit/>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400">
                <a:latin typeface="Arial" pitchFamily="34" charset="0"/>
                <a:cs typeface="Arial"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oliennummernplatzhalter 5"/>
          <p:cNvSpPr>
            <a:spLocks noGrp="1"/>
          </p:cNvSpPr>
          <p:nvPr>
            <p:ph type="sldNum" sz="quarter" idx="12"/>
          </p:nvPr>
        </p:nvSpPr>
        <p:spPr>
          <a:xfrm>
            <a:off x="6804248" y="6381328"/>
            <a:ext cx="2133600" cy="365125"/>
          </a:xfrm>
        </p:spPr>
        <p:txBody>
          <a:bodyPr/>
          <a:lstStyle/>
          <a:p>
            <a:fld id="{37097709-3703-4872-A653-C50576CFE1E5}" type="slidenum">
              <a:rPr lang="de-DE" smtClean="0"/>
              <a:t>‹#›</a:t>
            </a:fld>
            <a:endParaRPr lang="de-DE"/>
          </a:p>
        </p:txBody>
      </p:sp>
      <p:cxnSp>
        <p:nvCxnSpPr>
          <p:cNvPr id="9" name="Gerade Verbindung 8"/>
          <p:cNvCxnSpPr/>
          <p:nvPr userDrawn="1"/>
        </p:nvCxnSpPr>
        <p:spPr>
          <a:xfrm>
            <a:off x="0" y="908720"/>
            <a:ext cx="9144000" cy="0"/>
          </a:xfrm>
          <a:prstGeom prst="line">
            <a:avLst/>
          </a:prstGeom>
          <a:ln w="19050">
            <a:solidFill>
              <a:srgbClr val="283A84"/>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3" hasCustomPrompt="1"/>
          </p:nvPr>
        </p:nvSpPr>
        <p:spPr>
          <a:xfrm>
            <a:off x="247756" y="515090"/>
            <a:ext cx="6988540" cy="359445"/>
          </a:xfrm>
        </p:spPr>
        <p:txBody>
          <a:bodyPr>
            <a:noAutofit/>
          </a:bodyPr>
          <a:lstStyle>
            <a:lvl1pPr marL="0" indent="0">
              <a:buNone/>
              <a:defRPr sz="1800" b="1" baseline="0">
                <a:solidFill>
                  <a:srgbClr val="283A84"/>
                </a:solidFill>
                <a:latin typeface="Arial" pitchFamily="34" charset="0"/>
                <a:cs typeface="Arial" pitchFamily="34" charset="0"/>
              </a:defRPr>
            </a:lvl1pPr>
          </a:lstStyle>
          <a:p>
            <a:pPr lvl="0"/>
            <a:r>
              <a:rPr lang="de-DE" dirty="0"/>
              <a:t>Untertitelformat durch klicken bearbeiten</a:t>
            </a:r>
          </a:p>
        </p:txBody>
      </p:sp>
      <p:sp>
        <p:nvSpPr>
          <p:cNvPr id="7" name="Fußzeilenplatzhalter 2"/>
          <p:cNvSpPr>
            <a:spLocks noGrp="1"/>
          </p:cNvSpPr>
          <p:nvPr>
            <p:ph type="ftr" sz="quarter" idx="11"/>
          </p:nvPr>
        </p:nvSpPr>
        <p:spPr>
          <a:xfrm>
            <a:off x="251520" y="6381328"/>
            <a:ext cx="2895600" cy="365125"/>
          </a:xfrm>
          <a:prstGeom prst="rect">
            <a:avLst/>
          </a:prstGeom>
        </p:spPr>
        <p:txBody>
          <a:bodyPr/>
          <a:lstStyle/>
          <a:p>
            <a:r>
              <a:rPr kumimoji="0" lang="de-DE" sz="900" b="0" i="0" u="none" strike="noStrike" kern="1200" cap="none" spc="0" normalizeH="0" baseline="0" noProof="0" dirty="0">
                <a:ln>
                  <a:noFill/>
                </a:ln>
                <a:solidFill>
                  <a:prstClr val="black"/>
                </a:solidFill>
                <a:effectLst/>
                <a:uLnTx/>
                <a:uFillTx/>
                <a:latin typeface="+mn-lt"/>
                <a:ea typeface="+mn-ea"/>
                <a:cs typeface="Arial" charset="0"/>
              </a:rPr>
              <a:t>© Papilio gGmbH	</a:t>
            </a:r>
            <a:endParaRPr lang="de-DE" dirty="0"/>
          </a:p>
        </p:txBody>
      </p:sp>
    </p:spTree>
    <p:extLst>
      <p:ext uri="{BB962C8B-B14F-4D97-AF65-F5344CB8AC3E}">
        <p14:creationId xmlns:p14="http://schemas.microsoft.com/office/powerpoint/2010/main" val="1285866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elfolie">
    <p:spTree>
      <p:nvGrpSpPr>
        <p:cNvPr id="1" name=""/>
        <p:cNvGrpSpPr/>
        <p:nvPr/>
      </p:nvGrpSpPr>
      <p:grpSpPr>
        <a:xfrm>
          <a:off x="0" y="0"/>
          <a:ext cx="0" cy="0"/>
          <a:chOff x="0" y="0"/>
          <a:chExt cx="0" cy="0"/>
        </a:xfrm>
      </p:grpSpPr>
      <p:sp>
        <p:nvSpPr>
          <p:cNvPr id="8"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dirty="0">
                <a:solidFill>
                  <a:schemeClr val="tx1"/>
                </a:solidFill>
                <a:cs typeface="Arial" charset="0"/>
              </a:rPr>
              <a:t>© Papilio</a:t>
            </a:r>
            <a:r>
              <a:rPr lang="de-DE" baseline="0" dirty="0">
                <a:solidFill>
                  <a:schemeClr val="tx1"/>
                </a:solidFill>
                <a:cs typeface="Arial" charset="0"/>
              </a:rPr>
              <a:t> gGmbH</a:t>
            </a:r>
            <a:endParaRPr lang="de-DE" dirty="0">
              <a:solidFill>
                <a:schemeClr val="tx1"/>
              </a:solidFill>
              <a:cs typeface="Arial" charset="0"/>
            </a:endParaRPr>
          </a:p>
        </p:txBody>
      </p:sp>
      <p:sp>
        <p:nvSpPr>
          <p:cNvPr id="4" name="Titel 3"/>
          <p:cNvSpPr>
            <a:spLocks noGrp="1"/>
          </p:cNvSpPr>
          <p:nvPr>
            <p:ph type="title"/>
          </p:nvPr>
        </p:nvSpPr>
        <p:spPr>
          <a:xfrm>
            <a:off x="1691680" y="4221088"/>
            <a:ext cx="6192688" cy="1143000"/>
          </a:xfrm>
        </p:spPr>
        <p:txBody>
          <a:bodyPr>
            <a:noAutofit/>
          </a:bodyPr>
          <a:lstStyle>
            <a:lvl1pPr algn="l">
              <a:defRPr sz="2000" b="1">
                <a:latin typeface="Arial" pitchFamily="34" charset="0"/>
                <a:cs typeface="Arial" pitchFamily="34" charset="0"/>
              </a:defRPr>
            </a:lvl1pPr>
          </a:lstStyle>
          <a:p>
            <a:r>
              <a:rPr lang="de-DE" dirty="0"/>
              <a:t>Titelmasterformat durch Klicken bearbeiten</a:t>
            </a:r>
          </a:p>
        </p:txBody>
      </p:sp>
    </p:spTree>
    <p:extLst>
      <p:ext uri="{BB962C8B-B14F-4D97-AF65-F5344CB8AC3E}">
        <p14:creationId xmlns:p14="http://schemas.microsoft.com/office/powerpoint/2010/main" val="163844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5"/>
            </p:custDataLst>
            <p:extLst>
              <p:ext uri="{D42A27DB-BD31-4B8C-83A1-F6EECF244321}">
                <p14:modId xmlns:p14="http://schemas.microsoft.com/office/powerpoint/2010/main" val="18499819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6" imgW="360" imgH="360" progId="">
                  <p:embed/>
                </p:oleObj>
              </mc:Choice>
              <mc:Fallback>
                <p:oleObj name="think-cell Slide" r:id="rId16" imgW="360" imgH="360" progId="">
                  <p:embed/>
                  <p:pic>
                    <p:nvPicPr>
                      <p:cNvPr id="4" name="Object 3"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3851920" y="6381328"/>
            <a:ext cx="155753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97709-3703-4872-A653-C50576CFE1E5}" type="slidenum">
              <a:rPr lang="de-DE" smtClean="0">
                <a:solidFill>
                  <a:prstClr val="black">
                    <a:tint val="75000"/>
                  </a:prstClr>
                </a:solidFill>
              </a:rPr>
              <a:pPr/>
              <a:t>‹#›</a:t>
            </a:fld>
            <a:endParaRPr lang="de-DE" dirty="0">
              <a:solidFill>
                <a:prstClr val="black">
                  <a:tint val="75000"/>
                </a:prstClr>
              </a:solidFill>
            </a:endParaRPr>
          </a:p>
        </p:txBody>
      </p:sp>
      <p:sp>
        <p:nvSpPr>
          <p:cNvPr id="7" name="Datumsplatzhalter 6"/>
          <p:cNvSpPr>
            <a:spLocks noGrp="1"/>
          </p:cNvSpPr>
          <p:nvPr>
            <p:ph type="dt" sz="half" idx="2"/>
          </p:nvPr>
        </p:nvSpPr>
        <p:spPr>
          <a:xfrm>
            <a:off x="6542856" y="638132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8" name="Fußzeilenplatzhalter 2"/>
          <p:cNvSpPr>
            <a:spLocks noGrp="1"/>
          </p:cNvSpPr>
          <p:nvPr>
            <p:ph type="ftr" sz="quarter" idx="3"/>
          </p:nvPr>
        </p:nvSpPr>
        <p:spPr>
          <a:xfrm>
            <a:off x="251520" y="6381328"/>
            <a:ext cx="2895600" cy="365125"/>
          </a:xfrm>
          <a:prstGeom prst="rect">
            <a:avLst/>
          </a:prstGeom>
        </p:spPr>
        <p:txBody>
          <a:bodyPr/>
          <a:lstStyle/>
          <a:p>
            <a:r>
              <a:rPr kumimoji="0" lang="de-DE" sz="900" b="0" i="0" u="none" strike="noStrike" kern="1200" cap="none" spc="0" normalizeH="0" baseline="0" noProof="0" dirty="0">
                <a:ln>
                  <a:noFill/>
                </a:ln>
                <a:solidFill>
                  <a:prstClr val="black"/>
                </a:solidFill>
                <a:effectLst/>
                <a:uLnTx/>
                <a:uFillTx/>
                <a:latin typeface="+mn-lt"/>
                <a:ea typeface="+mn-ea"/>
                <a:cs typeface="Arial" charset="0"/>
              </a:rPr>
              <a:t>© Papilio gGmbH	</a:t>
            </a:r>
            <a:endParaRPr lang="de-DE" dirty="0"/>
          </a:p>
        </p:txBody>
      </p:sp>
    </p:spTree>
    <p:extLst>
      <p:ext uri="{BB962C8B-B14F-4D97-AF65-F5344CB8AC3E}">
        <p14:creationId xmlns:p14="http://schemas.microsoft.com/office/powerpoint/2010/main" val="1637740282"/>
      </p:ext>
    </p:extLst>
  </p:cSld>
  <p:clrMap bg1="lt1" tx1="dk1" bg2="lt2" tx2="dk2" accent1="accent1" accent2="accent2" accent3="accent3" accent4="accent4" accent5="accent5" accent6="accent6" hlink="hlink" folHlink="folHlink"/>
  <p:sldLayoutIdLst>
    <p:sldLayoutId id="2147483660" r:id="rId1"/>
    <p:sldLayoutId id="2147483665" r:id="rId2"/>
    <p:sldLayoutId id="2147483668" r:id="rId3"/>
    <p:sldLayoutId id="2147483666" r:id="rId4"/>
    <p:sldLayoutId id="2147483667" r:id="rId5"/>
    <p:sldLayoutId id="2147483663" r:id="rId6"/>
    <p:sldLayoutId id="2147483672" r:id="rId7"/>
    <p:sldLayoutId id="2147483674" r:id="rId8"/>
    <p:sldLayoutId id="2147483675" r:id="rId9"/>
    <p:sldLayoutId id="2147483676" r:id="rId10"/>
    <p:sldLayoutId id="2147483677" r:id="rId11"/>
    <p:sldLayoutId id="2147483678" r:id="rId12"/>
    <p:sldLayoutId id="2147483679"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3.png"/><Relationship Id="rId2" Type="http://schemas.openxmlformats.org/officeDocument/2006/relationships/slideLayout" Target="../slideLayouts/slideLayout10.xml"/><Relationship Id="rId1" Type="http://schemas.openxmlformats.org/officeDocument/2006/relationships/tags" Target="../tags/tag10.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11.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13.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5.xml"/><Relationship Id="rId7" Type="http://schemas.openxmlformats.org/officeDocument/2006/relationships/image" Target="../media/image16.png"/><Relationship Id="rId2" Type="http://schemas.openxmlformats.org/officeDocument/2006/relationships/slideLayout" Target="../slideLayouts/slideLayout10.xml"/><Relationship Id="rId1" Type="http://schemas.openxmlformats.org/officeDocument/2006/relationships/tags" Target="../tags/tag14.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15.xml"/><Relationship Id="rId6" Type="http://schemas.openxmlformats.org/officeDocument/2006/relationships/image" Target="../media/image18.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16.xml"/><Relationship Id="rId6" Type="http://schemas.openxmlformats.org/officeDocument/2006/relationships/image" Target="../media/image18.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17.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0.png"/><Relationship Id="rId2" Type="http://schemas.openxmlformats.org/officeDocument/2006/relationships/slideLayout" Target="../slideLayouts/slideLayout10.xml"/><Relationship Id="rId1" Type="http://schemas.openxmlformats.org/officeDocument/2006/relationships/tags" Target="../tags/tag19.xml"/><Relationship Id="rId6" Type="http://schemas.openxmlformats.org/officeDocument/2006/relationships/image" Target="../media/image19.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8.xml"/><Relationship Id="rId7" Type="http://schemas.openxmlformats.org/officeDocument/2006/relationships/image" Target="../media/image9.jpeg"/><Relationship Id="rId2" Type="http://schemas.openxmlformats.org/officeDocument/2006/relationships/slideLayout" Target="../slideLayouts/slideLayout10.xml"/><Relationship Id="rId1" Type="http://schemas.openxmlformats.org/officeDocument/2006/relationships/tags" Target="../tags/tag8.xml"/><Relationship Id="rId6" Type="http://schemas.openxmlformats.org/officeDocument/2006/relationships/image" Target="../media/image8.jpeg"/><Relationship Id="rId5" Type="http://schemas.openxmlformats.org/officeDocument/2006/relationships/image" Target="../media/image1.emf"/><Relationship Id="rId4" Type="http://schemas.openxmlformats.org/officeDocument/2006/relationships/oleObject" Target="../embeddings/oleObject2.bin"/><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9.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0" y="3141000"/>
            <a:ext cx="9144000" cy="288000"/>
          </a:xfrm>
          <a:prstGeom prst="rect">
            <a:avLst/>
          </a:prstGeom>
          <a:solidFill>
            <a:srgbClr val="86C2EB"/>
          </a:solidFill>
          <a:effectLst>
            <a:softEdge rad="0"/>
          </a:effectLst>
        </p:spPr>
        <p:txBody>
          <a:bodyPr wrap="square" rtlCol="0" anchor="ctr">
            <a:spAutoFit/>
          </a:bodyPr>
          <a:lstStyle/>
          <a:p>
            <a:r>
              <a:rPr lang="de-DE" dirty="0">
                <a:latin typeface="Arial" panose="020B0604020202020204" pitchFamily="34" charset="0"/>
                <a:cs typeface="Arial" panose="020B0604020202020204" pitchFamily="34" charset="0"/>
              </a:rPr>
              <a:t> </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5614674"/>
            <a:ext cx="2160240" cy="874549"/>
          </a:xfrm>
          <a:prstGeom prst="rect">
            <a:avLst/>
          </a:prstGeom>
        </p:spPr>
      </p:pic>
      <p:sp>
        <p:nvSpPr>
          <p:cNvPr id="9" name="Textfeld 8"/>
          <p:cNvSpPr txBox="1"/>
          <p:nvPr/>
        </p:nvSpPr>
        <p:spPr>
          <a:xfrm>
            <a:off x="1907704" y="3789040"/>
            <a:ext cx="5184576" cy="1384995"/>
          </a:xfrm>
          <a:prstGeom prst="rect">
            <a:avLst/>
          </a:prstGeom>
          <a:noFill/>
        </p:spPr>
        <p:txBody>
          <a:bodyPr wrap="square" rtlCol="0" anchor="ctr">
            <a:spAutoFit/>
          </a:bodyPr>
          <a:lstStyle/>
          <a:p>
            <a:pPr algn="ctr"/>
            <a:r>
              <a:rPr lang="de-DE" sz="2800" b="1" dirty="0">
                <a:solidFill>
                  <a:srgbClr val="024089"/>
                </a:solidFill>
                <a:latin typeface="Arial" pitchFamily="34" charset="0"/>
                <a:cs typeface="Arial" pitchFamily="34" charset="0"/>
              </a:rPr>
              <a:t>Präventionsprogramm </a:t>
            </a:r>
          </a:p>
          <a:p>
            <a:pPr algn="ctr"/>
            <a:r>
              <a:rPr lang="de-DE" sz="2800" b="1" dirty="0">
                <a:solidFill>
                  <a:srgbClr val="024089"/>
                </a:solidFill>
                <a:latin typeface="Arial" pitchFamily="34" charset="0"/>
                <a:cs typeface="Arial" pitchFamily="34" charset="0"/>
              </a:rPr>
              <a:t>Papilio-6bis9</a:t>
            </a:r>
            <a:br>
              <a:rPr lang="de-DE" sz="2800" b="1" dirty="0">
                <a:solidFill>
                  <a:srgbClr val="024089"/>
                </a:solidFill>
                <a:latin typeface="Arial" pitchFamily="34" charset="0"/>
                <a:cs typeface="Arial" pitchFamily="34" charset="0"/>
              </a:rPr>
            </a:br>
            <a:endParaRPr lang="de-DE" sz="1000" b="1" dirty="0">
              <a:solidFill>
                <a:srgbClr val="024089"/>
              </a:solidFill>
              <a:latin typeface="Arial" pitchFamily="34" charset="0"/>
              <a:cs typeface="Arial" pitchFamily="34" charset="0"/>
            </a:endParaRPr>
          </a:p>
          <a:p>
            <a:pPr algn="ctr"/>
            <a:r>
              <a:rPr lang="de-DE" dirty="0">
                <a:solidFill>
                  <a:srgbClr val="024089"/>
                </a:solidFill>
                <a:latin typeface="Arial" pitchFamily="34" charset="0"/>
                <a:cs typeface="Arial" pitchFamily="34" charset="0"/>
              </a:rPr>
              <a:t>Lehrkräfte-Fortbildung Modul 2</a:t>
            </a:r>
          </a:p>
        </p:txBody>
      </p:sp>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68"/>
            <a:ext cx="9144000" cy="3149736"/>
          </a:xfrm>
          <a:prstGeom prst="rect">
            <a:avLst/>
          </a:prstGeom>
        </p:spPr>
      </p:pic>
    </p:spTree>
    <p:extLst>
      <p:ext uri="{BB962C8B-B14F-4D97-AF65-F5344CB8AC3E}">
        <p14:creationId xmlns:p14="http://schemas.microsoft.com/office/powerpoint/2010/main" val="1346345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dirty="0"/>
              <a:t>Entwicklung von Emotionen</a:t>
            </a:r>
          </a:p>
        </p:txBody>
      </p:sp>
      <p:sp>
        <p:nvSpPr>
          <p:cNvPr id="3" name="Inhaltsplatzhalter 2"/>
          <p:cNvSpPr>
            <a:spLocks noGrp="1"/>
          </p:cNvSpPr>
          <p:nvPr>
            <p:ph idx="1"/>
          </p:nvPr>
        </p:nvSpPr>
        <p:spPr/>
        <p:txBody>
          <a:bodyPr/>
          <a:lstStyle/>
          <a:p>
            <a:pPr marL="0" lvl="0" indent="0">
              <a:buNone/>
            </a:pPr>
            <a:r>
              <a:rPr lang="de-DE" altLang="de-DE" b="1" dirty="0">
                <a:sym typeface="Wingdings" pitchFamily="2" charset="2"/>
              </a:rPr>
              <a:t>Internalisierung des emotionalen Ausdrucks:</a:t>
            </a:r>
          </a:p>
          <a:p>
            <a:pPr marL="0" indent="0">
              <a:buNone/>
            </a:pPr>
            <a:endParaRPr lang="de-DE" dirty="0"/>
          </a:p>
        </p:txBody>
      </p:sp>
      <p:sp>
        <p:nvSpPr>
          <p:cNvPr id="31" name="Textplatzhalter 1"/>
          <p:cNvSpPr>
            <a:spLocks noGrp="1"/>
          </p:cNvSpPr>
          <p:nvPr>
            <p:ph type="body" sz="quarter" idx="13"/>
          </p:nvPr>
        </p:nvSpPr>
        <p:spPr/>
        <p:txBody>
          <a:bodyPr/>
          <a:lstStyle/>
          <a:p>
            <a:r>
              <a:rPr lang="de-DE" dirty="0">
                <a:solidFill>
                  <a:srgbClr val="024089"/>
                </a:solidFill>
              </a:rPr>
              <a:t>- mentale Ebene des </a:t>
            </a:r>
            <a:r>
              <a:rPr lang="de-DE" dirty="0">
                <a:solidFill>
                  <a:srgbClr val="E20000"/>
                </a:solidFill>
              </a:rPr>
              <a:t>Ausdrucks</a:t>
            </a:r>
            <a:r>
              <a:rPr lang="de-DE" dirty="0">
                <a:solidFill>
                  <a:srgbClr val="024089"/>
                </a:solidFill>
              </a:rPr>
              <a:t>, Sprechens &amp; Handelns </a:t>
            </a:r>
          </a:p>
        </p:txBody>
      </p:sp>
      <p:pic>
        <p:nvPicPr>
          <p:cNvPr id="36873" name="Grafik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063" y="11625263"/>
            <a:ext cx="6057901" cy="2922587"/>
          </a:xfrm>
          <a:prstGeom prst="rect">
            <a:avLst/>
          </a:prstGeom>
          <a:noFill/>
          <a:extLst>
            <a:ext uri="{909E8E84-426E-40DD-AFC4-6F175D3DCCD1}">
              <a14:hiddenFill xmlns:a14="http://schemas.microsoft.com/office/drawing/2010/main">
                <a:solidFill>
                  <a:srgbClr val="FFFFFF"/>
                </a:solidFill>
              </a14:hiddenFill>
            </a:ext>
          </a:extLst>
        </p:spPr>
      </p:pic>
      <p:sp>
        <p:nvSpPr>
          <p:cNvPr id="15" name="Abgerundetes Rechteck 14"/>
          <p:cNvSpPr/>
          <p:nvPr/>
        </p:nvSpPr>
        <p:spPr>
          <a:xfrm>
            <a:off x="5040223" y="2708920"/>
            <a:ext cx="3420209" cy="1930286"/>
          </a:xfrm>
          <a:prstGeom prst="roundRect">
            <a:avLst/>
          </a:prstGeom>
          <a:noFill/>
          <a:ln>
            <a:solidFill>
              <a:srgbClr val="024089"/>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de-DE" b="1" dirty="0">
                <a:solidFill>
                  <a:schemeClr val="tx1"/>
                </a:solidFill>
                <a:latin typeface="Arial" panose="020B0604020202020204" pitchFamily="34" charset="0"/>
                <a:cs typeface="Arial" panose="020B0604020202020204" pitchFamily="34" charset="0"/>
              </a:rPr>
              <a:t>Maskierte Emotionen</a:t>
            </a:r>
          </a:p>
          <a:p>
            <a:pPr algn="ctr"/>
            <a:r>
              <a:rPr lang="de-DE" dirty="0">
                <a:solidFill>
                  <a:schemeClr val="tx1"/>
                </a:solidFill>
                <a:latin typeface="Arial" panose="020B0604020202020204" pitchFamily="34" charset="0"/>
                <a:cs typeface="Arial" panose="020B0604020202020204" pitchFamily="34" charset="0"/>
              </a:rPr>
              <a:t>5-7 Jährige verstehen, dass man einen emotionalen Ausdruck zeigen kann, der nicht mit dem aktuellen Befinden übereinstimmt </a:t>
            </a:r>
          </a:p>
        </p:txBody>
      </p:sp>
      <p:pic>
        <p:nvPicPr>
          <p:cNvPr id="23603" name="Picture 5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2060848"/>
            <a:ext cx="4320480" cy="3280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10</a:t>
            </a:fld>
            <a:endParaRPr lang="de-DE" dirty="0"/>
          </a:p>
        </p:txBody>
      </p:sp>
    </p:spTree>
    <p:extLst>
      <p:ext uri="{BB962C8B-B14F-4D97-AF65-F5344CB8AC3E}">
        <p14:creationId xmlns:p14="http://schemas.microsoft.com/office/powerpoint/2010/main" val="424120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6873" name="Grafik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063" y="11625263"/>
            <a:ext cx="6057901" cy="292258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dirty="0"/>
              <a:t>Entwicklung von Emotionen </a:t>
            </a:r>
          </a:p>
        </p:txBody>
      </p:sp>
      <p:sp>
        <p:nvSpPr>
          <p:cNvPr id="12" name="Inhaltsplatzhalter 11"/>
          <p:cNvSpPr>
            <a:spLocks noGrp="1"/>
          </p:cNvSpPr>
          <p:nvPr>
            <p:ph idx="1"/>
          </p:nvPr>
        </p:nvSpPr>
        <p:spPr/>
        <p:txBody>
          <a:bodyPr/>
          <a:lstStyle/>
          <a:p>
            <a:pPr marL="0" lvl="0" indent="0" fontAlgn="base">
              <a:spcBef>
                <a:spcPct val="0"/>
              </a:spcBef>
              <a:spcAft>
                <a:spcPct val="0"/>
              </a:spcAft>
              <a:buNone/>
            </a:pPr>
            <a:r>
              <a:rPr lang="de-DE" altLang="de-DE" dirty="0">
                <a:ea typeface="Calibri" pitchFamily="34" charset="0"/>
              </a:rPr>
              <a:t>Der </a:t>
            </a:r>
            <a:r>
              <a:rPr lang="de-DE" altLang="de-DE" b="1" dirty="0">
                <a:solidFill>
                  <a:srgbClr val="E20000"/>
                </a:solidFill>
                <a:ea typeface="Calibri" pitchFamily="34" charset="0"/>
              </a:rPr>
              <a:t>innere Dialog</a:t>
            </a:r>
            <a:r>
              <a:rPr lang="de-DE" altLang="de-DE" dirty="0">
                <a:solidFill>
                  <a:srgbClr val="E20000"/>
                </a:solidFill>
                <a:ea typeface="Calibri" pitchFamily="34" charset="0"/>
              </a:rPr>
              <a:t> </a:t>
            </a:r>
            <a:r>
              <a:rPr lang="de-DE" altLang="de-DE" dirty="0">
                <a:ea typeface="Calibri" pitchFamily="34" charset="0"/>
              </a:rPr>
              <a:t>als Emotionsregulation</a:t>
            </a:r>
          </a:p>
          <a:p>
            <a:pPr marL="0" lvl="0" indent="0" fontAlgn="base">
              <a:spcBef>
                <a:spcPct val="0"/>
              </a:spcBef>
              <a:spcAft>
                <a:spcPct val="0"/>
              </a:spcAft>
              <a:buNone/>
            </a:pPr>
            <a:endParaRPr lang="de-DE" altLang="de-DE" dirty="0">
              <a:solidFill>
                <a:srgbClr val="002060"/>
              </a:solidFill>
              <a:latin typeface="Calibri" pitchFamily="34" charset="0"/>
              <a:cs typeface="Times New Roman" pitchFamily="18" charset="0"/>
              <a:sym typeface="Wingdings" pitchFamily="2" charset="2"/>
            </a:endParaRPr>
          </a:p>
          <a:p>
            <a:pPr marL="0" lvl="0" indent="0" eaLnBrk="0" fontAlgn="base" hangingPunct="0">
              <a:spcBef>
                <a:spcPct val="0"/>
              </a:spcBef>
              <a:spcAft>
                <a:spcPct val="0"/>
              </a:spcAft>
              <a:buNone/>
            </a:pPr>
            <a:endParaRPr lang="de-DE" altLang="de-DE" sz="1200" dirty="0">
              <a:latin typeface="Calibri" pitchFamily="34" charset="0"/>
              <a:ea typeface="Calibri" pitchFamily="34" charset="0"/>
              <a:cs typeface="Times New Roman" pitchFamily="18" charset="0"/>
              <a:sym typeface="Wingdings" pitchFamily="2" charset="2"/>
            </a:endParaRPr>
          </a:p>
          <a:p>
            <a:pPr marL="0" indent="0">
              <a:buNone/>
            </a:pPr>
            <a:endParaRPr lang="de-DE" dirty="0"/>
          </a:p>
          <a:p>
            <a:pPr marL="0" indent="0">
              <a:buNone/>
            </a:pPr>
            <a:r>
              <a:rPr lang="de-DE" b="1" dirty="0"/>
              <a:t>Hintergrund</a:t>
            </a:r>
          </a:p>
          <a:p>
            <a:pPr marL="0" lvl="0" indent="0">
              <a:lnSpc>
                <a:spcPct val="115000"/>
              </a:lnSpc>
              <a:spcAft>
                <a:spcPts val="1000"/>
              </a:spcAft>
              <a:buNone/>
            </a:pPr>
            <a:r>
              <a:rPr lang="de-DE" b="1" dirty="0">
                <a:ea typeface="Calibri"/>
              </a:rPr>
              <a:t>Entwicklung des Sprechens als Selbstinstruktion:</a:t>
            </a:r>
            <a:r>
              <a:rPr lang="de-DE" dirty="0">
                <a:ea typeface="Calibri"/>
              </a:rPr>
              <a:t> </a:t>
            </a:r>
            <a:br>
              <a:rPr lang="de-DE" dirty="0">
                <a:ea typeface="Calibri"/>
              </a:rPr>
            </a:br>
            <a:r>
              <a:rPr lang="de-DE" dirty="0">
                <a:ea typeface="Calibri"/>
              </a:rPr>
              <a:t>Vorschulkinder beginnen Sprache nicht nur für Kommunikation, sondern auch für eigene Handlungsanweisungen zu gebrauchen</a:t>
            </a:r>
          </a:p>
          <a:p>
            <a:pPr marL="285750" lvl="0" indent="-285750">
              <a:lnSpc>
                <a:spcPct val="115000"/>
              </a:lnSpc>
              <a:spcAft>
                <a:spcPts val="1000"/>
              </a:spcAft>
              <a:buFont typeface="Wingdings"/>
              <a:buChar char="à"/>
            </a:pPr>
            <a:r>
              <a:rPr lang="de-DE" dirty="0">
                <a:ea typeface="Calibri"/>
              </a:rPr>
              <a:t>im </a:t>
            </a:r>
            <a:r>
              <a:rPr lang="de-DE" b="1" dirty="0">
                <a:ea typeface="Calibri"/>
              </a:rPr>
              <a:t>Grundschulalter</a:t>
            </a:r>
            <a:r>
              <a:rPr lang="de-DE" dirty="0">
                <a:ea typeface="Calibri"/>
              </a:rPr>
              <a:t> entwickelt sich daraus das </a:t>
            </a:r>
            <a:r>
              <a:rPr lang="de-DE" b="1" dirty="0">
                <a:ea typeface="Calibri"/>
              </a:rPr>
              <a:t>innere Sprechen</a:t>
            </a:r>
            <a:r>
              <a:rPr lang="de-DE" dirty="0">
                <a:ea typeface="Calibri"/>
              </a:rPr>
              <a:t> </a:t>
            </a:r>
          </a:p>
          <a:p>
            <a:pPr marL="0" indent="0">
              <a:buNone/>
            </a:pPr>
            <a:endParaRPr lang="de-DE" dirty="0"/>
          </a:p>
        </p:txBody>
      </p:sp>
      <p:sp>
        <p:nvSpPr>
          <p:cNvPr id="10" name="Foliennummernplatzhalter 3"/>
          <p:cNvSpPr>
            <a:spLocks noGrp="1"/>
          </p:cNvSpPr>
          <p:nvPr>
            <p:ph type="sldNum" sz="quarter" idx="12"/>
          </p:nvPr>
        </p:nvSpPr>
        <p:spPr/>
        <p:txBody>
          <a:bodyPr/>
          <a:lstStyle/>
          <a:p>
            <a:fld id="{37097709-3703-4872-A653-C50576CFE1E5}" type="slidenum">
              <a:rPr lang="de-DE" smtClean="0"/>
              <a:t>11</a:t>
            </a:fld>
            <a:endParaRPr lang="de-DE" dirty="0"/>
          </a:p>
        </p:txBody>
      </p:sp>
      <p:sp>
        <p:nvSpPr>
          <p:cNvPr id="9" name="Textplatzhalter 1"/>
          <p:cNvSpPr>
            <a:spLocks noGrp="1"/>
          </p:cNvSpPr>
          <p:nvPr>
            <p:ph type="body" sz="quarter" idx="13"/>
          </p:nvPr>
        </p:nvSpPr>
        <p:spPr/>
        <p:txBody>
          <a:bodyPr/>
          <a:lstStyle/>
          <a:p>
            <a:r>
              <a:rPr lang="de-DE" dirty="0">
                <a:solidFill>
                  <a:srgbClr val="024089"/>
                </a:solidFill>
              </a:rPr>
              <a:t>- mentale Ebene des Ausdrucks, </a:t>
            </a:r>
            <a:r>
              <a:rPr lang="de-DE" dirty="0">
                <a:solidFill>
                  <a:srgbClr val="E20000"/>
                </a:solidFill>
              </a:rPr>
              <a:t>Sprechens </a:t>
            </a:r>
            <a:r>
              <a:rPr lang="de-DE" dirty="0">
                <a:solidFill>
                  <a:srgbClr val="024089"/>
                </a:solidFill>
              </a:rPr>
              <a:t>&amp; </a:t>
            </a:r>
            <a:r>
              <a:rPr lang="de-DE" dirty="0">
                <a:solidFill>
                  <a:srgbClr val="E20000"/>
                </a:solidFill>
              </a:rPr>
              <a:t>Handelns</a:t>
            </a:r>
          </a:p>
        </p:txBody>
      </p:sp>
      <p:sp>
        <p:nvSpPr>
          <p:cNvPr id="6" name="Rechteck 5"/>
          <p:cNvSpPr/>
          <p:nvPr/>
        </p:nvSpPr>
        <p:spPr>
          <a:xfrm>
            <a:off x="2286000" y="1980399"/>
            <a:ext cx="4572000" cy="383823"/>
          </a:xfrm>
          <a:prstGeom prst="rect">
            <a:avLst/>
          </a:prstGeom>
        </p:spPr>
        <p:txBody>
          <a:bodyPr>
            <a:spAutoFit/>
          </a:bodyPr>
          <a:lstStyle/>
          <a:p>
            <a:pPr lvl="0">
              <a:lnSpc>
                <a:spcPct val="115000"/>
              </a:lnSpc>
              <a:spcAft>
                <a:spcPts val="1000"/>
              </a:spcAft>
            </a:pPr>
            <a:endParaRPr lang="de-DE" dirty="0">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3743736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feil nach rechts 10"/>
          <p:cNvSpPr/>
          <p:nvPr/>
        </p:nvSpPr>
        <p:spPr>
          <a:xfrm rot="4034497">
            <a:off x="1261500" y="3270013"/>
            <a:ext cx="632057" cy="29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247880" y="289926"/>
            <a:ext cx="6995120" cy="402770"/>
          </a:xfrm>
        </p:spPr>
        <p:txBody>
          <a:bodyPr/>
          <a:lstStyle/>
          <a:p>
            <a:r>
              <a:rPr lang="de-DE" dirty="0">
                <a:solidFill>
                  <a:srgbClr val="024089"/>
                </a:solidFill>
              </a:rPr>
              <a:t>Entwicklung von Emotionen</a:t>
            </a:r>
          </a:p>
        </p:txBody>
      </p:sp>
      <p:sp>
        <p:nvSpPr>
          <p:cNvPr id="9" name="Rechteck 8"/>
          <p:cNvSpPr/>
          <p:nvPr/>
        </p:nvSpPr>
        <p:spPr>
          <a:xfrm>
            <a:off x="294384" y="1353328"/>
            <a:ext cx="2045367" cy="1569660"/>
          </a:xfrm>
          <a:prstGeom prst="rect">
            <a:avLst/>
          </a:prstGeom>
          <a:no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lvl="0" fontAlgn="base">
              <a:spcBef>
                <a:spcPct val="0"/>
              </a:spcBef>
              <a:spcAft>
                <a:spcPct val="0"/>
              </a:spcAft>
            </a:pPr>
            <a:r>
              <a:rPr lang="de-DE" altLang="de-DE" sz="1600" b="1" dirty="0">
                <a:solidFill>
                  <a:schemeClr val="tx1"/>
                </a:solidFill>
                <a:latin typeface="Arial" panose="020B0604020202020204" pitchFamily="34" charset="0"/>
                <a:ea typeface="Calibri" pitchFamily="34" charset="0"/>
                <a:cs typeface="Arial" panose="020B0604020202020204" pitchFamily="34" charset="0"/>
              </a:rPr>
              <a:t>5-7 Jahre: </a:t>
            </a:r>
            <a:r>
              <a:rPr lang="de-DE" altLang="de-DE" sz="1600" dirty="0">
                <a:solidFill>
                  <a:schemeClr val="tx1"/>
                </a:solidFill>
                <a:latin typeface="Arial" panose="020B0604020202020204" pitchFamily="34" charset="0"/>
                <a:ea typeface="Calibri" pitchFamily="34" charset="0"/>
                <a:cs typeface="Arial" panose="020B0604020202020204" pitchFamily="34" charset="0"/>
              </a:rPr>
              <a:t>mit dem Schulübergang gibt es eine </a:t>
            </a:r>
            <a:r>
              <a:rPr lang="de-DE" sz="1600" dirty="0">
                <a:solidFill>
                  <a:schemeClr val="tx1"/>
                </a:solidFill>
                <a:latin typeface="Arial" panose="020B0604020202020204" pitchFamily="34" charset="0"/>
                <a:ea typeface="Calibri"/>
                <a:cs typeface="Arial" panose="020B0604020202020204" pitchFamily="34" charset="0"/>
              </a:rPr>
              <a:t>Zunahme an </a:t>
            </a:r>
            <a:r>
              <a:rPr lang="de-DE" sz="1600" b="1" dirty="0">
                <a:solidFill>
                  <a:schemeClr val="tx1"/>
                </a:solidFill>
                <a:latin typeface="Arial" panose="020B0604020202020204" pitchFamily="34" charset="0"/>
                <a:ea typeface="Calibri"/>
                <a:cs typeface="Arial" panose="020B0604020202020204" pitchFamily="34" charset="0"/>
              </a:rPr>
              <a:t>Bewertungs- und sozialer Angst </a:t>
            </a:r>
          </a:p>
          <a:p>
            <a:pPr lvl="0" fontAlgn="base">
              <a:spcBef>
                <a:spcPct val="0"/>
              </a:spcBef>
              <a:spcAft>
                <a:spcPct val="0"/>
              </a:spcAft>
            </a:pPr>
            <a:r>
              <a:rPr lang="de-DE" sz="1600" dirty="0">
                <a:solidFill>
                  <a:schemeClr val="tx1"/>
                </a:solidFill>
                <a:latin typeface="Arial" panose="020B0604020202020204" pitchFamily="34" charset="0"/>
                <a:cs typeface="Arial" panose="020B0604020202020204" pitchFamily="34" charset="0"/>
              </a:rPr>
              <a:t>(King, 1993)</a:t>
            </a:r>
            <a:endParaRPr lang="de-DE" altLang="de-DE" sz="1600" dirty="0">
              <a:solidFill>
                <a:schemeClr val="tx1"/>
              </a:solidFill>
              <a:latin typeface="Arial" panose="020B0604020202020204" pitchFamily="34" charset="0"/>
              <a:cs typeface="Arial" panose="020B0604020202020204" pitchFamily="34" charset="0"/>
            </a:endParaRPr>
          </a:p>
        </p:txBody>
      </p:sp>
      <p:sp>
        <p:nvSpPr>
          <p:cNvPr id="10" name="Textfeld 9"/>
          <p:cNvSpPr txBox="1"/>
          <p:nvPr/>
        </p:nvSpPr>
        <p:spPr>
          <a:xfrm>
            <a:off x="4644008" y="3200752"/>
            <a:ext cx="1512168" cy="360040"/>
          </a:xfrm>
          <a:prstGeom prst="rect">
            <a:avLst/>
          </a:prstGeom>
          <a:solidFill>
            <a:schemeClr val="bg1"/>
          </a:solidFill>
        </p:spPr>
        <p:txBody>
          <a:bodyPr wrap="square" rtlCol="0">
            <a:spAutoFit/>
          </a:bodyPr>
          <a:lstStyle/>
          <a:p>
            <a:endParaRPr lang="de-DE" dirty="0"/>
          </a:p>
        </p:txBody>
      </p:sp>
      <p:sp>
        <p:nvSpPr>
          <p:cNvPr id="16" name="Rechteck 15"/>
          <p:cNvSpPr/>
          <p:nvPr/>
        </p:nvSpPr>
        <p:spPr>
          <a:xfrm>
            <a:off x="6444208" y="1216892"/>
            <a:ext cx="2387500" cy="2923877"/>
          </a:xfrm>
          <a:prstGeom prst="rect">
            <a:avLst/>
          </a:prstGeom>
          <a:no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lvl="0">
              <a:lnSpc>
                <a:spcPct val="115000"/>
              </a:lnSpc>
              <a:spcAft>
                <a:spcPts val="1000"/>
              </a:spcAft>
            </a:pPr>
            <a:r>
              <a:rPr lang="de-DE" sz="1600" b="1" dirty="0">
                <a:solidFill>
                  <a:schemeClr val="tx1"/>
                </a:solidFill>
                <a:latin typeface="Arial" panose="020B0604020202020204" pitchFamily="34" charset="0"/>
                <a:ea typeface="Calibri"/>
                <a:cs typeface="Arial" panose="020B0604020202020204" pitchFamily="34" charset="0"/>
              </a:rPr>
              <a:t>Grundschulalter:</a:t>
            </a:r>
            <a:r>
              <a:rPr lang="de-DE" sz="1600" dirty="0">
                <a:solidFill>
                  <a:schemeClr val="tx1"/>
                </a:solidFill>
                <a:latin typeface="Arial" panose="020B0604020202020204" pitchFamily="34" charset="0"/>
                <a:ea typeface="Calibri"/>
                <a:cs typeface="Arial" panose="020B0604020202020204" pitchFamily="34" charset="0"/>
              </a:rPr>
              <a:t> </a:t>
            </a:r>
            <a:r>
              <a:rPr lang="de-DE" sz="1600" b="1" dirty="0">
                <a:solidFill>
                  <a:schemeClr val="tx1"/>
                </a:solidFill>
                <a:latin typeface="Arial" panose="020B0604020202020204" pitchFamily="34" charset="0"/>
                <a:ea typeface="Calibri"/>
                <a:cs typeface="Arial" panose="020B0604020202020204" pitchFamily="34" charset="0"/>
              </a:rPr>
              <a:t>Ambivalente Emotionen</a:t>
            </a:r>
            <a:br>
              <a:rPr lang="de-DE" sz="1600" b="1" dirty="0">
                <a:solidFill>
                  <a:schemeClr val="tx1"/>
                </a:solidFill>
                <a:latin typeface="Arial" panose="020B0604020202020204" pitchFamily="34" charset="0"/>
                <a:ea typeface="Calibri"/>
                <a:cs typeface="Arial" panose="020B0604020202020204" pitchFamily="34" charset="0"/>
              </a:rPr>
            </a:br>
            <a:r>
              <a:rPr lang="de-DE" sz="1600" dirty="0">
                <a:solidFill>
                  <a:schemeClr val="tx1"/>
                </a:solidFill>
                <a:latin typeface="Arial" panose="020B0604020202020204" pitchFamily="34" charset="0"/>
                <a:ea typeface="Calibri"/>
                <a:cs typeface="Arial" panose="020B0604020202020204" pitchFamily="34" charset="0"/>
              </a:rPr>
              <a:t>Kinder verstehen, dass man in Bezug auf einen Anlass widersprüchliche (ambivalente) Emotionen empfinden kann (Harter &amp; </a:t>
            </a:r>
            <a:r>
              <a:rPr lang="de-DE" sz="1600" dirty="0" err="1">
                <a:solidFill>
                  <a:schemeClr val="tx1"/>
                </a:solidFill>
                <a:latin typeface="Arial" panose="020B0604020202020204" pitchFamily="34" charset="0"/>
                <a:ea typeface="Calibri"/>
                <a:cs typeface="Arial" panose="020B0604020202020204" pitchFamily="34" charset="0"/>
              </a:rPr>
              <a:t>Whitesell</a:t>
            </a:r>
            <a:r>
              <a:rPr lang="de-DE" sz="1600" dirty="0">
                <a:solidFill>
                  <a:schemeClr val="tx1"/>
                </a:solidFill>
                <a:latin typeface="Arial" panose="020B0604020202020204" pitchFamily="34" charset="0"/>
                <a:ea typeface="Calibri"/>
                <a:cs typeface="Arial" panose="020B0604020202020204" pitchFamily="34" charset="0"/>
              </a:rPr>
              <a:t>, 1989)</a:t>
            </a:r>
          </a:p>
        </p:txBody>
      </p:sp>
      <p:sp>
        <p:nvSpPr>
          <p:cNvPr id="17" name="Pfeil nach rechts 16"/>
          <p:cNvSpPr/>
          <p:nvPr/>
        </p:nvSpPr>
        <p:spPr>
          <a:xfrm rot="18469425">
            <a:off x="6213910" y="4598216"/>
            <a:ext cx="1115289" cy="327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683568" y="3869647"/>
            <a:ext cx="5472608" cy="2062103"/>
          </a:xfrm>
          <a:prstGeom prst="rect">
            <a:avLst/>
          </a:prstGeom>
          <a:no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lvl="0"/>
            <a:r>
              <a:rPr lang="de-DE" sz="1600" dirty="0">
                <a:solidFill>
                  <a:schemeClr val="tx1"/>
                </a:solidFill>
                <a:latin typeface="Arial" panose="020B0604020202020204" pitchFamily="34" charset="0"/>
                <a:cs typeface="Arial" panose="020B0604020202020204" pitchFamily="34" charset="0"/>
              </a:rPr>
              <a:t>ca. </a:t>
            </a:r>
            <a:r>
              <a:rPr lang="de-DE" sz="1600" b="1" dirty="0">
                <a:solidFill>
                  <a:schemeClr val="tx1"/>
                </a:solidFill>
                <a:latin typeface="Arial" panose="020B0604020202020204" pitchFamily="34" charset="0"/>
                <a:cs typeface="Arial" panose="020B0604020202020204" pitchFamily="34" charset="0"/>
              </a:rPr>
              <a:t>7 Jahre: multiple Emotionen </a:t>
            </a:r>
          </a:p>
          <a:p>
            <a:pPr lvl="0"/>
            <a:r>
              <a:rPr lang="de-DE" sz="1600" dirty="0">
                <a:solidFill>
                  <a:schemeClr val="tx1"/>
                </a:solidFill>
                <a:latin typeface="Arial" panose="020B0604020202020204" pitchFamily="34" charset="0"/>
                <a:cs typeface="Arial" panose="020B0604020202020204" pitchFamily="34" charset="0"/>
              </a:rPr>
              <a:t>Kinder können gleichzeitig auftretende Emotionen der gleichen Valenz (= Wertigkeit)  als Ergebnis ein und derselben Situation beschreiben</a:t>
            </a:r>
            <a:endParaRPr lang="de-DE" sz="1600" i="1" dirty="0">
              <a:solidFill>
                <a:schemeClr val="tx1"/>
              </a:solidFill>
              <a:latin typeface="Arial" panose="020B0604020202020204" pitchFamily="34" charset="0"/>
              <a:cs typeface="Arial" panose="020B0604020202020204" pitchFamily="34" charset="0"/>
            </a:endParaRPr>
          </a:p>
          <a:p>
            <a:pPr lvl="0"/>
            <a:r>
              <a:rPr lang="de-DE" sz="1600" i="1" dirty="0">
                <a:solidFill>
                  <a:schemeClr val="tx1"/>
                </a:solidFill>
                <a:latin typeface="Arial" panose="020B0604020202020204" pitchFamily="34" charset="0"/>
                <a:cs typeface="Arial" panose="020B0604020202020204" pitchFamily="34" charset="0"/>
              </a:rPr>
              <a:t>z.B. Freude, Stolz und Scham, wenn Lehrer eine besonders gute Leistung vor allen anderen betont</a:t>
            </a:r>
            <a:br>
              <a:rPr lang="de-DE" sz="1600" dirty="0">
                <a:solidFill>
                  <a:schemeClr val="tx1"/>
                </a:solidFill>
                <a:latin typeface="Arial" panose="020B0604020202020204" pitchFamily="34" charset="0"/>
                <a:cs typeface="Arial" panose="020B0604020202020204" pitchFamily="34" charset="0"/>
              </a:rPr>
            </a:br>
            <a:r>
              <a:rPr lang="de-DE" sz="1600" dirty="0">
                <a:solidFill>
                  <a:schemeClr val="tx1"/>
                </a:solidFill>
                <a:latin typeface="Arial" panose="020B0604020202020204" pitchFamily="34" charset="0"/>
                <a:cs typeface="Arial" panose="020B0604020202020204" pitchFamily="34" charset="0"/>
                <a:sym typeface="Wingdings"/>
              </a:rPr>
              <a:t></a:t>
            </a:r>
            <a:r>
              <a:rPr lang="de-DE" sz="1600" dirty="0">
                <a:solidFill>
                  <a:schemeClr val="tx1"/>
                </a:solidFill>
                <a:latin typeface="Arial" panose="020B0604020202020204" pitchFamily="34" charset="0"/>
                <a:cs typeface="Arial" panose="020B0604020202020204" pitchFamily="34" charset="0"/>
              </a:rPr>
              <a:t> Empfindung zweideutiger Emotionen findet schon früher statt</a:t>
            </a:r>
          </a:p>
        </p:txBody>
      </p:sp>
      <p:sp>
        <p:nvSpPr>
          <p:cNvPr id="12" name="Textfeld 11"/>
          <p:cNvSpPr txBox="1"/>
          <p:nvPr/>
        </p:nvSpPr>
        <p:spPr>
          <a:xfrm>
            <a:off x="4906021" y="3394193"/>
            <a:ext cx="1512168" cy="360040"/>
          </a:xfrm>
          <a:prstGeom prst="rect">
            <a:avLst/>
          </a:prstGeom>
          <a:solidFill>
            <a:schemeClr val="bg1"/>
          </a:solidFill>
        </p:spPr>
        <p:txBody>
          <a:bodyPr wrap="square" rtlCol="0">
            <a:spAutoFit/>
          </a:bodyPr>
          <a:lstStyle/>
          <a:p>
            <a:endParaRPr lang="de-DE" dirty="0"/>
          </a:p>
        </p:txBody>
      </p:sp>
      <p:sp>
        <p:nvSpPr>
          <p:cNvPr id="13"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12</a:t>
            </a:fld>
            <a:endParaRPr lang="de-DE" dirty="0"/>
          </a:p>
        </p:txBody>
      </p:sp>
    </p:spTree>
    <p:extLst>
      <p:ext uri="{BB962C8B-B14F-4D97-AF65-F5344CB8AC3E}">
        <p14:creationId xmlns:p14="http://schemas.microsoft.com/office/powerpoint/2010/main" val="321396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el 4"/>
          <p:cNvSpPr>
            <a:spLocks noGrp="1"/>
          </p:cNvSpPr>
          <p:nvPr>
            <p:ph type="title"/>
          </p:nvPr>
        </p:nvSpPr>
        <p:spPr>
          <a:xfrm>
            <a:off x="247880" y="289926"/>
            <a:ext cx="6995120" cy="402770"/>
          </a:xfrm>
        </p:spPr>
        <p:txBody>
          <a:bodyPr/>
          <a:lstStyle/>
          <a:p>
            <a:r>
              <a:rPr lang="de-DE" dirty="0">
                <a:solidFill>
                  <a:srgbClr val="024089"/>
                </a:solidFill>
              </a:rPr>
              <a:t>Brainstorming: Multiple Emotionen</a:t>
            </a:r>
          </a:p>
        </p:txBody>
      </p:sp>
      <p:sp>
        <p:nvSpPr>
          <p:cNvPr id="6" name="Inhaltsplatzhalter 5"/>
          <p:cNvSpPr>
            <a:spLocks noGrp="1"/>
          </p:cNvSpPr>
          <p:nvPr>
            <p:ph idx="1"/>
          </p:nvPr>
        </p:nvSpPr>
        <p:spPr/>
        <p:txBody>
          <a:bodyPr/>
          <a:lstStyle/>
          <a:p>
            <a:pPr marL="0" indent="0">
              <a:buNone/>
            </a:pPr>
            <a:endParaRPr lang="de-DE" sz="2400" dirty="0">
              <a:ea typeface="Calibri"/>
            </a:endParaRPr>
          </a:p>
          <a:p>
            <a:pPr marL="0" indent="0">
              <a:buNone/>
            </a:pPr>
            <a:r>
              <a:rPr lang="de-DE" sz="2400" dirty="0">
                <a:ea typeface="Calibri"/>
              </a:rPr>
              <a:t>In welchen </a:t>
            </a:r>
            <a:r>
              <a:rPr lang="de-DE" sz="2400" b="1" dirty="0">
                <a:ea typeface="Calibri"/>
              </a:rPr>
              <a:t>Situationen</a:t>
            </a:r>
            <a:r>
              <a:rPr lang="de-DE" sz="2400" dirty="0">
                <a:ea typeface="Calibri"/>
              </a:rPr>
              <a:t> kann man </a:t>
            </a:r>
            <a:r>
              <a:rPr lang="de-DE" sz="2400" b="1" dirty="0">
                <a:ea typeface="Calibri"/>
              </a:rPr>
              <a:t>multiple Emotionen </a:t>
            </a:r>
            <a:r>
              <a:rPr lang="de-DE" sz="2400" dirty="0">
                <a:ea typeface="Calibri"/>
              </a:rPr>
              <a:t>(ggf. auch </a:t>
            </a:r>
            <a:r>
              <a:rPr lang="de-DE" sz="2400" b="1" dirty="0">
                <a:ea typeface="Calibri"/>
              </a:rPr>
              <a:t>widersprüchliche</a:t>
            </a:r>
            <a:r>
              <a:rPr lang="de-DE" sz="2400" dirty="0">
                <a:ea typeface="Calibri"/>
              </a:rPr>
              <a:t>)</a:t>
            </a:r>
            <a:r>
              <a:rPr lang="de-DE" sz="2400" b="1" dirty="0">
                <a:ea typeface="Calibri"/>
              </a:rPr>
              <a:t> </a:t>
            </a:r>
            <a:r>
              <a:rPr lang="de-DE" sz="2400" dirty="0">
                <a:ea typeface="Calibri"/>
              </a:rPr>
              <a:t>Emotionen erleben? </a:t>
            </a:r>
          </a:p>
          <a:p>
            <a:endParaRPr lang="de-DE" dirty="0"/>
          </a:p>
        </p:txBody>
      </p:sp>
      <p:sp>
        <p:nvSpPr>
          <p:cNvPr id="10" name="Textfeld 9"/>
          <p:cNvSpPr txBox="1"/>
          <p:nvPr/>
        </p:nvSpPr>
        <p:spPr>
          <a:xfrm>
            <a:off x="4644008" y="3200752"/>
            <a:ext cx="1512168" cy="360040"/>
          </a:xfrm>
          <a:prstGeom prst="rect">
            <a:avLst/>
          </a:prstGeom>
          <a:solidFill>
            <a:schemeClr val="bg1"/>
          </a:solidFill>
        </p:spPr>
        <p:txBody>
          <a:bodyPr wrap="square" rtlCol="0">
            <a:spAutoFit/>
          </a:bodyPr>
          <a:lstStyle/>
          <a:p>
            <a:endParaRPr lang="de-DE" dirty="0"/>
          </a:p>
        </p:txBody>
      </p:sp>
      <p:sp>
        <p:nvSpPr>
          <p:cNvPr id="3" name="AutoShape 2" descr="Bildergebnis für brainstorming vorlag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6682" name="Picture 58" descr="C:\Users\fbernhard\AppData\Local\Microsoft\Windows\Temporary Internet Files\Content.IE5\ORHL5SQQ\question-1828268_960_72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63480" y="2808312"/>
            <a:ext cx="2852936" cy="2852936"/>
          </a:xfrm>
          <a:prstGeom prst="rect">
            <a:avLst/>
          </a:prstGeom>
          <a:noFill/>
          <a:extLst>
            <a:ext uri="{909E8E84-426E-40DD-AFC4-6F175D3DCCD1}">
              <a14:hiddenFill xmlns:a14="http://schemas.microsoft.com/office/drawing/2010/main">
                <a:solidFill>
                  <a:srgbClr val="FFFFFF"/>
                </a:solidFill>
              </a14:hiddenFill>
            </a:ext>
          </a:extLst>
        </p:spPr>
      </p:pic>
      <p:sp>
        <p:nvSpPr>
          <p:cNvPr id="11"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13</a:t>
            </a:fld>
            <a:endParaRPr lang="de-DE" dirty="0"/>
          </a:p>
        </p:txBody>
      </p:sp>
    </p:spTree>
    <p:extLst>
      <p:ext uri="{BB962C8B-B14F-4D97-AF65-F5344CB8AC3E}">
        <p14:creationId xmlns:p14="http://schemas.microsoft.com/office/powerpoint/2010/main" val="3432050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lvl="0"/>
            <a:r>
              <a:rPr lang="de-DE" sz="2000" dirty="0"/>
              <a:t>Emotionsregulation</a:t>
            </a:r>
            <a:endParaRPr lang="de-DE" dirty="0"/>
          </a:p>
        </p:txBody>
      </p:sp>
      <p:sp>
        <p:nvSpPr>
          <p:cNvPr id="4" name="Textfeld 3"/>
          <p:cNvSpPr txBox="1"/>
          <p:nvPr/>
        </p:nvSpPr>
        <p:spPr>
          <a:xfrm>
            <a:off x="179512" y="4837876"/>
            <a:ext cx="2736304" cy="369332"/>
          </a:xfrm>
          <a:prstGeom prst="rect">
            <a:avLst/>
          </a:prstGeom>
          <a:solidFill>
            <a:schemeClr val="bg1"/>
          </a:solidFill>
        </p:spPr>
        <p:txBody>
          <a:bodyPr wrap="square" rtlCol="0">
            <a:spAutoFit/>
          </a:bodyPr>
          <a:lstStyle/>
          <a:p>
            <a:endParaRPr lang="de-DE" dirty="0">
              <a:solidFill>
                <a:prstClr val="black"/>
              </a:solidFill>
            </a:endParaRPr>
          </a:p>
        </p:txBody>
      </p:sp>
      <p:sp>
        <p:nvSpPr>
          <p:cNvPr id="7" name="Textfeld 6"/>
          <p:cNvSpPr txBox="1"/>
          <p:nvPr/>
        </p:nvSpPr>
        <p:spPr>
          <a:xfrm>
            <a:off x="2558413" y="2393367"/>
            <a:ext cx="288032" cy="369332"/>
          </a:xfrm>
          <a:prstGeom prst="rect">
            <a:avLst/>
          </a:prstGeom>
          <a:solidFill>
            <a:schemeClr val="bg1"/>
          </a:solidFill>
        </p:spPr>
        <p:txBody>
          <a:bodyPr wrap="square" rtlCol="0">
            <a:spAutoFit/>
          </a:bodyPr>
          <a:lstStyle/>
          <a:p>
            <a:endParaRPr lang="de-DE" dirty="0">
              <a:solidFill>
                <a:prstClr val="black"/>
              </a:solidFill>
            </a:endParaRPr>
          </a:p>
        </p:txBody>
      </p:sp>
      <p:pic>
        <p:nvPicPr>
          <p:cNvPr id="358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2420888"/>
            <a:ext cx="3384376" cy="2256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14</a:t>
            </a:fld>
            <a:endParaRPr lang="de-DE" dirty="0"/>
          </a:p>
        </p:txBody>
      </p:sp>
    </p:spTree>
    <p:extLst>
      <p:ext uri="{BB962C8B-B14F-4D97-AF65-F5344CB8AC3E}">
        <p14:creationId xmlns:p14="http://schemas.microsoft.com/office/powerpoint/2010/main" val="3600117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247880" y="289926"/>
            <a:ext cx="6995120" cy="402770"/>
          </a:xfrm>
        </p:spPr>
        <p:txBody>
          <a:bodyPr/>
          <a:lstStyle/>
          <a:p>
            <a:r>
              <a:rPr lang="de-DE" dirty="0">
                <a:solidFill>
                  <a:srgbClr val="024089"/>
                </a:solidFill>
              </a:rPr>
              <a:t>Entwicklung der Emotionsregulation</a:t>
            </a:r>
          </a:p>
        </p:txBody>
      </p:sp>
      <p:sp>
        <p:nvSpPr>
          <p:cNvPr id="6" name="Inhaltsplatzhalter 5"/>
          <p:cNvSpPr>
            <a:spLocks noGrp="1"/>
          </p:cNvSpPr>
          <p:nvPr>
            <p:ph idx="1"/>
          </p:nvPr>
        </p:nvSpPr>
        <p:spPr/>
        <p:txBody>
          <a:bodyPr/>
          <a:lstStyle/>
          <a:p>
            <a:pPr marL="0" lvl="0" indent="0">
              <a:buNone/>
            </a:pPr>
            <a:r>
              <a:rPr lang="de-DE" altLang="de-DE" b="1" dirty="0">
                <a:ea typeface="Calibri" pitchFamily="34" charset="0"/>
                <a:sym typeface="Wingdings" pitchFamily="2" charset="2"/>
              </a:rPr>
              <a:t>Großer Entwicklungsschritt im Alter von 6 Jahren</a:t>
            </a:r>
            <a:r>
              <a:rPr lang="de-DE" altLang="de-DE" sz="2400" b="1" dirty="0">
                <a:solidFill>
                  <a:srgbClr val="002060"/>
                </a:solidFill>
                <a:latin typeface="Calibri" pitchFamily="34" charset="0"/>
                <a:ea typeface="Calibri" pitchFamily="34" charset="0"/>
                <a:cs typeface="Times New Roman" pitchFamily="18" charset="0"/>
                <a:sym typeface="Wingdings" pitchFamily="2" charset="2"/>
              </a:rPr>
              <a:t>:</a:t>
            </a:r>
            <a:br>
              <a:rPr lang="de-DE" altLang="de-DE" sz="2400" b="1" dirty="0">
                <a:solidFill>
                  <a:srgbClr val="002060"/>
                </a:solidFill>
                <a:latin typeface="Calibri" pitchFamily="34" charset="0"/>
                <a:ea typeface="Calibri" pitchFamily="34" charset="0"/>
                <a:cs typeface="Times New Roman" pitchFamily="18" charset="0"/>
                <a:sym typeface="Wingdings" pitchFamily="2" charset="2"/>
              </a:rPr>
            </a:br>
            <a:endParaRPr lang="de-DE" altLang="de-DE" sz="2400" b="1" dirty="0">
              <a:solidFill>
                <a:srgbClr val="002060"/>
              </a:solidFill>
              <a:latin typeface="Calibri" pitchFamily="34" charset="0"/>
              <a:ea typeface="Calibri" pitchFamily="34" charset="0"/>
              <a:cs typeface="Times New Roman" pitchFamily="18" charset="0"/>
              <a:sym typeface="Wingdings" pitchFamily="2" charset="2"/>
            </a:endParaRPr>
          </a:p>
          <a:p>
            <a:pPr marL="0" lvl="0" indent="0">
              <a:buNone/>
            </a:pPr>
            <a:endParaRPr lang="de-DE" altLang="de-DE" sz="2400" dirty="0">
              <a:solidFill>
                <a:srgbClr val="002060"/>
              </a:solidFill>
              <a:latin typeface="Calibri" pitchFamily="34" charset="0"/>
              <a:ea typeface="Calibri" pitchFamily="34" charset="0"/>
              <a:cs typeface="Times New Roman" pitchFamily="18" charset="0"/>
              <a:sym typeface="Wingdings" pitchFamily="2" charset="2"/>
            </a:endParaRPr>
          </a:p>
          <a:p>
            <a:pPr marL="0" indent="0">
              <a:buNone/>
            </a:pPr>
            <a:endParaRPr lang="de-DE" dirty="0"/>
          </a:p>
        </p:txBody>
      </p:sp>
      <p:pic>
        <p:nvPicPr>
          <p:cNvPr id="36873" name="Grafik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063" y="11625263"/>
            <a:ext cx="6057901" cy="2922587"/>
          </a:xfrm>
          <a:prstGeom prst="rect">
            <a:avLst/>
          </a:prstGeom>
          <a:noFill/>
          <a:extLst>
            <a:ext uri="{909E8E84-426E-40DD-AFC4-6F175D3DCCD1}">
              <a14:hiddenFill xmlns:a14="http://schemas.microsoft.com/office/drawing/2010/main">
                <a:solidFill>
                  <a:srgbClr val="FFFFFF"/>
                </a:solidFill>
              </a14:hiddenFill>
            </a:ext>
          </a:extLst>
        </p:spPr>
      </p:pic>
      <p:sp>
        <p:nvSpPr>
          <p:cNvPr id="16" name="Pfeil nach rechts 15"/>
          <p:cNvSpPr/>
          <p:nvPr/>
        </p:nvSpPr>
        <p:spPr>
          <a:xfrm>
            <a:off x="3512958" y="5114144"/>
            <a:ext cx="2067154" cy="332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lussdiagramm: Prozess 16"/>
          <p:cNvSpPr/>
          <p:nvPr/>
        </p:nvSpPr>
        <p:spPr>
          <a:xfrm>
            <a:off x="1339114" y="1988840"/>
            <a:ext cx="1633990" cy="1039290"/>
          </a:xfrm>
          <a:prstGeom prst="flowChartProcess">
            <a:avLst/>
          </a:prstGeom>
          <a:noFill/>
          <a:ln>
            <a:solidFill>
              <a:srgbClr val="024089"/>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1600" dirty="0">
                <a:solidFill>
                  <a:schemeClr val="tx1"/>
                </a:solidFill>
                <a:latin typeface="Arial" panose="020B0604020202020204" pitchFamily="34" charset="0"/>
                <a:cs typeface="Arial" panose="020B0604020202020204" pitchFamily="34" charset="0"/>
              </a:rPr>
              <a:t>interpersonelle Emotions-regulation</a:t>
            </a:r>
          </a:p>
        </p:txBody>
      </p:sp>
      <p:sp>
        <p:nvSpPr>
          <p:cNvPr id="18" name="Flussdiagramm: Prozess 17"/>
          <p:cNvSpPr/>
          <p:nvPr/>
        </p:nvSpPr>
        <p:spPr>
          <a:xfrm>
            <a:off x="6055345" y="1981390"/>
            <a:ext cx="1728193" cy="1074888"/>
          </a:xfrm>
          <a:prstGeom prst="flowChartProcess">
            <a:avLst/>
          </a:prstGeom>
          <a:noFill/>
          <a:ln>
            <a:solidFill>
              <a:srgbClr val="024089"/>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de-DE" sz="1600" dirty="0">
                <a:solidFill>
                  <a:schemeClr val="tx1"/>
                </a:solidFill>
                <a:latin typeface="Arial" panose="020B0604020202020204" pitchFamily="34" charset="0"/>
                <a:cs typeface="Arial" panose="020B0604020202020204" pitchFamily="34" charset="0"/>
              </a:rPr>
              <a:t>intrapersonale Emotions-regulation</a:t>
            </a:r>
          </a:p>
        </p:txBody>
      </p:sp>
      <p:sp>
        <p:nvSpPr>
          <p:cNvPr id="3" name="Abgerundetes Rechteck 2"/>
          <p:cNvSpPr/>
          <p:nvPr/>
        </p:nvSpPr>
        <p:spPr>
          <a:xfrm>
            <a:off x="565098" y="3040119"/>
            <a:ext cx="3154385" cy="1080120"/>
          </a:xfrm>
          <a:prstGeom prst="roundRect">
            <a:avLst/>
          </a:prstGeom>
          <a:noFill/>
          <a:ln w="31750">
            <a:solidFill>
              <a:srgbClr val="024089"/>
            </a:solidFill>
          </a:ln>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de-DE" sz="1600" dirty="0">
                <a:solidFill>
                  <a:schemeClr val="tx1"/>
                </a:solidFill>
                <a:latin typeface="Arial" panose="020B0604020202020204" pitchFamily="34" charset="0"/>
                <a:cs typeface="Arial" panose="020B0604020202020204" pitchFamily="34" charset="0"/>
              </a:rPr>
              <a:t>Kinder benötigen die Hilfe von Erwachsenen, um ihre Emotionen zu regulieren</a:t>
            </a:r>
          </a:p>
        </p:txBody>
      </p:sp>
      <p:sp>
        <p:nvSpPr>
          <p:cNvPr id="21" name="Abgerundetes Rechteck 20"/>
          <p:cNvSpPr/>
          <p:nvPr/>
        </p:nvSpPr>
        <p:spPr>
          <a:xfrm>
            <a:off x="5487305" y="3066225"/>
            <a:ext cx="2841525" cy="1054013"/>
          </a:xfrm>
          <a:prstGeom prst="roundRect">
            <a:avLst/>
          </a:prstGeom>
          <a:noFill/>
          <a:ln w="31750">
            <a:solidFill>
              <a:srgbClr val="024089"/>
            </a:solidFill>
          </a:ln>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de-DE" sz="1600" dirty="0">
                <a:solidFill>
                  <a:schemeClr val="tx1"/>
                </a:solidFill>
                <a:latin typeface="Arial" panose="020B0604020202020204" pitchFamily="34" charset="0"/>
                <a:cs typeface="Arial" panose="020B0604020202020204" pitchFamily="34" charset="0"/>
              </a:rPr>
              <a:t>Kinder lernen, ihre Emotionen selbst zu regulieren</a:t>
            </a:r>
          </a:p>
        </p:txBody>
      </p:sp>
      <p:pic>
        <p:nvPicPr>
          <p:cNvPr id="27705" name="Picture 5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0152" y="4538080"/>
            <a:ext cx="2116319" cy="141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706" name="Picture 5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3608" y="4538080"/>
            <a:ext cx="2116045" cy="1411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Pfeil nach rechts 24"/>
          <p:cNvSpPr/>
          <p:nvPr/>
        </p:nvSpPr>
        <p:spPr>
          <a:xfrm>
            <a:off x="3512958" y="2404942"/>
            <a:ext cx="2067154" cy="332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15</a:t>
            </a:fld>
            <a:endParaRPr lang="de-DE" dirty="0"/>
          </a:p>
        </p:txBody>
      </p:sp>
    </p:spTree>
    <p:extLst>
      <p:ext uri="{BB962C8B-B14F-4D97-AF65-F5344CB8AC3E}">
        <p14:creationId xmlns:p14="http://schemas.microsoft.com/office/powerpoint/2010/main" val="3142115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247880" y="289926"/>
            <a:ext cx="6995120" cy="402770"/>
          </a:xfrm>
        </p:spPr>
        <p:txBody>
          <a:bodyPr/>
          <a:lstStyle/>
          <a:p>
            <a:r>
              <a:rPr lang="de-DE" dirty="0">
                <a:solidFill>
                  <a:srgbClr val="024089"/>
                </a:solidFill>
              </a:rPr>
              <a:t>Emotionsregulation</a:t>
            </a:r>
          </a:p>
        </p:txBody>
      </p:sp>
      <p:sp>
        <p:nvSpPr>
          <p:cNvPr id="3" name="Rechteck 2"/>
          <p:cNvSpPr/>
          <p:nvPr/>
        </p:nvSpPr>
        <p:spPr>
          <a:xfrm>
            <a:off x="539552" y="2780928"/>
            <a:ext cx="8064896" cy="3136243"/>
          </a:xfrm>
          <a:prstGeom prst="rect">
            <a:avLst/>
          </a:prstGeom>
          <a:no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lvl="0">
              <a:lnSpc>
                <a:spcPct val="115000"/>
              </a:lnSpc>
              <a:spcAft>
                <a:spcPts val="1000"/>
              </a:spcAft>
            </a:pPr>
            <a:r>
              <a:rPr lang="de-DE" b="1" dirty="0">
                <a:solidFill>
                  <a:schemeClr val="tx1"/>
                </a:solidFill>
                <a:latin typeface="Arial" panose="020B0604020202020204" pitchFamily="34" charset="0"/>
                <a:ea typeface="Calibri"/>
                <a:cs typeface="Arial" panose="020B0604020202020204" pitchFamily="34" charset="0"/>
              </a:rPr>
              <a:t>Häufigkeit</a:t>
            </a:r>
            <a:r>
              <a:rPr lang="de-DE" dirty="0">
                <a:solidFill>
                  <a:schemeClr val="tx1"/>
                </a:solidFill>
                <a:latin typeface="Arial" panose="020B0604020202020204" pitchFamily="34" charset="0"/>
                <a:ea typeface="Calibri"/>
                <a:cs typeface="Arial" panose="020B0604020202020204" pitchFamily="34" charset="0"/>
              </a:rPr>
              <a:t> und </a:t>
            </a:r>
            <a:r>
              <a:rPr lang="de-DE" b="1" dirty="0">
                <a:solidFill>
                  <a:schemeClr val="tx1"/>
                </a:solidFill>
                <a:latin typeface="Arial" panose="020B0604020202020204" pitchFamily="34" charset="0"/>
                <a:ea typeface="Calibri"/>
                <a:cs typeface="Arial" panose="020B0604020202020204" pitchFamily="34" charset="0"/>
              </a:rPr>
              <a:t>Intensität</a:t>
            </a:r>
            <a:r>
              <a:rPr lang="de-DE" b="1" i="1" dirty="0">
                <a:solidFill>
                  <a:schemeClr val="tx1"/>
                </a:solidFill>
                <a:latin typeface="Arial" panose="020B0604020202020204" pitchFamily="34" charset="0"/>
                <a:ea typeface="Calibri"/>
                <a:cs typeface="Arial" panose="020B0604020202020204" pitchFamily="34" charset="0"/>
              </a:rPr>
              <a:t> </a:t>
            </a:r>
            <a:r>
              <a:rPr lang="de-DE" dirty="0">
                <a:solidFill>
                  <a:schemeClr val="tx1"/>
                </a:solidFill>
                <a:latin typeface="Arial" panose="020B0604020202020204" pitchFamily="34" charset="0"/>
                <a:ea typeface="Calibri"/>
                <a:cs typeface="Arial" panose="020B0604020202020204" pitchFamily="34" charset="0"/>
              </a:rPr>
              <a:t>von Emotionen nehmen im Laufe des Lebens ab</a:t>
            </a:r>
          </a:p>
          <a:p>
            <a:pPr marL="285750" lvl="0" indent="-285750">
              <a:lnSpc>
                <a:spcPct val="115000"/>
              </a:lnSpc>
              <a:spcAft>
                <a:spcPts val="1000"/>
              </a:spcAft>
              <a:buFont typeface="Arial" panose="020B0604020202020204" pitchFamily="34" charset="0"/>
              <a:buChar char="•"/>
            </a:pPr>
            <a:r>
              <a:rPr lang="de-DE" dirty="0">
                <a:solidFill>
                  <a:schemeClr val="tx1"/>
                </a:solidFill>
                <a:latin typeface="Arial" panose="020B0604020202020204" pitchFamily="34" charset="0"/>
                <a:ea typeface="Calibri"/>
                <a:cs typeface="Arial" panose="020B0604020202020204" pitchFamily="34" charset="0"/>
              </a:rPr>
              <a:t>Erwachsene erleben im Vergleich zu Kindern nur halb so viele Emotionen und weniger intensiv (Hartmann &amp; Holodynski, 2008) </a:t>
            </a:r>
          </a:p>
          <a:p>
            <a:pPr marL="285750" lvl="0" indent="-285750">
              <a:lnSpc>
                <a:spcPct val="115000"/>
              </a:lnSpc>
              <a:spcAft>
                <a:spcPts val="1000"/>
              </a:spcAft>
              <a:buFont typeface="Arial" panose="020B0604020202020204" pitchFamily="34" charset="0"/>
              <a:buChar char="•"/>
            </a:pPr>
            <a:r>
              <a:rPr lang="de-DE" dirty="0">
                <a:solidFill>
                  <a:schemeClr val="tx1"/>
                </a:solidFill>
                <a:latin typeface="Arial" panose="020B0604020202020204" pitchFamily="34" charset="0"/>
                <a:ea typeface="Calibri"/>
                <a:cs typeface="Arial" panose="020B0604020202020204" pitchFamily="34" charset="0"/>
              </a:rPr>
              <a:t>Folge von intrapersonalen Emotionsregulationsstrategien</a:t>
            </a:r>
          </a:p>
          <a:p>
            <a:r>
              <a:rPr lang="de-DE" b="1" dirty="0">
                <a:solidFill>
                  <a:schemeClr val="tx1"/>
                </a:solidFill>
                <a:latin typeface="Arial" panose="020B0604020202020204" pitchFamily="34" charset="0"/>
                <a:ea typeface="Calibri"/>
                <a:cs typeface="Arial" panose="020B0604020202020204" pitchFamily="34" charset="0"/>
              </a:rPr>
              <a:t>Emotionsregulation </a:t>
            </a:r>
            <a:r>
              <a:rPr lang="de-DE" dirty="0">
                <a:solidFill>
                  <a:schemeClr val="tx1"/>
                </a:solidFill>
                <a:latin typeface="Arial" panose="020B0604020202020204" pitchFamily="34" charset="0"/>
                <a:ea typeface="Calibri"/>
                <a:cs typeface="Arial" panose="020B0604020202020204" pitchFamily="34" charset="0"/>
              </a:rPr>
              <a:t>(Thompson, 1994)</a:t>
            </a:r>
            <a:r>
              <a:rPr lang="de-DE" i="1" dirty="0">
                <a:solidFill>
                  <a:schemeClr val="tx1"/>
                </a:solidFill>
                <a:latin typeface="Arial" panose="020B0604020202020204" pitchFamily="34" charset="0"/>
                <a:ea typeface="Calibri"/>
                <a:cs typeface="Arial" panose="020B0604020202020204" pitchFamily="34" charset="0"/>
              </a:rPr>
              <a:t> =  </a:t>
            </a:r>
            <a:r>
              <a:rPr lang="de-DE" dirty="0">
                <a:solidFill>
                  <a:schemeClr val="tx1"/>
                </a:solidFill>
                <a:latin typeface="Arial" panose="020B0604020202020204" pitchFamily="34" charset="0"/>
                <a:ea typeface="Calibri"/>
                <a:cs typeface="Arial" panose="020B0604020202020204" pitchFamily="34" charset="0"/>
              </a:rPr>
              <a:t>Fähigkeit, Emotionen modifizieren zu können (bezogen auf Qualität, Intensität, Häufigkeit, Verlauf, Ausdruck), um so ein selbst gesetztes Ziel zu erreichen</a:t>
            </a:r>
          </a:p>
          <a:p>
            <a:r>
              <a:rPr lang="de-DE" b="1" dirty="0">
                <a:solidFill>
                  <a:schemeClr val="tx1"/>
                </a:solidFill>
                <a:latin typeface="Arial" panose="020B0604020202020204" pitchFamily="34" charset="0"/>
                <a:ea typeface="Calibri"/>
                <a:cs typeface="Arial" panose="020B0604020202020204" pitchFamily="34" charset="0"/>
              </a:rPr>
              <a:t>Beispiel: </a:t>
            </a:r>
            <a:r>
              <a:rPr lang="de-DE" dirty="0">
                <a:solidFill>
                  <a:schemeClr val="tx1"/>
                </a:solidFill>
                <a:latin typeface="Arial" panose="020B0604020202020204" pitchFamily="34" charset="0"/>
                <a:ea typeface="Calibri"/>
                <a:cs typeface="Arial" panose="020B0604020202020204" pitchFamily="34" charset="0"/>
              </a:rPr>
              <a:t>beim Streit mit einem Freund, Ärger angemessen auszudrücken </a:t>
            </a:r>
          </a:p>
          <a:p>
            <a:r>
              <a:rPr lang="de-DE" dirty="0">
                <a:solidFill>
                  <a:schemeClr val="tx1"/>
                </a:solidFill>
                <a:latin typeface="Arial" panose="020B0604020202020204" pitchFamily="34" charset="0"/>
                <a:ea typeface="Calibri"/>
                <a:cs typeface="Arial" panose="020B0604020202020204" pitchFamily="34" charset="0"/>
              </a:rPr>
              <a:t>(</a:t>
            </a:r>
            <a:r>
              <a:rPr lang="de-DE" dirty="0">
                <a:solidFill>
                  <a:schemeClr val="tx1"/>
                </a:solidFill>
                <a:latin typeface="Arial" panose="020B0604020202020204" pitchFamily="34" charset="0"/>
                <a:ea typeface="Calibri"/>
                <a:cs typeface="Arial" panose="020B0604020202020204" pitchFamily="34" charset="0"/>
                <a:sym typeface="Wingdings" panose="05000000000000000000" pitchFamily="2" charset="2"/>
              </a:rPr>
              <a:t>Ziel: Freundschaft nicht gefährden)</a:t>
            </a:r>
            <a:endParaRPr lang="de-DE" dirty="0">
              <a:solidFill>
                <a:schemeClr val="tx1"/>
              </a:solidFill>
              <a:latin typeface="Arial" panose="020B0604020202020204" pitchFamily="34" charset="0"/>
              <a:ea typeface="Calibri"/>
              <a:cs typeface="Arial" panose="020B0604020202020204" pitchFamily="34" charset="0"/>
            </a:endParaRPr>
          </a:p>
        </p:txBody>
      </p:sp>
      <p:sp>
        <p:nvSpPr>
          <p:cNvPr id="8" name="Wolkenförmige Legende 7"/>
          <p:cNvSpPr/>
          <p:nvPr/>
        </p:nvSpPr>
        <p:spPr>
          <a:xfrm>
            <a:off x="2176289" y="1120231"/>
            <a:ext cx="3187799" cy="1396478"/>
          </a:xfrm>
          <a:prstGeom prst="cloudCallout">
            <a:avLst>
              <a:gd name="adj1" fmla="val -65951"/>
              <a:gd name="adj2" fmla="val 6902"/>
            </a:avLst>
          </a:prstGeom>
          <a:noFill/>
          <a:ln w="19050">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ysClr val="windowText" lastClr="000000"/>
                </a:solidFill>
                <a:latin typeface="Arial" panose="020B0604020202020204" pitchFamily="34" charset="0"/>
                <a:cs typeface="Arial" panose="020B0604020202020204" pitchFamily="34" charset="0"/>
              </a:rPr>
              <a:t>Was ist Emotions-regulation?</a:t>
            </a:r>
          </a:p>
        </p:txBody>
      </p:sp>
      <p:pic>
        <p:nvPicPr>
          <p:cNvPr id="28732" name="Picture 60" descr="C:\Users\fbernhard\AppData\Local\Microsoft\Windows\Temporary Internet Files\Content.IE5\HO8YES8Y\question-mark-1019983_960_72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089" y="1309721"/>
            <a:ext cx="1196752" cy="1196752"/>
          </a:xfrm>
          <a:prstGeom prst="rect">
            <a:avLst/>
          </a:prstGeom>
          <a:noFill/>
          <a:extLst>
            <a:ext uri="{909E8E84-426E-40DD-AFC4-6F175D3DCCD1}">
              <a14:hiddenFill xmlns:a14="http://schemas.microsoft.com/office/drawing/2010/main">
                <a:solidFill>
                  <a:srgbClr val="FFFFFF"/>
                </a:solidFill>
              </a14:hiddenFill>
            </a:ext>
          </a:extLst>
        </p:spPr>
      </p:pic>
      <p:sp>
        <p:nvSpPr>
          <p:cNvPr id="9"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16</a:t>
            </a:fld>
            <a:endParaRPr lang="de-DE" dirty="0"/>
          </a:p>
        </p:txBody>
      </p:sp>
    </p:spTree>
    <p:extLst>
      <p:ext uri="{BB962C8B-B14F-4D97-AF65-F5344CB8AC3E}">
        <p14:creationId xmlns:p14="http://schemas.microsoft.com/office/powerpoint/2010/main" val="296534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247880" y="289926"/>
            <a:ext cx="6995120" cy="402770"/>
          </a:xfrm>
        </p:spPr>
        <p:txBody>
          <a:bodyPr/>
          <a:lstStyle/>
          <a:p>
            <a:r>
              <a:rPr lang="de-DE" dirty="0">
                <a:solidFill>
                  <a:srgbClr val="024089"/>
                </a:solidFill>
              </a:rPr>
              <a:t>Emotionsregulation</a:t>
            </a:r>
          </a:p>
        </p:txBody>
      </p:sp>
      <p:sp>
        <p:nvSpPr>
          <p:cNvPr id="3" name="Rechteck 2"/>
          <p:cNvSpPr/>
          <p:nvPr/>
        </p:nvSpPr>
        <p:spPr>
          <a:xfrm>
            <a:off x="323528" y="2490246"/>
            <a:ext cx="8496944" cy="3887859"/>
          </a:xfrm>
          <a:prstGeom prst="rect">
            <a:avLst/>
          </a:prstGeom>
          <a:no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marL="285750" lvl="0" indent="-285750">
              <a:lnSpc>
                <a:spcPct val="115000"/>
              </a:lnSpc>
              <a:spcAft>
                <a:spcPts val="0"/>
              </a:spcAft>
              <a:buFont typeface="Arial" panose="020B0604020202020204" pitchFamily="34" charset="0"/>
              <a:buChar char="•"/>
            </a:pPr>
            <a:r>
              <a:rPr lang="de-DE" dirty="0">
                <a:solidFill>
                  <a:schemeClr val="tx1"/>
                </a:solidFill>
                <a:latin typeface="Arial" panose="020B0604020202020204" pitchFamily="34" charset="0"/>
                <a:ea typeface="Calibri"/>
                <a:cs typeface="Arial" panose="020B0604020202020204" pitchFamily="34" charset="0"/>
              </a:rPr>
              <a:t>Zusammenhang zwischen </a:t>
            </a:r>
            <a:r>
              <a:rPr lang="de-DE" b="1" dirty="0">
                <a:solidFill>
                  <a:schemeClr val="tx1"/>
                </a:solidFill>
                <a:latin typeface="Arial" panose="020B0604020202020204" pitchFamily="34" charset="0"/>
                <a:ea typeface="Calibri"/>
                <a:cs typeface="Arial" panose="020B0604020202020204" pitchFamily="34" charset="0"/>
              </a:rPr>
              <a:t>Emotionsregulation</a:t>
            </a:r>
            <a:r>
              <a:rPr lang="de-DE" dirty="0">
                <a:solidFill>
                  <a:schemeClr val="tx1"/>
                </a:solidFill>
                <a:latin typeface="Arial" panose="020B0604020202020204" pitchFamily="34" charset="0"/>
                <a:ea typeface="Calibri"/>
                <a:cs typeface="Arial" panose="020B0604020202020204" pitchFamily="34" charset="0"/>
              </a:rPr>
              <a:t> und </a:t>
            </a:r>
            <a:r>
              <a:rPr lang="de-DE" b="1" dirty="0">
                <a:solidFill>
                  <a:schemeClr val="tx1"/>
                </a:solidFill>
                <a:latin typeface="Arial" panose="020B0604020202020204" pitchFamily="34" charset="0"/>
                <a:ea typeface="Calibri"/>
                <a:cs typeface="Arial" panose="020B0604020202020204" pitchFamily="34" charset="0"/>
              </a:rPr>
              <a:t>Erwerb sozialer Kompetenzen: </a:t>
            </a:r>
          </a:p>
          <a:p>
            <a:pPr lvl="0">
              <a:lnSpc>
                <a:spcPct val="115000"/>
              </a:lnSpc>
              <a:spcAft>
                <a:spcPts val="0"/>
              </a:spcAft>
            </a:pPr>
            <a:r>
              <a:rPr lang="de-DE" dirty="0">
                <a:solidFill>
                  <a:schemeClr val="tx1"/>
                </a:solidFill>
                <a:latin typeface="Arial" panose="020B0604020202020204" pitchFamily="34" charset="0"/>
                <a:ea typeface="Calibri"/>
                <a:cs typeface="Arial" panose="020B0604020202020204" pitchFamily="34" charset="0"/>
              </a:rPr>
              <a:t>     Häufiges Erleben negativer Gefühle…</a:t>
            </a:r>
          </a:p>
          <a:p>
            <a:pPr marL="742950" lvl="1" indent="-285750">
              <a:lnSpc>
                <a:spcPct val="115000"/>
              </a:lnSpc>
              <a:spcAft>
                <a:spcPts val="0"/>
              </a:spcAft>
              <a:buFont typeface="Wingdings" panose="05000000000000000000" pitchFamily="2" charset="2"/>
              <a:buChar char="Ø"/>
            </a:pPr>
            <a:r>
              <a:rPr lang="de-DE" dirty="0">
                <a:solidFill>
                  <a:schemeClr val="tx1"/>
                </a:solidFill>
                <a:latin typeface="Arial" panose="020B0604020202020204" pitchFamily="34" charset="0"/>
                <a:ea typeface="Calibri"/>
                <a:cs typeface="Arial" panose="020B0604020202020204" pitchFamily="34" charset="0"/>
              </a:rPr>
              <a:t>beeinträchtigt den Erwerb sozialer Kompetenzen</a:t>
            </a:r>
          </a:p>
          <a:p>
            <a:pPr marL="742950" lvl="1" indent="-285750">
              <a:lnSpc>
                <a:spcPct val="115000"/>
              </a:lnSpc>
              <a:spcAft>
                <a:spcPts val="0"/>
              </a:spcAft>
              <a:buFont typeface="Wingdings" panose="05000000000000000000" pitchFamily="2" charset="2"/>
              <a:buChar char="Ø"/>
            </a:pPr>
            <a:r>
              <a:rPr lang="de-DE" dirty="0">
                <a:solidFill>
                  <a:schemeClr val="tx1"/>
                </a:solidFill>
                <a:latin typeface="Arial" panose="020B0604020202020204" pitchFamily="34" charset="0"/>
                <a:ea typeface="Calibri"/>
                <a:cs typeface="Arial" panose="020B0604020202020204" pitchFamily="34" charset="0"/>
              </a:rPr>
              <a:t>führt zu feindseligen Verhaltensweisen </a:t>
            </a:r>
          </a:p>
          <a:p>
            <a:pPr lvl="1">
              <a:lnSpc>
                <a:spcPct val="115000"/>
              </a:lnSpc>
              <a:spcAft>
                <a:spcPts val="0"/>
              </a:spcAft>
            </a:pPr>
            <a:r>
              <a:rPr lang="de-DE" dirty="0">
                <a:solidFill>
                  <a:schemeClr val="tx1"/>
                </a:solidFill>
                <a:latin typeface="Arial" panose="020B0604020202020204" pitchFamily="34" charset="0"/>
                <a:ea typeface="Calibri"/>
                <a:cs typeface="Arial" panose="020B0604020202020204" pitchFamily="34" charset="0"/>
                <a:sym typeface="Wingdings" panose="05000000000000000000" pitchFamily="2" charset="2"/>
              </a:rPr>
              <a:t>      </a:t>
            </a:r>
            <a:r>
              <a:rPr lang="de-DE" dirty="0">
                <a:solidFill>
                  <a:schemeClr val="tx1"/>
                </a:solidFill>
                <a:latin typeface="Arial" panose="020B0604020202020204" pitchFamily="34" charset="0"/>
                <a:ea typeface="Calibri"/>
                <a:cs typeface="Arial" panose="020B0604020202020204" pitchFamily="34" charset="0"/>
              </a:rPr>
              <a:t> wirkt sich negativ auf Peerkontakte (= Kontakte zu Gleichaltrigen) aus</a:t>
            </a:r>
          </a:p>
          <a:p>
            <a:pPr marL="742950" lvl="1" indent="-285750">
              <a:lnSpc>
                <a:spcPct val="115000"/>
              </a:lnSpc>
              <a:spcAft>
                <a:spcPts val="0"/>
              </a:spcAft>
              <a:buFont typeface="Wingdings" panose="05000000000000000000" pitchFamily="2" charset="2"/>
              <a:buChar char="Ø"/>
            </a:pPr>
            <a:r>
              <a:rPr lang="de-DE" dirty="0">
                <a:solidFill>
                  <a:schemeClr val="tx1"/>
                </a:solidFill>
                <a:latin typeface="Arial" panose="020B0604020202020204" pitchFamily="34" charset="0"/>
                <a:ea typeface="Calibri"/>
                <a:cs typeface="Arial" panose="020B0604020202020204" pitchFamily="34" charset="0"/>
              </a:rPr>
              <a:t>führt zu vorzeitigen Abbruch sozialer Kontakte</a:t>
            </a:r>
          </a:p>
          <a:p>
            <a:pPr lvl="1">
              <a:lnSpc>
                <a:spcPct val="115000"/>
              </a:lnSpc>
              <a:spcAft>
                <a:spcPts val="0"/>
              </a:spcAft>
            </a:pPr>
            <a:r>
              <a:rPr lang="de-DE" dirty="0">
                <a:solidFill>
                  <a:schemeClr val="tx1"/>
                </a:solidFill>
                <a:latin typeface="Arial" panose="020B0604020202020204" pitchFamily="34" charset="0"/>
                <a:ea typeface="Calibri"/>
                <a:cs typeface="Arial" panose="020B0604020202020204" pitchFamily="34" charset="0"/>
                <a:sym typeface="Wingdings"/>
              </a:rPr>
              <a:t>      </a:t>
            </a:r>
            <a:r>
              <a:rPr lang="de-DE" dirty="0">
                <a:solidFill>
                  <a:schemeClr val="tx1"/>
                </a:solidFill>
                <a:latin typeface="Arial" panose="020B0604020202020204" pitchFamily="34" charset="0"/>
                <a:ea typeface="Calibri"/>
                <a:cs typeface="Arial" panose="020B0604020202020204" pitchFamily="34" charset="0"/>
              </a:rPr>
              <a:t> dadurch weniger Möglichkeiten, soziale Fertigkeiten zu üben</a:t>
            </a:r>
          </a:p>
          <a:p>
            <a:pPr marL="914400">
              <a:lnSpc>
                <a:spcPct val="115000"/>
              </a:lnSpc>
              <a:spcAft>
                <a:spcPts val="0"/>
              </a:spcAft>
            </a:pPr>
            <a:r>
              <a:rPr lang="de-DE" dirty="0">
                <a:solidFill>
                  <a:schemeClr val="tx1"/>
                </a:solidFill>
                <a:latin typeface="Arial" panose="020B0604020202020204" pitchFamily="34" charset="0"/>
                <a:ea typeface="Calibri"/>
                <a:cs typeface="Arial" panose="020B0604020202020204" pitchFamily="34" charset="0"/>
              </a:rPr>
              <a:t> </a:t>
            </a:r>
          </a:p>
          <a:p>
            <a:pPr marL="285750" lvl="0" indent="-285750">
              <a:lnSpc>
                <a:spcPct val="115000"/>
              </a:lnSpc>
              <a:spcAft>
                <a:spcPts val="1000"/>
              </a:spcAft>
              <a:buFont typeface="Arial" panose="020B0604020202020204" pitchFamily="34" charset="0"/>
              <a:buChar char="•"/>
            </a:pPr>
            <a:r>
              <a:rPr lang="de-DE" dirty="0">
                <a:solidFill>
                  <a:schemeClr val="tx1"/>
                </a:solidFill>
                <a:latin typeface="Arial" panose="020B0604020202020204" pitchFamily="34" charset="0"/>
                <a:ea typeface="Calibri"/>
                <a:cs typeface="Arial" panose="020B0604020202020204" pitchFamily="34" charset="0"/>
              </a:rPr>
              <a:t>Studien zeigen </a:t>
            </a:r>
            <a:r>
              <a:rPr lang="de-DE" b="1" dirty="0">
                <a:solidFill>
                  <a:schemeClr val="tx1"/>
                </a:solidFill>
                <a:latin typeface="Arial" panose="020B0604020202020204" pitchFamily="34" charset="0"/>
                <a:ea typeface="Calibri"/>
                <a:cs typeface="Arial" panose="020B0604020202020204" pitchFamily="34" charset="0"/>
              </a:rPr>
              <a:t>Zusammenhang zwischen Problemen in der Emotionsregulation und Psychopathologie </a:t>
            </a:r>
            <a:r>
              <a:rPr lang="de-DE" dirty="0">
                <a:solidFill>
                  <a:schemeClr val="tx1"/>
                </a:solidFill>
                <a:latin typeface="Arial" panose="020B0604020202020204" pitchFamily="34" charset="0"/>
                <a:ea typeface="Calibri"/>
                <a:cs typeface="Arial" panose="020B0604020202020204" pitchFamily="34" charset="0"/>
              </a:rPr>
              <a:t>(insbesondere: Depression, Angst- und Essstörungen, Substanzmissbrauch) (Aldao et al., 2010)</a:t>
            </a:r>
          </a:p>
        </p:txBody>
      </p:sp>
      <p:sp>
        <p:nvSpPr>
          <p:cNvPr id="8" name="Wolkenförmige Legende 7"/>
          <p:cNvSpPr/>
          <p:nvPr/>
        </p:nvSpPr>
        <p:spPr>
          <a:xfrm>
            <a:off x="2051720" y="1124744"/>
            <a:ext cx="3744416" cy="1189066"/>
          </a:xfrm>
          <a:prstGeom prst="cloudCallout">
            <a:avLst>
              <a:gd name="adj1" fmla="val -61424"/>
              <a:gd name="adj2" fmla="val -3094"/>
            </a:avLst>
          </a:prstGeom>
          <a:noFill/>
          <a:ln w="19050">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b="1" dirty="0">
                <a:solidFill>
                  <a:schemeClr val="tx1"/>
                </a:solidFill>
                <a:latin typeface="Arial" panose="020B0604020202020204" pitchFamily="34" charset="0"/>
                <a:cs typeface="Arial" panose="020B0604020202020204" pitchFamily="34" charset="0"/>
              </a:rPr>
              <a:t>Warum ist </a:t>
            </a:r>
            <a:r>
              <a:rPr lang="de-DE" b="1" dirty="0">
                <a:latin typeface="Arial" panose="020B0604020202020204" pitchFamily="34" charset="0"/>
                <a:cs typeface="Arial" panose="020B0604020202020204" pitchFamily="34" charset="0"/>
              </a:rPr>
              <a:t> ist rum </a:t>
            </a:r>
            <a:r>
              <a:rPr lang="de-DE" b="1" dirty="0" err="1">
                <a:latin typeface="Arial" panose="020B0604020202020204" pitchFamily="34" charset="0"/>
                <a:cs typeface="Arial" panose="020B0604020202020204" pitchFamily="34" charset="0"/>
              </a:rPr>
              <a:t>i</a:t>
            </a:r>
            <a:r>
              <a:rPr lang="de-DE" b="1" dirty="0" err="1">
                <a:solidFill>
                  <a:sysClr val="windowText" lastClr="000000"/>
                </a:solidFill>
                <a:latin typeface="Arial" panose="020B0604020202020204" pitchFamily="34" charset="0"/>
                <a:cs typeface="Arial" panose="020B0604020202020204" pitchFamily="34" charset="0"/>
              </a:rPr>
              <a:t>Emotionsregulation</a:t>
            </a:r>
            <a:r>
              <a:rPr lang="de-DE" b="1" dirty="0">
                <a:solidFill>
                  <a:sysClr val="windowText" lastClr="000000"/>
                </a:solidFill>
                <a:latin typeface="Arial" panose="020B0604020202020204" pitchFamily="34" charset="0"/>
                <a:cs typeface="Arial" panose="020B0604020202020204" pitchFamily="34" charset="0"/>
              </a:rPr>
              <a:t> wichtig?</a:t>
            </a:r>
            <a:r>
              <a:rPr lang="de-DE" b="1" dirty="0">
                <a:latin typeface="Arial" panose="020B0604020202020204" pitchFamily="34" charset="0"/>
                <a:cs typeface="Arial" panose="020B0604020202020204" pitchFamily="34" charset="0"/>
              </a:rPr>
              <a:t> wichtig?</a:t>
            </a:r>
          </a:p>
        </p:txBody>
      </p:sp>
      <p:pic>
        <p:nvPicPr>
          <p:cNvPr id="29756" name="Picture 60" descr="C:\Users\fbernhard\AppData\Local\Microsoft\Windows\Temporary Internet Files\Content.IE5\HO8YES8Y\question-mark-1019983_960_72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1292316"/>
            <a:ext cx="1196752" cy="1196752"/>
          </a:xfrm>
          <a:prstGeom prst="rect">
            <a:avLst/>
          </a:prstGeom>
          <a:noFill/>
          <a:extLst>
            <a:ext uri="{909E8E84-426E-40DD-AFC4-6F175D3DCCD1}">
              <a14:hiddenFill xmlns:a14="http://schemas.microsoft.com/office/drawing/2010/main">
                <a:solidFill>
                  <a:srgbClr val="FFFFFF"/>
                </a:solidFill>
              </a14:hiddenFill>
            </a:ext>
          </a:extLst>
        </p:spPr>
      </p:pic>
      <p:sp>
        <p:nvSpPr>
          <p:cNvPr id="9"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17</a:t>
            </a:fld>
            <a:endParaRPr lang="de-DE" dirty="0"/>
          </a:p>
        </p:txBody>
      </p:sp>
    </p:spTree>
    <p:extLst>
      <p:ext uri="{BB962C8B-B14F-4D97-AF65-F5344CB8AC3E}">
        <p14:creationId xmlns:p14="http://schemas.microsoft.com/office/powerpoint/2010/main" val="4040056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el 4"/>
          <p:cNvSpPr>
            <a:spLocks noGrp="1"/>
          </p:cNvSpPr>
          <p:nvPr>
            <p:ph type="title"/>
          </p:nvPr>
        </p:nvSpPr>
        <p:spPr>
          <a:xfrm>
            <a:off x="247880" y="289926"/>
            <a:ext cx="6995120" cy="402770"/>
          </a:xfrm>
        </p:spPr>
        <p:txBody>
          <a:bodyPr/>
          <a:lstStyle/>
          <a:p>
            <a:r>
              <a:rPr lang="de-DE" dirty="0">
                <a:solidFill>
                  <a:srgbClr val="024089"/>
                </a:solidFill>
              </a:rPr>
              <a:t>Emotionsregulation</a:t>
            </a:r>
          </a:p>
        </p:txBody>
      </p:sp>
      <p:sp>
        <p:nvSpPr>
          <p:cNvPr id="6" name="Inhaltsplatzhalter 5"/>
          <p:cNvSpPr>
            <a:spLocks noGrp="1"/>
          </p:cNvSpPr>
          <p:nvPr>
            <p:ph idx="1"/>
          </p:nvPr>
        </p:nvSpPr>
        <p:spPr/>
        <p:txBody>
          <a:bodyPr>
            <a:normAutofit fontScale="92500" lnSpcReduction="20000"/>
          </a:bodyPr>
          <a:lstStyle/>
          <a:p>
            <a:pPr marL="0" indent="0">
              <a:lnSpc>
                <a:spcPct val="115000"/>
              </a:lnSpc>
              <a:spcAft>
                <a:spcPts val="1000"/>
              </a:spcAft>
              <a:buNone/>
            </a:pPr>
            <a:r>
              <a:rPr lang="de-DE" b="1" dirty="0">
                <a:ea typeface="Calibri"/>
              </a:rPr>
              <a:t>Emotionsregulationsstrategien im Vorschulalter</a:t>
            </a:r>
            <a:br>
              <a:rPr lang="de-DE" b="1" u="sng" dirty="0">
                <a:ea typeface="Calibri"/>
              </a:rPr>
            </a:br>
            <a:r>
              <a:rPr lang="de-DE" sz="2100" dirty="0">
                <a:ea typeface="Calibri"/>
              </a:rPr>
              <a:t>(Petermann &amp; Wiedmann, 1999)</a:t>
            </a:r>
          </a:p>
          <a:p>
            <a:pPr marL="285750" lvl="0" indent="-285750">
              <a:lnSpc>
                <a:spcPct val="115000"/>
              </a:lnSpc>
            </a:pPr>
            <a:r>
              <a:rPr lang="de-DE" b="1" dirty="0">
                <a:ea typeface="Calibri"/>
              </a:rPr>
              <a:t>Aufmerksamkeitslenkung: </a:t>
            </a:r>
            <a:r>
              <a:rPr lang="de-DE" dirty="0">
                <a:ea typeface="Calibri"/>
              </a:rPr>
              <a:t>z.B. Aufmerksamkeit von der Erregungsquelle abwenden, Aufmerksamkeit auf einen anderen Stimulus lenken</a:t>
            </a:r>
          </a:p>
          <a:p>
            <a:pPr marL="285750" lvl="0" indent="-285750">
              <a:lnSpc>
                <a:spcPct val="115000"/>
              </a:lnSpc>
            </a:pPr>
            <a:r>
              <a:rPr lang="de-DE" b="1" dirty="0">
                <a:ea typeface="Calibri"/>
              </a:rPr>
              <a:t>Selbstberuhigungsstrategien:</a:t>
            </a:r>
            <a:r>
              <a:rPr lang="de-DE" dirty="0">
                <a:ea typeface="Calibri"/>
              </a:rPr>
              <a:t> im Vorschulalter z.B. beruhigende Verhaltensrituale oder Selbstgespräche</a:t>
            </a:r>
          </a:p>
          <a:p>
            <a:pPr marL="285750" lvl="0" indent="-285750">
              <a:lnSpc>
                <a:spcPct val="115000"/>
              </a:lnSpc>
            </a:pPr>
            <a:r>
              <a:rPr lang="de-DE" dirty="0">
                <a:ea typeface="Calibri"/>
              </a:rPr>
              <a:t>Rückzug aus der emotionsauslösenden Situation</a:t>
            </a:r>
          </a:p>
          <a:p>
            <a:pPr marL="285750" lvl="0" indent="-285750">
              <a:lnSpc>
                <a:spcPct val="115000"/>
              </a:lnSpc>
            </a:pPr>
            <a:r>
              <a:rPr lang="de-DE" dirty="0">
                <a:ea typeface="Calibri"/>
              </a:rPr>
              <a:t>Manipulation der emotionsauslösenden Situation:</a:t>
            </a:r>
            <a:r>
              <a:rPr lang="de-DE" b="1" dirty="0">
                <a:ea typeface="Calibri"/>
              </a:rPr>
              <a:t> </a:t>
            </a:r>
            <a:r>
              <a:rPr lang="de-DE" dirty="0">
                <a:ea typeface="Calibri"/>
              </a:rPr>
              <a:t>z.B. durch spielerische Aktivität</a:t>
            </a:r>
          </a:p>
          <a:p>
            <a:pPr marL="285750" lvl="0" indent="-285750">
              <a:lnSpc>
                <a:spcPct val="115000"/>
              </a:lnSpc>
            </a:pPr>
            <a:r>
              <a:rPr lang="de-DE" b="1" dirty="0">
                <a:ea typeface="Calibri"/>
              </a:rPr>
              <a:t>Kognitive Regulationsstrategien: </a:t>
            </a:r>
            <a:r>
              <a:rPr lang="de-DE" dirty="0">
                <a:ea typeface="Calibri"/>
              </a:rPr>
              <a:t>z.B. im Vorschulalter internale Aufmerksamkeitslenkung, positive Selbstgespräche, kognitive Neubewertung der emotionsauslösenden Situation, Verleugnung von Gefühlen</a:t>
            </a:r>
          </a:p>
          <a:p>
            <a:pPr marL="285750" lvl="0" indent="-285750">
              <a:lnSpc>
                <a:spcPct val="115000"/>
              </a:lnSpc>
            </a:pPr>
            <a:r>
              <a:rPr lang="de-DE" b="1" dirty="0" err="1">
                <a:ea typeface="Calibri"/>
              </a:rPr>
              <a:t>externale</a:t>
            </a:r>
            <a:r>
              <a:rPr lang="de-DE" b="1" dirty="0">
                <a:ea typeface="Calibri"/>
              </a:rPr>
              <a:t> Regulationsstrategien: </a:t>
            </a:r>
            <a:r>
              <a:rPr lang="de-DE" dirty="0">
                <a:ea typeface="Calibri"/>
              </a:rPr>
              <a:t>z.B. Emotionen körperlich ausagieren</a:t>
            </a:r>
          </a:p>
          <a:p>
            <a:pPr marL="285750" lvl="0" indent="-285750">
              <a:lnSpc>
                <a:spcPct val="115000"/>
              </a:lnSpc>
              <a:spcAft>
                <a:spcPts val="1000"/>
              </a:spcAft>
            </a:pPr>
            <a:r>
              <a:rPr lang="de-DE" b="1" dirty="0">
                <a:ea typeface="Calibri"/>
              </a:rPr>
              <a:t>Einhaltung von Darbietungsregeln beim Emotionsausdruck:</a:t>
            </a:r>
            <a:r>
              <a:rPr lang="de-DE" dirty="0">
                <a:ea typeface="Calibri"/>
              </a:rPr>
              <a:t> im Vorschulalter z.B. erlebte Emotionen im Ausdruck maskieren</a:t>
            </a:r>
          </a:p>
          <a:p>
            <a:pPr marL="0" indent="0">
              <a:buNone/>
            </a:pPr>
            <a:endParaRPr lang="de-DE" dirty="0"/>
          </a:p>
        </p:txBody>
      </p:sp>
      <p:sp>
        <p:nvSpPr>
          <p:cNvPr id="13"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18</a:t>
            </a:fld>
            <a:endParaRPr lang="de-DE" dirty="0"/>
          </a:p>
        </p:txBody>
      </p:sp>
    </p:spTree>
    <p:extLst>
      <p:ext uri="{BB962C8B-B14F-4D97-AF65-F5344CB8AC3E}">
        <p14:creationId xmlns:p14="http://schemas.microsoft.com/office/powerpoint/2010/main" val="2946405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dirty="0">
                <a:solidFill>
                  <a:srgbClr val="024089"/>
                </a:solidFill>
              </a:rPr>
              <a:t>Emotionsregulationsstrategien, die gut untersucht sind</a:t>
            </a:r>
          </a:p>
        </p:txBody>
      </p:sp>
      <p:sp>
        <p:nvSpPr>
          <p:cNvPr id="6" name="Inhaltsplatzhalter 5"/>
          <p:cNvSpPr>
            <a:spLocks noGrp="1"/>
          </p:cNvSpPr>
          <p:nvPr>
            <p:ph idx="1"/>
          </p:nvPr>
        </p:nvSpPr>
        <p:spPr/>
        <p:txBody>
          <a:bodyPr>
            <a:normAutofit fontScale="85000" lnSpcReduction="20000"/>
          </a:bodyPr>
          <a:lstStyle/>
          <a:p>
            <a:pPr marL="285750" lvl="0" indent="-285750">
              <a:lnSpc>
                <a:spcPct val="115000"/>
              </a:lnSpc>
            </a:pPr>
            <a:r>
              <a:rPr lang="de-DE" b="1" dirty="0">
                <a:ea typeface="Calibri"/>
              </a:rPr>
              <a:t>Kognitive </a:t>
            </a:r>
            <a:r>
              <a:rPr lang="de-DE" b="1" dirty="0" err="1">
                <a:ea typeface="Calibri"/>
              </a:rPr>
              <a:t>Umbewertung</a:t>
            </a:r>
            <a:r>
              <a:rPr lang="de-DE" b="1" dirty="0">
                <a:ea typeface="Calibri"/>
              </a:rPr>
              <a:t> </a:t>
            </a:r>
            <a:r>
              <a:rPr lang="de-DE" dirty="0">
                <a:ea typeface="Calibri"/>
              </a:rPr>
              <a:t>(Neubewertung): Situation in Gedanken so umdeuten, dass die Emotion sich verändert</a:t>
            </a:r>
          </a:p>
          <a:p>
            <a:pPr marL="285750" lvl="0" indent="-285750">
              <a:lnSpc>
                <a:spcPct val="115000"/>
              </a:lnSpc>
            </a:pPr>
            <a:endParaRPr lang="de-DE" dirty="0">
              <a:ea typeface="Calibri"/>
            </a:endParaRPr>
          </a:p>
          <a:p>
            <a:pPr marL="285750" lvl="0" indent="-285750">
              <a:lnSpc>
                <a:spcPct val="115000"/>
              </a:lnSpc>
            </a:pPr>
            <a:r>
              <a:rPr lang="de-DE" b="1" dirty="0">
                <a:ea typeface="Calibri"/>
              </a:rPr>
              <a:t>Problemlösen:</a:t>
            </a:r>
            <a:r>
              <a:rPr lang="de-DE" dirty="0">
                <a:ea typeface="Calibri"/>
              </a:rPr>
              <a:t> die Situation und die daraus resultierenden Emotionen durch Kognitionen oder Verhaltensweisen positiv verändern</a:t>
            </a:r>
            <a:br>
              <a:rPr lang="de-DE" dirty="0">
                <a:ea typeface="Calibri"/>
              </a:rPr>
            </a:br>
            <a:r>
              <a:rPr lang="de-DE" i="1" dirty="0">
                <a:ea typeface="Calibri"/>
              </a:rPr>
              <a:t>(nicht direkt eine Emotionsregulationsstrategie, kann aber positive Effekte auf das Erleben von Emotionen haben, da der Stressor eliminiert/optimiert wird)</a:t>
            </a:r>
          </a:p>
          <a:p>
            <a:pPr marL="285750" lvl="0" indent="-285750">
              <a:lnSpc>
                <a:spcPct val="115000"/>
              </a:lnSpc>
            </a:pPr>
            <a:endParaRPr lang="de-DE" dirty="0">
              <a:ea typeface="Calibri"/>
            </a:endParaRPr>
          </a:p>
          <a:p>
            <a:pPr marL="285750" lvl="0" indent="-285750">
              <a:lnSpc>
                <a:spcPct val="115000"/>
              </a:lnSpc>
            </a:pPr>
            <a:r>
              <a:rPr lang="de-DE" b="1" dirty="0">
                <a:ea typeface="Calibri"/>
              </a:rPr>
              <a:t>Akzeptanz:</a:t>
            </a:r>
            <a:r>
              <a:rPr lang="de-DE" dirty="0">
                <a:ea typeface="Calibri"/>
              </a:rPr>
              <a:t> Emotionen und damit verbundene Gedanken annehmen wie sie sind</a:t>
            </a:r>
          </a:p>
          <a:p>
            <a:pPr marL="285750" lvl="0" indent="-285750">
              <a:lnSpc>
                <a:spcPct val="115000"/>
              </a:lnSpc>
            </a:pPr>
            <a:endParaRPr lang="de-DE" dirty="0">
              <a:ea typeface="Calibri"/>
            </a:endParaRPr>
          </a:p>
          <a:p>
            <a:pPr marL="285750" lvl="0" indent="-285750">
              <a:lnSpc>
                <a:spcPct val="115000"/>
              </a:lnSpc>
            </a:pPr>
            <a:r>
              <a:rPr lang="de-DE" b="1" dirty="0">
                <a:ea typeface="Calibri"/>
              </a:rPr>
              <a:t>Suppression (Unterdrückung):</a:t>
            </a:r>
            <a:r>
              <a:rPr lang="de-DE" dirty="0">
                <a:ea typeface="Calibri"/>
              </a:rPr>
              <a:t> die Emotion wird nicht oder nur in abgeschwächter Form gezeigt („Emotionen wegdrücken“) </a:t>
            </a:r>
            <a:r>
              <a:rPr lang="de-DE" dirty="0">
                <a:ea typeface="Calibri"/>
                <a:sym typeface="Wingdings" panose="05000000000000000000" pitchFamily="2" charset="2"/>
              </a:rPr>
              <a:t> kann sowohl positiv als auch negativ sein</a:t>
            </a:r>
            <a:endParaRPr lang="de-DE" dirty="0">
              <a:ea typeface="Calibri"/>
            </a:endParaRPr>
          </a:p>
          <a:p>
            <a:pPr marL="0" lvl="0" indent="0">
              <a:lnSpc>
                <a:spcPct val="115000"/>
              </a:lnSpc>
              <a:buNone/>
            </a:pPr>
            <a:endParaRPr lang="de-DE" dirty="0">
              <a:ea typeface="Calibri"/>
            </a:endParaRPr>
          </a:p>
          <a:p>
            <a:pPr marL="285750" lvl="0" indent="-285750">
              <a:lnSpc>
                <a:spcPct val="115000"/>
              </a:lnSpc>
            </a:pPr>
            <a:r>
              <a:rPr lang="de-DE" b="1" dirty="0">
                <a:ea typeface="Calibri"/>
              </a:rPr>
              <a:t>Vermeidung: </a:t>
            </a:r>
            <a:r>
              <a:rPr lang="de-DE" dirty="0">
                <a:ea typeface="Calibri"/>
              </a:rPr>
              <a:t>Unangenehmen Situationen aus dem Weg gehen </a:t>
            </a:r>
            <a:r>
              <a:rPr lang="de-DE" i="1" dirty="0">
                <a:ea typeface="Calibri"/>
              </a:rPr>
              <a:t>(steht im engen Zusammenhang mit Angststörungen)</a:t>
            </a:r>
          </a:p>
          <a:p>
            <a:pPr marL="285750" lvl="0" indent="-285750">
              <a:lnSpc>
                <a:spcPct val="115000"/>
              </a:lnSpc>
            </a:pPr>
            <a:endParaRPr lang="de-DE" b="1" dirty="0">
              <a:ea typeface="Calibri"/>
            </a:endParaRPr>
          </a:p>
          <a:p>
            <a:pPr marL="285750" lvl="0" indent="-285750">
              <a:lnSpc>
                <a:spcPct val="115000"/>
              </a:lnSpc>
            </a:pPr>
            <a:r>
              <a:rPr lang="de-DE" b="1" dirty="0" err="1">
                <a:ea typeface="Calibri"/>
              </a:rPr>
              <a:t>Rumination</a:t>
            </a:r>
            <a:r>
              <a:rPr lang="de-DE" b="1" dirty="0">
                <a:ea typeface="Calibri"/>
              </a:rPr>
              <a:t> </a:t>
            </a:r>
            <a:r>
              <a:rPr lang="de-DE" dirty="0">
                <a:ea typeface="Calibri"/>
              </a:rPr>
              <a:t>(Grübeln): wiederkehrende Gedanken über eine erlebte Emotion, ihre Ursachen und Konsequenzen (negativer Zusammenhang mit Problemlösen)</a:t>
            </a:r>
          </a:p>
          <a:p>
            <a:pPr marL="0" indent="0">
              <a:buNone/>
            </a:pPr>
            <a:endParaRPr lang="de-DE" dirty="0"/>
          </a:p>
        </p:txBody>
      </p:sp>
      <p:sp>
        <p:nvSpPr>
          <p:cNvPr id="31" name="Textplatzhalter 1"/>
          <p:cNvSpPr>
            <a:spLocks noGrp="1"/>
          </p:cNvSpPr>
          <p:nvPr>
            <p:ph type="body" sz="quarter" idx="13"/>
          </p:nvPr>
        </p:nvSpPr>
        <p:spPr/>
        <p:txBody>
          <a:bodyPr/>
          <a:lstStyle/>
          <a:p>
            <a:pPr lvl="0">
              <a:lnSpc>
                <a:spcPct val="115000"/>
              </a:lnSpc>
              <a:spcBef>
                <a:spcPts val="0"/>
              </a:spcBef>
              <a:spcAft>
                <a:spcPts val="1000"/>
              </a:spcAft>
            </a:pPr>
            <a:r>
              <a:rPr lang="de-DE" dirty="0">
                <a:solidFill>
                  <a:srgbClr val="024089"/>
                </a:solidFill>
                <a:ea typeface="Calibri"/>
              </a:rPr>
              <a:t>Metaanalyse von </a:t>
            </a:r>
            <a:r>
              <a:rPr lang="de-DE" dirty="0" err="1">
                <a:solidFill>
                  <a:srgbClr val="024089"/>
                </a:solidFill>
                <a:ea typeface="Calibri"/>
              </a:rPr>
              <a:t>Aldao</a:t>
            </a:r>
            <a:r>
              <a:rPr lang="de-DE" dirty="0">
                <a:solidFill>
                  <a:srgbClr val="024089"/>
                </a:solidFill>
                <a:ea typeface="Calibri"/>
              </a:rPr>
              <a:t>, </a:t>
            </a:r>
            <a:r>
              <a:rPr lang="de-DE" dirty="0" err="1">
                <a:solidFill>
                  <a:srgbClr val="024089"/>
                </a:solidFill>
                <a:ea typeface="Calibri"/>
              </a:rPr>
              <a:t>Nolen-Hoeksema</a:t>
            </a:r>
            <a:r>
              <a:rPr lang="de-DE" dirty="0">
                <a:solidFill>
                  <a:srgbClr val="024089"/>
                </a:solidFill>
                <a:ea typeface="Calibri"/>
              </a:rPr>
              <a:t> &amp; Schweizer (2010) </a:t>
            </a:r>
          </a:p>
          <a:p>
            <a:endParaRPr lang="de-DE" dirty="0">
              <a:solidFill>
                <a:srgbClr val="024089"/>
              </a:solidFill>
            </a:endParaRPr>
          </a:p>
        </p:txBody>
      </p:sp>
      <p:sp>
        <p:nvSpPr>
          <p:cNvPr id="3" name="Rechteck 2"/>
          <p:cNvSpPr/>
          <p:nvPr/>
        </p:nvSpPr>
        <p:spPr>
          <a:xfrm>
            <a:off x="395536" y="1124744"/>
            <a:ext cx="8136904" cy="857671"/>
          </a:xfrm>
          <a:prstGeom prst="rect">
            <a:avLst/>
          </a:prstGeom>
        </p:spPr>
        <p:txBody>
          <a:bodyPr wrap="square">
            <a:spAutoFit/>
          </a:bodyPr>
          <a:lstStyle/>
          <a:p>
            <a:pPr marL="342900" lvl="0" indent="-342900">
              <a:lnSpc>
                <a:spcPct val="115000"/>
              </a:lnSpc>
              <a:spcAft>
                <a:spcPts val="1000"/>
              </a:spcAft>
              <a:buFont typeface="Symbol"/>
              <a:buChar char=""/>
            </a:pPr>
            <a:endParaRPr lang="de-DE" dirty="0">
              <a:ea typeface="Calibri"/>
              <a:cs typeface="Times New Roman"/>
            </a:endParaRPr>
          </a:p>
          <a:p>
            <a:pPr marL="342900" lvl="0" indent="-342900">
              <a:lnSpc>
                <a:spcPct val="115000"/>
              </a:lnSpc>
              <a:spcAft>
                <a:spcPts val="1000"/>
              </a:spcAft>
              <a:buFont typeface="Symbol"/>
              <a:buChar char=""/>
            </a:pPr>
            <a:endParaRPr lang="de-DE" dirty="0">
              <a:ea typeface="Calibri"/>
              <a:cs typeface="Times New Roman"/>
            </a:endParaRPr>
          </a:p>
        </p:txBody>
      </p:sp>
      <p:sp>
        <p:nvSpPr>
          <p:cNvPr id="8"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19</a:t>
            </a:fld>
            <a:endParaRPr lang="de-DE" dirty="0"/>
          </a:p>
        </p:txBody>
      </p:sp>
    </p:spTree>
    <p:extLst>
      <p:ext uri="{BB962C8B-B14F-4D97-AF65-F5344CB8AC3E}">
        <p14:creationId xmlns:p14="http://schemas.microsoft.com/office/powerpoint/2010/main" val="3697692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275856" y="3140323"/>
            <a:ext cx="5638800" cy="720725"/>
          </a:xfrm>
        </p:spPr>
        <p:txBody>
          <a:bodyPr/>
          <a:lstStyle/>
          <a:p>
            <a:pPr lvl="0"/>
            <a:r>
              <a:rPr lang="de-DE" sz="2000" dirty="0"/>
              <a:t>    Emotionale Kompetenz</a:t>
            </a:r>
            <a:endParaRPr lang="de-DE" dirty="0"/>
          </a:p>
        </p:txBody>
      </p:sp>
      <p:sp>
        <p:nvSpPr>
          <p:cNvPr id="4" name="Textfeld 3"/>
          <p:cNvSpPr txBox="1"/>
          <p:nvPr/>
        </p:nvSpPr>
        <p:spPr>
          <a:xfrm>
            <a:off x="179512" y="4837876"/>
            <a:ext cx="2736304" cy="369332"/>
          </a:xfrm>
          <a:prstGeom prst="rect">
            <a:avLst/>
          </a:prstGeom>
          <a:solidFill>
            <a:schemeClr val="bg1"/>
          </a:solidFill>
        </p:spPr>
        <p:txBody>
          <a:bodyPr wrap="square" rtlCol="0">
            <a:spAutoFit/>
          </a:bodyPr>
          <a:lstStyle/>
          <a:p>
            <a:endParaRPr lang="de-DE" dirty="0">
              <a:solidFill>
                <a:prstClr val="black"/>
              </a:solidFill>
            </a:endParaRPr>
          </a:p>
        </p:txBody>
      </p:sp>
      <p:sp>
        <p:nvSpPr>
          <p:cNvPr id="7" name="Textfeld 6"/>
          <p:cNvSpPr txBox="1"/>
          <p:nvPr/>
        </p:nvSpPr>
        <p:spPr>
          <a:xfrm>
            <a:off x="2558413" y="2393367"/>
            <a:ext cx="288032" cy="369332"/>
          </a:xfrm>
          <a:prstGeom prst="rect">
            <a:avLst/>
          </a:prstGeom>
          <a:solidFill>
            <a:schemeClr val="bg1"/>
          </a:solidFill>
        </p:spPr>
        <p:txBody>
          <a:bodyPr wrap="square" rtlCol="0">
            <a:spAutoFit/>
          </a:bodyPr>
          <a:lstStyle/>
          <a:p>
            <a:endParaRPr lang="de-DE" dirty="0">
              <a:solidFill>
                <a:prstClr val="black"/>
              </a:solidFill>
            </a:endParaRPr>
          </a:p>
        </p:txBody>
      </p:sp>
      <p:pic>
        <p:nvPicPr>
          <p:cNvPr id="368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2420888"/>
            <a:ext cx="3546000" cy="2364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2</a:t>
            </a:fld>
            <a:endParaRPr lang="de-DE" dirty="0"/>
          </a:p>
        </p:txBody>
      </p:sp>
    </p:spTree>
    <p:extLst>
      <p:ext uri="{BB962C8B-B14F-4D97-AF65-F5344CB8AC3E}">
        <p14:creationId xmlns:p14="http://schemas.microsoft.com/office/powerpoint/2010/main" val="1227449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024089"/>
                </a:solidFill>
              </a:rPr>
              <a:t>Einteilung von Emotionsregulationsstrategien</a:t>
            </a:r>
            <a:endParaRPr lang="de-DE"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3552752680"/>
              </p:ext>
            </p:extLst>
          </p:nvPr>
        </p:nvGraphicFramePr>
        <p:xfrm>
          <a:off x="323528" y="980729"/>
          <a:ext cx="8568952" cy="5774038"/>
        </p:xfrm>
        <a:graphic>
          <a:graphicData uri="http://schemas.openxmlformats.org/drawingml/2006/table">
            <a:tbl>
              <a:tblPr firstRow="1" bandRow="1">
                <a:tableStyleId>{5C22544A-7EE6-4342-B048-85BDC9FD1C3A}</a:tableStyleId>
              </a:tblPr>
              <a:tblGrid>
                <a:gridCol w="3160589">
                  <a:extLst>
                    <a:ext uri="{9D8B030D-6E8A-4147-A177-3AD203B41FA5}">
                      <a16:colId xmlns:a16="http://schemas.microsoft.com/office/drawing/2014/main" val="20000"/>
                    </a:ext>
                  </a:extLst>
                </a:gridCol>
                <a:gridCol w="5408363">
                  <a:extLst>
                    <a:ext uri="{9D8B030D-6E8A-4147-A177-3AD203B41FA5}">
                      <a16:colId xmlns:a16="http://schemas.microsoft.com/office/drawing/2014/main" val="20001"/>
                    </a:ext>
                  </a:extLst>
                </a:gridCol>
              </a:tblGrid>
              <a:tr h="411118">
                <a:tc gridSpan="2">
                  <a:txBody>
                    <a:bodyPr/>
                    <a:lstStyle/>
                    <a:p>
                      <a:r>
                        <a:rPr lang="de-DE" dirty="0">
                          <a:latin typeface="Arial" panose="020B0604020202020204" pitchFamily="34" charset="0"/>
                          <a:cs typeface="Arial" panose="020B0604020202020204" pitchFamily="34" charset="0"/>
                        </a:rPr>
                        <a:t>Wenn ich wütend/ängstlich/traurig</a:t>
                      </a:r>
                      <a:r>
                        <a:rPr lang="de-DE" baseline="0" dirty="0">
                          <a:latin typeface="Arial" panose="020B0604020202020204" pitchFamily="34" charset="0"/>
                          <a:cs typeface="Arial" panose="020B0604020202020204" pitchFamily="34" charset="0"/>
                        </a:rPr>
                        <a:t> bin…*</a:t>
                      </a:r>
                      <a:endParaRPr lang="de-DE" dirty="0">
                        <a:latin typeface="Arial" panose="020B0604020202020204" pitchFamily="34" charset="0"/>
                        <a:cs typeface="Arial" panose="020B0604020202020204" pitchFamily="34" charset="0"/>
                      </a:endParaRPr>
                    </a:p>
                  </a:txBody>
                  <a:tcPr/>
                </a:tc>
                <a:tc hMerge="1">
                  <a:txBody>
                    <a:bodyPr/>
                    <a:lstStyle/>
                    <a:p>
                      <a:endParaRPr lang="de-DE" dirty="0"/>
                    </a:p>
                  </a:txBody>
                  <a:tcPr/>
                </a:tc>
                <a:extLst>
                  <a:ext uri="{0D108BD9-81ED-4DB2-BD59-A6C34878D82A}">
                    <a16:rowId xmlns:a16="http://schemas.microsoft.com/office/drawing/2014/main" val="10000"/>
                  </a:ext>
                </a:extLst>
              </a:tr>
              <a:tr h="349491">
                <a:tc>
                  <a:txBody>
                    <a:bodyPr/>
                    <a:lstStyle/>
                    <a:p>
                      <a:r>
                        <a:rPr lang="de-DE" b="1" dirty="0">
                          <a:latin typeface="Arial" panose="020B0604020202020204" pitchFamily="34" charset="0"/>
                          <a:cs typeface="Arial" panose="020B0604020202020204" pitchFamily="34" charset="0"/>
                        </a:rPr>
                        <a:t>Adaptive Strategien</a:t>
                      </a: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495113">
                <a:tc>
                  <a:txBody>
                    <a:bodyPr/>
                    <a:lstStyle/>
                    <a:p>
                      <a:r>
                        <a:rPr lang="de-DE" sz="1600" dirty="0">
                          <a:latin typeface="Arial" panose="020B0604020202020204" pitchFamily="34" charset="0"/>
                          <a:cs typeface="Arial" panose="020B0604020202020204" pitchFamily="34" charset="0"/>
                        </a:rPr>
                        <a:t>Problemorientiertes Handeln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dirty="0">
                          <a:latin typeface="Arial" panose="020B0604020202020204" pitchFamily="34" charset="0"/>
                          <a:cs typeface="Arial" panose="020B0604020202020204" pitchFamily="34" charset="0"/>
                        </a:rPr>
                        <a:t>…versuche ich das zu verändern, was mich wütend/ ängstlich/ traurig macht.</a:t>
                      </a:r>
                    </a:p>
                  </a:txBody>
                  <a:tcPr/>
                </a:tc>
                <a:extLst>
                  <a:ext uri="{0D108BD9-81ED-4DB2-BD59-A6C34878D82A}">
                    <a16:rowId xmlns:a16="http://schemas.microsoft.com/office/drawing/2014/main" val="10002"/>
                  </a:ext>
                </a:extLst>
              </a:tr>
              <a:tr h="344268">
                <a:tc>
                  <a:txBody>
                    <a:bodyPr/>
                    <a:lstStyle/>
                    <a:p>
                      <a:r>
                        <a:rPr lang="de-DE" sz="1600" dirty="0">
                          <a:latin typeface="Arial" panose="020B0604020202020204" pitchFamily="34" charset="0"/>
                          <a:cs typeface="Arial" panose="020B0604020202020204" pitchFamily="34" charset="0"/>
                        </a:rPr>
                        <a:t>Zerstreuung </a:t>
                      </a:r>
                    </a:p>
                  </a:txBody>
                  <a:tcPr/>
                </a:tc>
                <a:tc>
                  <a:txBody>
                    <a:bodyPr/>
                    <a:lstStyle/>
                    <a:p>
                      <a:r>
                        <a:rPr lang="de-DE" sz="1400" dirty="0">
                          <a:latin typeface="Arial" panose="020B0604020202020204" pitchFamily="34" charset="0"/>
                          <a:cs typeface="Arial" panose="020B0604020202020204" pitchFamily="34" charset="0"/>
                        </a:rPr>
                        <a:t>…tue ich etwas, was mir Spaß macht.</a:t>
                      </a:r>
                    </a:p>
                  </a:txBody>
                  <a:tcPr/>
                </a:tc>
                <a:extLst>
                  <a:ext uri="{0D108BD9-81ED-4DB2-BD59-A6C34878D82A}">
                    <a16:rowId xmlns:a16="http://schemas.microsoft.com/office/drawing/2014/main" val="10003"/>
                  </a:ext>
                </a:extLst>
              </a:tr>
              <a:tr h="344268">
                <a:tc>
                  <a:txBody>
                    <a:bodyPr/>
                    <a:lstStyle/>
                    <a:p>
                      <a:r>
                        <a:rPr lang="de-DE" sz="1600" dirty="0">
                          <a:latin typeface="Arial" panose="020B0604020202020204" pitchFamily="34" charset="0"/>
                          <a:cs typeface="Arial" panose="020B0604020202020204" pitchFamily="34" charset="0"/>
                        </a:rPr>
                        <a:t>Stimmung anheben</a:t>
                      </a:r>
                    </a:p>
                  </a:txBody>
                  <a:tcPr/>
                </a:tc>
                <a:tc>
                  <a:txBody>
                    <a:bodyPr/>
                    <a:lstStyle/>
                    <a:p>
                      <a:r>
                        <a:rPr lang="de-DE" sz="1400" dirty="0">
                          <a:latin typeface="Arial" panose="020B0604020202020204" pitchFamily="34" charset="0"/>
                          <a:cs typeface="Arial" panose="020B0604020202020204" pitchFamily="34" charset="0"/>
                        </a:rPr>
                        <a:t>…denke ich über Dinge nach, die mich glücklich machen.</a:t>
                      </a:r>
                    </a:p>
                  </a:txBody>
                  <a:tcPr/>
                </a:tc>
                <a:extLst>
                  <a:ext uri="{0D108BD9-81ED-4DB2-BD59-A6C34878D82A}">
                    <a16:rowId xmlns:a16="http://schemas.microsoft.com/office/drawing/2014/main" val="10004"/>
                  </a:ext>
                </a:extLst>
              </a:tr>
              <a:tr h="344268">
                <a:tc>
                  <a:txBody>
                    <a:bodyPr/>
                    <a:lstStyle/>
                    <a:p>
                      <a:r>
                        <a:rPr lang="de-DE" sz="1600" dirty="0">
                          <a:latin typeface="Arial" panose="020B0604020202020204" pitchFamily="34" charset="0"/>
                          <a:cs typeface="Arial" panose="020B0604020202020204" pitchFamily="34" charset="0"/>
                        </a:rPr>
                        <a:t>Akzeptieren</a:t>
                      </a:r>
                    </a:p>
                  </a:txBody>
                  <a:tcPr/>
                </a:tc>
                <a:tc>
                  <a:txBody>
                    <a:bodyPr/>
                    <a:lstStyle/>
                    <a:p>
                      <a:r>
                        <a:rPr lang="de-DE" sz="1400" dirty="0">
                          <a:latin typeface="Arial" panose="020B0604020202020204" pitchFamily="34" charset="0"/>
                          <a:cs typeface="Arial" panose="020B0604020202020204" pitchFamily="34" charset="0"/>
                        </a:rPr>
                        <a:t>…mache ich das Beste draus.</a:t>
                      </a:r>
                    </a:p>
                  </a:txBody>
                  <a:tcPr/>
                </a:tc>
                <a:extLst>
                  <a:ext uri="{0D108BD9-81ED-4DB2-BD59-A6C34878D82A}">
                    <a16:rowId xmlns:a16="http://schemas.microsoft.com/office/drawing/2014/main" val="10005"/>
                  </a:ext>
                </a:extLst>
              </a:tr>
              <a:tr h="495113">
                <a:tc>
                  <a:txBody>
                    <a:bodyPr/>
                    <a:lstStyle/>
                    <a:p>
                      <a:r>
                        <a:rPr lang="de-DE" sz="1600" dirty="0">
                          <a:latin typeface="Arial" panose="020B0604020202020204" pitchFamily="34" charset="0"/>
                          <a:cs typeface="Arial" panose="020B0604020202020204" pitchFamily="34" charset="0"/>
                        </a:rPr>
                        <a:t>vergessen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dirty="0">
                          <a:latin typeface="Arial" panose="020B0604020202020204" pitchFamily="34" charset="0"/>
                          <a:cs typeface="Arial" panose="020B0604020202020204" pitchFamily="34" charset="0"/>
                        </a:rPr>
                        <a:t>…versuche ich zu vergessen, was mich wütend/ängstlich/traurig macht.</a:t>
                      </a:r>
                    </a:p>
                  </a:txBody>
                  <a:tcPr/>
                </a:tc>
                <a:extLst>
                  <a:ext uri="{0D108BD9-81ED-4DB2-BD59-A6C34878D82A}">
                    <a16:rowId xmlns:a16="http://schemas.microsoft.com/office/drawing/2014/main" val="10006"/>
                  </a:ext>
                </a:extLst>
              </a:tr>
              <a:tr h="344268">
                <a:tc>
                  <a:txBody>
                    <a:bodyPr/>
                    <a:lstStyle/>
                    <a:p>
                      <a:r>
                        <a:rPr lang="de-DE" sz="1600" dirty="0">
                          <a:latin typeface="Arial" panose="020B0604020202020204" pitchFamily="34" charset="0"/>
                          <a:cs typeface="Arial" panose="020B0604020202020204" pitchFamily="34" charset="0"/>
                        </a:rPr>
                        <a:t>Kognitives Problemlösen</a:t>
                      </a:r>
                    </a:p>
                  </a:txBody>
                  <a:tcPr/>
                </a:tc>
                <a:tc>
                  <a:txBody>
                    <a:bodyPr/>
                    <a:lstStyle/>
                    <a:p>
                      <a:r>
                        <a:rPr lang="de-DE" sz="1400" dirty="0">
                          <a:latin typeface="Arial" panose="020B0604020202020204" pitchFamily="34" charset="0"/>
                          <a:cs typeface="Arial" panose="020B0604020202020204" pitchFamily="34" charset="0"/>
                        </a:rPr>
                        <a:t>…denke ich darüber nach, wie ich das Problem lösen könnte</a:t>
                      </a:r>
                    </a:p>
                  </a:txBody>
                  <a:tcPr/>
                </a:tc>
                <a:extLst>
                  <a:ext uri="{0D108BD9-81ED-4DB2-BD59-A6C34878D82A}">
                    <a16:rowId xmlns:a16="http://schemas.microsoft.com/office/drawing/2014/main" val="10007"/>
                  </a:ext>
                </a:extLst>
              </a:tr>
              <a:tr h="344268">
                <a:tc>
                  <a:txBody>
                    <a:bodyPr/>
                    <a:lstStyle/>
                    <a:p>
                      <a:r>
                        <a:rPr lang="de-DE" sz="1600" dirty="0">
                          <a:latin typeface="Arial"/>
                          <a:cs typeface="Arial"/>
                        </a:rPr>
                        <a:t>Umbewertung</a:t>
                      </a:r>
                    </a:p>
                  </a:txBody>
                  <a:tcPr/>
                </a:tc>
                <a:tc>
                  <a:txBody>
                    <a:bodyPr/>
                    <a:lstStyle/>
                    <a:p>
                      <a:r>
                        <a:rPr lang="de-DE" sz="1400" dirty="0">
                          <a:latin typeface="Arial" panose="020B0604020202020204" pitchFamily="34" charset="0"/>
                          <a:cs typeface="Arial" panose="020B0604020202020204" pitchFamily="34" charset="0"/>
                        </a:rPr>
                        <a:t>…sage ich mir, dass das Problem nicht</a:t>
                      </a:r>
                      <a:r>
                        <a:rPr lang="de-DE" sz="1400" baseline="0" dirty="0">
                          <a:latin typeface="Arial" panose="020B0604020202020204" pitchFamily="34" charset="0"/>
                          <a:cs typeface="Arial" panose="020B0604020202020204" pitchFamily="34" charset="0"/>
                        </a:rPr>
                        <a:t> so schlimm ist.</a:t>
                      </a:r>
                      <a:endParaRPr lang="de-D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r h="344268">
                <a:tc>
                  <a:txBody>
                    <a:bodyPr/>
                    <a:lstStyle/>
                    <a:p>
                      <a:r>
                        <a:rPr lang="de-DE" sz="1600" b="1" dirty="0">
                          <a:latin typeface="Arial" panose="020B0604020202020204" pitchFamily="34" charset="0"/>
                          <a:cs typeface="Arial" panose="020B0604020202020204" pitchFamily="34" charset="0"/>
                        </a:rPr>
                        <a:t>Maladaptive Strategien</a:t>
                      </a:r>
                    </a:p>
                  </a:txBody>
                  <a:tcPr/>
                </a:tc>
                <a:tc>
                  <a:txBody>
                    <a:bodyPr/>
                    <a:lstStyle/>
                    <a:p>
                      <a:endParaRPr lang="de-DE"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9"/>
                  </a:ext>
                </a:extLst>
              </a:tr>
              <a:tr h="344268">
                <a:tc>
                  <a:txBody>
                    <a:bodyPr/>
                    <a:lstStyle/>
                    <a:p>
                      <a:r>
                        <a:rPr lang="de-DE" sz="1600" dirty="0">
                          <a:latin typeface="Arial" panose="020B0604020202020204" pitchFamily="34" charset="0"/>
                          <a:cs typeface="Arial" panose="020B0604020202020204" pitchFamily="34" charset="0"/>
                        </a:rPr>
                        <a:t>Aufgeben</a:t>
                      </a:r>
                    </a:p>
                  </a:txBody>
                  <a:tcPr/>
                </a:tc>
                <a:tc>
                  <a:txBody>
                    <a:bodyPr/>
                    <a:lstStyle/>
                    <a:p>
                      <a:r>
                        <a:rPr lang="de-DE" sz="1400" dirty="0">
                          <a:latin typeface="Arial" panose="020B0604020202020204" pitchFamily="34" charset="0"/>
                          <a:cs typeface="Arial" panose="020B0604020202020204" pitchFamily="34" charset="0"/>
                        </a:rPr>
                        <a:t>…mag ich nichts mehr tun.</a:t>
                      </a:r>
                    </a:p>
                  </a:txBody>
                  <a:tcPr/>
                </a:tc>
                <a:extLst>
                  <a:ext uri="{0D108BD9-81ED-4DB2-BD59-A6C34878D82A}">
                    <a16:rowId xmlns:a16="http://schemas.microsoft.com/office/drawing/2014/main" val="10010"/>
                  </a:ext>
                </a:extLst>
              </a:tr>
              <a:tr h="344268">
                <a:tc>
                  <a:txBody>
                    <a:bodyPr/>
                    <a:lstStyle/>
                    <a:p>
                      <a:r>
                        <a:rPr lang="de-DE" sz="1600" dirty="0">
                          <a:latin typeface="Arial" panose="020B0604020202020204" pitchFamily="34" charset="0"/>
                          <a:cs typeface="Arial" panose="020B0604020202020204" pitchFamily="34" charset="0"/>
                        </a:rPr>
                        <a:t>Aggressives Verhalten</a:t>
                      </a:r>
                    </a:p>
                  </a:txBody>
                  <a:tcPr/>
                </a:tc>
                <a:tc>
                  <a:txBody>
                    <a:bodyPr/>
                    <a:lstStyle/>
                    <a:p>
                      <a:r>
                        <a:rPr lang="de-DE" sz="1400" dirty="0">
                          <a:latin typeface="Arial"/>
                          <a:cs typeface="Arial"/>
                        </a:rPr>
                        <a:t>…fang ich mit Anderen Streit an.</a:t>
                      </a:r>
                    </a:p>
                  </a:txBody>
                  <a:tcPr/>
                </a:tc>
                <a:extLst>
                  <a:ext uri="{0D108BD9-81ED-4DB2-BD59-A6C34878D82A}">
                    <a16:rowId xmlns:a16="http://schemas.microsoft.com/office/drawing/2014/main" val="10011"/>
                  </a:ext>
                </a:extLst>
              </a:tr>
              <a:tr h="344268">
                <a:tc>
                  <a:txBody>
                    <a:bodyPr/>
                    <a:lstStyle/>
                    <a:p>
                      <a:r>
                        <a:rPr lang="de-DE" sz="1600" dirty="0">
                          <a:latin typeface="Arial" panose="020B0604020202020204" pitchFamily="34" charset="0"/>
                          <a:cs typeface="Arial" panose="020B0604020202020204" pitchFamily="34" charset="0"/>
                        </a:rPr>
                        <a:t>Rückzug</a:t>
                      </a:r>
                    </a:p>
                  </a:txBody>
                  <a:tcPr/>
                </a:tc>
                <a:tc>
                  <a:txBody>
                    <a:bodyPr/>
                    <a:lstStyle/>
                    <a:p>
                      <a:r>
                        <a:rPr lang="de-DE" sz="1400" dirty="0">
                          <a:latin typeface="Arial" panose="020B0604020202020204" pitchFamily="34" charset="0"/>
                          <a:cs typeface="Arial" panose="020B0604020202020204" pitchFamily="34" charset="0"/>
                        </a:rPr>
                        <a:t>…will ich niemanden sehen.</a:t>
                      </a:r>
                    </a:p>
                  </a:txBody>
                  <a:tcPr/>
                </a:tc>
                <a:extLst>
                  <a:ext uri="{0D108BD9-81ED-4DB2-BD59-A6C34878D82A}">
                    <a16:rowId xmlns:a16="http://schemas.microsoft.com/office/drawing/2014/main" val="10012"/>
                  </a:ext>
                </a:extLst>
              </a:tr>
              <a:tr h="344268">
                <a:tc>
                  <a:txBody>
                    <a:bodyPr/>
                    <a:lstStyle/>
                    <a:p>
                      <a:r>
                        <a:rPr lang="de-DE" sz="1600" dirty="0">
                          <a:latin typeface="Arial" panose="020B0604020202020204" pitchFamily="34" charset="0"/>
                          <a:cs typeface="Arial" panose="020B0604020202020204" pitchFamily="34" charset="0"/>
                        </a:rPr>
                        <a:t>Selbstabwertung</a:t>
                      </a:r>
                    </a:p>
                  </a:txBody>
                  <a:tcPr/>
                </a:tc>
                <a:tc>
                  <a:txBody>
                    <a:bodyPr/>
                    <a:lstStyle/>
                    <a:p>
                      <a:r>
                        <a:rPr lang="de-DE" sz="1400" dirty="0">
                          <a:latin typeface="Arial" panose="020B0604020202020204" pitchFamily="34" charset="0"/>
                          <a:cs typeface="Arial" panose="020B0604020202020204" pitchFamily="34" charset="0"/>
                        </a:rPr>
                        <a:t>…denke ich, dass es mein Problem ist</a:t>
                      </a:r>
                    </a:p>
                  </a:txBody>
                  <a:tcPr/>
                </a:tc>
                <a:extLst>
                  <a:ext uri="{0D108BD9-81ED-4DB2-BD59-A6C34878D82A}">
                    <a16:rowId xmlns:a16="http://schemas.microsoft.com/office/drawing/2014/main" val="10013"/>
                  </a:ext>
                </a:extLst>
              </a:tr>
              <a:tr h="495113">
                <a:tc>
                  <a:txBody>
                    <a:bodyPr/>
                    <a:lstStyle/>
                    <a:p>
                      <a:r>
                        <a:rPr lang="de-DE" sz="1600" dirty="0">
                          <a:latin typeface="Arial" panose="020B0604020202020204" pitchFamily="34" charset="0"/>
                          <a:cs typeface="Arial" panose="020B0604020202020204" pitchFamily="34" charset="0"/>
                        </a:rPr>
                        <a:t>Perseveration</a:t>
                      </a:r>
                    </a:p>
                  </a:txBody>
                  <a:tcPr/>
                </a:tc>
                <a:tc>
                  <a:txBody>
                    <a:bodyPr/>
                    <a:lstStyle/>
                    <a:p>
                      <a:r>
                        <a:rPr lang="de-DE" sz="1400" b="0" dirty="0">
                          <a:latin typeface="Arial" panose="020B0604020202020204" pitchFamily="34" charset="0"/>
                          <a:cs typeface="Arial" panose="020B0604020202020204" pitchFamily="34" charset="0"/>
                        </a:rPr>
                        <a:t>…überlege ich immer wieder, warum ich wütend/ängstlich/traurig bin</a:t>
                      </a:r>
                    </a:p>
                  </a:txBody>
                  <a:tcPr/>
                </a:tc>
                <a:extLst>
                  <a:ext uri="{0D108BD9-81ED-4DB2-BD59-A6C34878D82A}">
                    <a16:rowId xmlns:a16="http://schemas.microsoft.com/office/drawing/2014/main" val="10014"/>
                  </a:ext>
                </a:extLst>
              </a:tr>
            </a:tbl>
          </a:graphicData>
        </a:graphic>
      </p:graphicFrame>
      <p:sp>
        <p:nvSpPr>
          <p:cNvPr id="4" name="Foliennummernplatzhalter 3"/>
          <p:cNvSpPr>
            <a:spLocks noGrp="1"/>
          </p:cNvSpPr>
          <p:nvPr>
            <p:ph type="sldNum" sz="quarter" idx="12"/>
          </p:nvPr>
        </p:nvSpPr>
        <p:spPr/>
        <p:txBody>
          <a:bodyPr/>
          <a:lstStyle/>
          <a:p>
            <a:fld id="{37097709-3703-4872-A653-C50576CFE1E5}" type="slidenum">
              <a:rPr lang="de-DE" smtClean="0"/>
              <a:pPr/>
              <a:t>20</a:t>
            </a:fld>
            <a:endParaRPr lang="de-DE" dirty="0"/>
          </a:p>
        </p:txBody>
      </p:sp>
      <p:sp>
        <p:nvSpPr>
          <p:cNvPr id="5" name="Textplatzhalter 4"/>
          <p:cNvSpPr>
            <a:spLocks noGrp="1"/>
          </p:cNvSpPr>
          <p:nvPr>
            <p:ph type="body" sz="quarter" idx="13"/>
          </p:nvPr>
        </p:nvSpPr>
        <p:spPr>
          <a:xfrm>
            <a:off x="247756" y="515090"/>
            <a:ext cx="7132556" cy="359445"/>
          </a:xfrm>
        </p:spPr>
        <p:txBody>
          <a:bodyPr/>
          <a:lstStyle/>
          <a:p>
            <a:r>
              <a:rPr lang="de-DE" sz="1600" dirty="0">
                <a:ea typeface="Calibri"/>
                <a:cs typeface="Times New Roman"/>
              </a:rPr>
              <a:t>Adaptive (= günstige)</a:t>
            </a:r>
            <a:r>
              <a:rPr lang="de-DE" sz="1600" dirty="0">
                <a:solidFill>
                  <a:srgbClr val="002060"/>
                </a:solidFill>
                <a:ea typeface="Calibri"/>
                <a:cs typeface="Times New Roman"/>
              </a:rPr>
              <a:t> </a:t>
            </a:r>
            <a:r>
              <a:rPr lang="de-DE" sz="1600" dirty="0">
                <a:solidFill>
                  <a:srgbClr val="00B050"/>
                </a:solidFill>
                <a:ea typeface="Calibri"/>
                <a:cs typeface="Times New Roman"/>
              </a:rPr>
              <a:t>(+)</a:t>
            </a:r>
            <a:r>
              <a:rPr lang="de-DE" sz="1600" dirty="0">
                <a:solidFill>
                  <a:srgbClr val="002060"/>
                </a:solidFill>
                <a:ea typeface="Calibri"/>
                <a:cs typeface="Times New Roman"/>
              </a:rPr>
              <a:t> </a:t>
            </a:r>
            <a:r>
              <a:rPr lang="de-DE" sz="1600" dirty="0">
                <a:ea typeface="Calibri"/>
                <a:cs typeface="Times New Roman"/>
              </a:rPr>
              <a:t>vs. maladaptive (= ungünstige) </a:t>
            </a:r>
            <a:r>
              <a:rPr lang="de-DE" sz="1600" dirty="0">
                <a:solidFill>
                  <a:srgbClr val="FF0000"/>
                </a:solidFill>
                <a:ea typeface="Calibri"/>
                <a:cs typeface="Times New Roman"/>
              </a:rPr>
              <a:t>(-)</a:t>
            </a:r>
            <a:r>
              <a:rPr lang="de-DE" sz="1600" dirty="0">
                <a:solidFill>
                  <a:srgbClr val="002060"/>
                </a:solidFill>
                <a:ea typeface="Calibri"/>
                <a:cs typeface="Times New Roman"/>
              </a:rPr>
              <a:t> </a:t>
            </a:r>
            <a:r>
              <a:rPr lang="de-DE" sz="1600" dirty="0">
                <a:ea typeface="Calibri"/>
                <a:cs typeface="Times New Roman"/>
              </a:rPr>
              <a:t>Strategien</a:t>
            </a:r>
          </a:p>
          <a:p>
            <a:endParaRPr lang="de-DE" dirty="0"/>
          </a:p>
        </p:txBody>
      </p:sp>
      <p:sp>
        <p:nvSpPr>
          <p:cNvPr id="7" name="Textfeld 2"/>
          <p:cNvSpPr txBox="1">
            <a:spLocks noChangeArrowheads="1"/>
          </p:cNvSpPr>
          <p:nvPr/>
        </p:nvSpPr>
        <p:spPr bwMode="auto">
          <a:xfrm>
            <a:off x="251520" y="1412776"/>
            <a:ext cx="3240360" cy="5328592"/>
          </a:xfrm>
          <a:prstGeom prst="rect">
            <a:avLst/>
          </a:prstGeom>
          <a:noFill/>
          <a:ln w="28575">
            <a:solidFill>
              <a:srgbClr val="E20000"/>
            </a:solidFill>
            <a:miter lim="800000"/>
            <a:headEnd/>
            <a:tailEnd/>
          </a:ln>
        </p:spPr>
        <p:txBody>
          <a:bodyPr rot="0" vert="horz" wrap="square" lIns="91440" tIns="45720" rIns="91440" bIns="45720" anchor="t" anchorCtr="0">
            <a:noAutofit/>
          </a:bodyPr>
          <a:lstStyle/>
          <a:p>
            <a:pPr>
              <a:lnSpc>
                <a:spcPct val="115000"/>
              </a:lnSpc>
              <a:spcAft>
                <a:spcPts val="1000"/>
              </a:spcAft>
            </a:pPr>
            <a:r>
              <a:rPr lang="de-DE" sz="1100">
                <a:effectLst/>
                <a:latin typeface="Calibri"/>
                <a:ea typeface="Calibri"/>
                <a:cs typeface="Times New Roman"/>
              </a:rPr>
              <a:t> </a:t>
            </a:r>
          </a:p>
        </p:txBody>
      </p:sp>
    </p:spTree>
    <p:extLst>
      <p:ext uri="{BB962C8B-B14F-4D97-AF65-F5344CB8AC3E}">
        <p14:creationId xmlns:p14="http://schemas.microsoft.com/office/powerpoint/2010/main" val="3448130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247880" y="289926"/>
            <a:ext cx="6995120" cy="402770"/>
          </a:xfrm>
        </p:spPr>
        <p:txBody>
          <a:bodyPr/>
          <a:lstStyle/>
          <a:p>
            <a:r>
              <a:rPr lang="de-DE" dirty="0">
                <a:solidFill>
                  <a:srgbClr val="024089"/>
                </a:solidFill>
              </a:rPr>
              <a:t>Einteilung von Emotionsregulationsstrategien</a:t>
            </a:r>
          </a:p>
        </p:txBody>
      </p:sp>
      <p:sp>
        <p:nvSpPr>
          <p:cNvPr id="3" name="Rechteck 2"/>
          <p:cNvSpPr/>
          <p:nvPr/>
        </p:nvSpPr>
        <p:spPr>
          <a:xfrm>
            <a:off x="1259632" y="1412776"/>
            <a:ext cx="7123782" cy="1437317"/>
          </a:xfrm>
          <a:prstGeom prst="rect">
            <a:avLst/>
          </a:prstGeom>
          <a:noFill/>
          <a:ln>
            <a:solidFill>
              <a:srgbClr val="024089"/>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15000"/>
              </a:lnSpc>
            </a:pPr>
            <a:r>
              <a:rPr lang="de-DE" sz="1900" b="1" u="sng" dirty="0">
                <a:solidFill>
                  <a:schemeClr val="tx1"/>
                </a:solidFill>
                <a:latin typeface="Arial" panose="020B0604020202020204" pitchFamily="34" charset="0"/>
                <a:ea typeface="Calibri"/>
                <a:cs typeface="Arial" panose="020B0604020202020204" pitchFamily="34" charset="0"/>
              </a:rPr>
              <a:t>Adaptive Strategien</a:t>
            </a:r>
            <a:r>
              <a:rPr lang="de-DE" sz="1900" b="1" dirty="0">
                <a:solidFill>
                  <a:schemeClr val="tx1"/>
                </a:solidFill>
                <a:latin typeface="Arial" panose="020B0604020202020204" pitchFamily="34" charset="0"/>
                <a:ea typeface="Calibri"/>
                <a:cs typeface="Arial" panose="020B0604020202020204" pitchFamily="34" charset="0"/>
              </a:rPr>
              <a:t> </a:t>
            </a:r>
          </a:p>
          <a:p>
            <a:pPr>
              <a:lnSpc>
                <a:spcPct val="115000"/>
              </a:lnSpc>
            </a:pPr>
            <a:r>
              <a:rPr lang="de-DE" sz="1900" dirty="0">
                <a:solidFill>
                  <a:schemeClr val="tx1"/>
                </a:solidFill>
                <a:latin typeface="Arial" panose="020B0604020202020204" pitchFamily="34" charset="0"/>
                <a:ea typeface="Calibri"/>
                <a:cs typeface="Arial" panose="020B0604020202020204" pitchFamily="34" charset="0"/>
              </a:rPr>
              <a:t>(die sich über verschiedene Kontexte hinweg gezeigt haben): </a:t>
            </a:r>
          </a:p>
          <a:p>
            <a:pPr marL="285750" indent="-285750">
              <a:lnSpc>
                <a:spcPct val="115000"/>
              </a:lnSpc>
              <a:buFont typeface="Arial" panose="020B0604020202020204" pitchFamily="34" charset="0"/>
              <a:buChar char="•"/>
            </a:pPr>
            <a:r>
              <a:rPr lang="de-DE" sz="1900" b="1" dirty="0">
                <a:solidFill>
                  <a:schemeClr val="tx1"/>
                </a:solidFill>
                <a:latin typeface="Arial" panose="020B0604020202020204" pitchFamily="34" charset="0"/>
                <a:ea typeface="Calibri"/>
                <a:cs typeface="Arial" panose="020B0604020202020204" pitchFamily="34" charset="0"/>
              </a:rPr>
              <a:t>Neubewertung</a:t>
            </a:r>
            <a:endParaRPr lang="de-DE" sz="1900" dirty="0">
              <a:solidFill>
                <a:schemeClr val="tx1"/>
              </a:solidFill>
              <a:latin typeface="Arial" panose="020B0604020202020204" pitchFamily="34" charset="0"/>
              <a:ea typeface="Calibri"/>
              <a:cs typeface="Arial" panose="020B0604020202020204" pitchFamily="34" charset="0"/>
            </a:endParaRPr>
          </a:p>
          <a:p>
            <a:pPr marL="285750" indent="-285750">
              <a:lnSpc>
                <a:spcPct val="115000"/>
              </a:lnSpc>
              <a:buFont typeface="Arial" panose="020B0604020202020204" pitchFamily="34" charset="0"/>
              <a:buChar char="•"/>
            </a:pPr>
            <a:r>
              <a:rPr lang="de-DE" sz="1900" b="1" dirty="0">
                <a:solidFill>
                  <a:schemeClr val="tx1"/>
                </a:solidFill>
                <a:latin typeface="Arial" panose="020B0604020202020204" pitchFamily="34" charset="0"/>
                <a:ea typeface="Calibri"/>
                <a:cs typeface="Arial" panose="020B0604020202020204" pitchFamily="34" charset="0"/>
              </a:rPr>
              <a:t>Problemlösen</a:t>
            </a:r>
            <a:endParaRPr lang="de-DE" sz="1900" dirty="0">
              <a:solidFill>
                <a:schemeClr val="tx1"/>
              </a:solidFill>
              <a:latin typeface="Arial" panose="020B0604020202020204" pitchFamily="34" charset="0"/>
              <a:ea typeface="Calibri"/>
              <a:cs typeface="Arial" panose="020B0604020202020204" pitchFamily="34" charset="0"/>
            </a:endParaRPr>
          </a:p>
        </p:txBody>
      </p:sp>
      <p:pic>
        <p:nvPicPr>
          <p:cNvPr id="5120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0588" y="1412776"/>
            <a:ext cx="663269" cy="663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a:off x="1259632" y="3406874"/>
            <a:ext cx="7123782" cy="2295115"/>
          </a:xfrm>
          <a:prstGeom prst="rect">
            <a:avLst/>
          </a:prstGeom>
          <a:noFill/>
          <a:ln>
            <a:solidFill>
              <a:srgbClr val="024089"/>
            </a:solid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lvl="0">
              <a:lnSpc>
                <a:spcPct val="115000"/>
              </a:lnSpc>
            </a:pPr>
            <a:r>
              <a:rPr lang="de-DE" b="1" u="sng" dirty="0">
                <a:solidFill>
                  <a:schemeClr val="tx1"/>
                </a:solidFill>
                <a:latin typeface="Arial" panose="020B0604020202020204" pitchFamily="34" charset="0"/>
                <a:ea typeface="Calibri"/>
                <a:cs typeface="Arial" panose="020B0604020202020204" pitchFamily="34" charset="0"/>
              </a:rPr>
              <a:t>Maladaptive Strategien</a:t>
            </a:r>
          </a:p>
          <a:p>
            <a:pPr lvl="0">
              <a:lnSpc>
                <a:spcPct val="115000"/>
              </a:lnSpc>
            </a:pPr>
            <a:r>
              <a:rPr lang="de-DE" dirty="0">
                <a:solidFill>
                  <a:schemeClr val="tx1"/>
                </a:solidFill>
                <a:latin typeface="Arial" panose="020B0604020202020204" pitchFamily="34" charset="0"/>
                <a:ea typeface="Calibri"/>
                <a:cs typeface="Arial" panose="020B0604020202020204" pitchFamily="34" charset="0"/>
              </a:rPr>
              <a:t>(z.T. kontrovers diskutiert):</a:t>
            </a:r>
            <a:endParaRPr lang="de-DE" sz="1200" dirty="0">
              <a:solidFill>
                <a:schemeClr val="tx1"/>
              </a:solidFill>
              <a:latin typeface="Arial" panose="020B0604020202020204" pitchFamily="34" charset="0"/>
              <a:ea typeface="Calibri"/>
              <a:cs typeface="Arial" panose="020B0604020202020204" pitchFamily="34" charset="0"/>
            </a:endParaRPr>
          </a:p>
          <a:p>
            <a:pPr marL="285750" indent="-285750">
              <a:lnSpc>
                <a:spcPct val="115000"/>
              </a:lnSpc>
              <a:buFont typeface="Arial" panose="020B0604020202020204" pitchFamily="34" charset="0"/>
              <a:buChar char="•"/>
            </a:pPr>
            <a:r>
              <a:rPr lang="de-DE" b="1" dirty="0">
                <a:solidFill>
                  <a:schemeClr val="tx1"/>
                </a:solidFill>
                <a:latin typeface="Arial" panose="020B0604020202020204" pitchFamily="34" charset="0"/>
                <a:ea typeface="Calibri"/>
                <a:cs typeface="Arial" panose="020B0604020202020204" pitchFamily="34" charset="0"/>
              </a:rPr>
              <a:t>Unterdrückung</a:t>
            </a:r>
            <a:r>
              <a:rPr lang="de-DE" dirty="0">
                <a:solidFill>
                  <a:schemeClr val="tx1"/>
                </a:solidFill>
                <a:latin typeface="Arial" panose="020B0604020202020204" pitchFamily="34" charset="0"/>
                <a:ea typeface="Calibri"/>
                <a:cs typeface="Arial" panose="020B0604020202020204" pitchFamily="34" charset="0"/>
              </a:rPr>
              <a:t> </a:t>
            </a:r>
            <a:r>
              <a:rPr lang="de-DE" dirty="0">
                <a:solidFill>
                  <a:schemeClr val="tx1"/>
                </a:solidFill>
                <a:latin typeface="Arial" panose="020B0604020202020204" pitchFamily="34" charset="0"/>
                <a:ea typeface="Calibri"/>
                <a:cs typeface="Arial" panose="020B0604020202020204" pitchFamily="34" charset="0"/>
                <a:sym typeface="Wingdings"/>
              </a:rPr>
              <a:t>(besonders </a:t>
            </a:r>
            <a:r>
              <a:rPr lang="de-DE" dirty="0">
                <a:solidFill>
                  <a:schemeClr val="tx1"/>
                </a:solidFill>
                <a:latin typeface="Arial" panose="020B0604020202020204" pitchFamily="34" charset="0"/>
                <a:ea typeface="Calibri"/>
                <a:cs typeface="Arial" panose="020B0604020202020204" pitchFamily="34" charset="0"/>
              </a:rPr>
              <a:t>regelmäßige Unterdrückung unerwünschter Gedanken kann langfristig negative Effekte haben)</a:t>
            </a:r>
          </a:p>
          <a:p>
            <a:pPr marL="285750" indent="-285750">
              <a:lnSpc>
                <a:spcPct val="115000"/>
              </a:lnSpc>
              <a:buFont typeface="Arial" panose="020B0604020202020204" pitchFamily="34" charset="0"/>
              <a:buChar char="•"/>
            </a:pPr>
            <a:r>
              <a:rPr lang="de-DE" b="1" dirty="0">
                <a:solidFill>
                  <a:schemeClr val="tx1"/>
                </a:solidFill>
                <a:latin typeface="Arial" panose="020B0604020202020204" pitchFamily="34" charset="0"/>
                <a:ea typeface="Calibri"/>
                <a:cs typeface="Arial" panose="020B0604020202020204" pitchFamily="34" charset="0"/>
              </a:rPr>
              <a:t>Vermeidung</a:t>
            </a:r>
            <a:endParaRPr lang="de-DE" dirty="0">
              <a:solidFill>
                <a:schemeClr val="tx1"/>
              </a:solidFill>
              <a:latin typeface="Arial" panose="020B0604020202020204" pitchFamily="34" charset="0"/>
              <a:ea typeface="Calibri"/>
              <a:cs typeface="Arial" panose="020B0604020202020204" pitchFamily="34" charset="0"/>
            </a:endParaRPr>
          </a:p>
          <a:p>
            <a:pPr marL="285750" indent="-285750">
              <a:lnSpc>
                <a:spcPct val="115000"/>
              </a:lnSpc>
              <a:spcAft>
                <a:spcPts val="1000"/>
              </a:spcAft>
              <a:buFont typeface="Arial" panose="020B0604020202020204" pitchFamily="34" charset="0"/>
              <a:buChar char="•"/>
            </a:pPr>
            <a:r>
              <a:rPr lang="de-DE" b="1" dirty="0">
                <a:solidFill>
                  <a:schemeClr val="tx1"/>
                </a:solidFill>
                <a:latin typeface="Arial" panose="020B0604020202020204" pitchFamily="34" charset="0"/>
                <a:ea typeface="Calibri"/>
                <a:cs typeface="Arial" panose="020B0604020202020204" pitchFamily="34" charset="0"/>
              </a:rPr>
              <a:t>Grübeln</a:t>
            </a:r>
            <a:endParaRPr lang="de-DE" dirty="0">
              <a:solidFill>
                <a:schemeClr val="tx1"/>
              </a:solidFill>
              <a:latin typeface="Arial" panose="020B0604020202020204" pitchFamily="34" charset="0"/>
              <a:ea typeface="Calibri"/>
              <a:cs typeface="Arial" panose="020B0604020202020204" pitchFamily="34" charset="0"/>
            </a:endParaRPr>
          </a:p>
        </p:txBody>
      </p:sp>
      <p:pic>
        <p:nvPicPr>
          <p:cNvPr id="5120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4473" y="3406874"/>
            <a:ext cx="689384" cy="74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21</a:t>
            </a:fld>
            <a:endParaRPr lang="de-DE" dirty="0"/>
          </a:p>
        </p:txBody>
      </p:sp>
    </p:spTree>
    <p:extLst>
      <p:ext uri="{BB962C8B-B14F-4D97-AF65-F5344CB8AC3E}">
        <p14:creationId xmlns:p14="http://schemas.microsoft.com/office/powerpoint/2010/main" val="235298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2677616" y="3140323"/>
            <a:ext cx="5638800" cy="720725"/>
          </a:xfrm>
        </p:spPr>
        <p:txBody>
          <a:bodyPr vert="horz" lIns="91440" tIns="45720" rIns="91440" bIns="45720" rtlCol="0">
            <a:normAutofit/>
          </a:bodyPr>
          <a:lstStyle/>
          <a:p>
            <a:r>
              <a:rPr lang="de-DE" dirty="0"/>
              <a:t>Präventionsprojekt „Paula kommt in die Schule“</a:t>
            </a:r>
          </a:p>
        </p:txBody>
      </p:sp>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l="4236" t="5900" r="1880" b="14301"/>
          <a:stretch/>
        </p:blipFill>
        <p:spPr>
          <a:xfrm>
            <a:off x="6185" y="1916832"/>
            <a:ext cx="2620888" cy="3348085"/>
          </a:xfrm>
          <a:prstGeom prst="rect">
            <a:avLst/>
          </a:prstGeom>
        </p:spPr>
      </p:pic>
      <p:sp>
        <p:nvSpPr>
          <p:cNvPr id="7"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22</a:t>
            </a:fld>
            <a:endParaRPr lang="de-DE" dirty="0"/>
          </a:p>
        </p:txBody>
      </p:sp>
    </p:spTree>
    <p:extLst>
      <p:ext uri="{BB962C8B-B14F-4D97-AF65-F5344CB8AC3E}">
        <p14:creationId xmlns:p14="http://schemas.microsoft.com/office/powerpoint/2010/main" val="168355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47880" y="289926"/>
            <a:ext cx="6995120" cy="402770"/>
          </a:xfrm>
        </p:spPr>
        <p:txBody>
          <a:bodyPr/>
          <a:lstStyle/>
          <a:p>
            <a:r>
              <a:rPr lang="de-DE" dirty="0">
                <a:solidFill>
                  <a:srgbClr val="024089"/>
                </a:solidFill>
              </a:rPr>
              <a:t>Arbeitseinheiten für den Unterricht</a:t>
            </a:r>
          </a:p>
        </p:txBody>
      </p:sp>
      <p:sp>
        <p:nvSpPr>
          <p:cNvPr id="8" name="Inhaltsplatzhalter 7"/>
          <p:cNvSpPr>
            <a:spLocks noGrp="1"/>
          </p:cNvSpPr>
          <p:nvPr>
            <p:ph idx="1"/>
          </p:nvPr>
        </p:nvSpPr>
        <p:spPr/>
        <p:txBody>
          <a:bodyPr>
            <a:normAutofit fontScale="92500" lnSpcReduction="10000"/>
          </a:bodyPr>
          <a:lstStyle/>
          <a:p>
            <a:pPr marL="0" indent="0">
              <a:buNone/>
            </a:pPr>
            <a:r>
              <a:rPr lang="de-DE" b="1" dirty="0"/>
              <a:t>Dauer der Einheiten</a:t>
            </a:r>
          </a:p>
          <a:p>
            <a:pPr marL="285750" indent="-285750"/>
            <a:r>
              <a:rPr lang="de-DE" dirty="0"/>
              <a:t>45 Minuten</a:t>
            </a:r>
          </a:p>
          <a:p>
            <a:pPr marL="285750" indent="-285750"/>
            <a:r>
              <a:rPr lang="de-DE" dirty="0"/>
              <a:t>Standardisierter Aufbau</a:t>
            </a:r>
          </a:p>
          <a:p>
            <a:endParaRPr lang="de-DE" b="1" dirty="0"/>
          </a:p>
          <a:p>
            <a:pPr marL="0" indent="0">
              <a:buNone/>
            </a:pPr>
            <a:r>
              <a:rPr lang="de-DE" b="1" dirty="0"/>
              <a:t>I Positives Verhalten in der Klasse</a:t>
            </a:r>
          </a:p>
          <a:p>
            <a:r>
              <a:rPr lang="de-DE" dirty="0"/>
              <a:t>Einführung von Verhaltensregeln für den Unterricht </a:t>
            </a:r>
          </a:p>
          <a:p>
            <a:r>
              <a:rPr lang="de-DE" dirty="0"/>
              <a:t>Einführung des </a:t>
            </a:r>
            <a:r>
              <a:rPr lang="de-DE" dirty="0" err="1"/>
              <a:t>Good</a:t>
            </a:r>
            <a:r>
              <a:rPr lang="de-DE" dirty="0"/>
              <a:t> </a:t>
            </a:r>
            <a:r>
              <a:rPr lang="de-DE" dirty="0" err="1"/>
              <a:t>Behavior</a:t>
            </a:r>
            <a:r>
              <a:rPr lang="de-DE" dirty="0"/>
              <a:t> Games</a:t>
            </a:r>
          </a:p>
          <a:p>
            <a:r>
              <a:rPr lang="de-DE" dirty="0"/>
              <a:t>Durchführung des </a:t>
            </a:r>
            <a:r>
              <a:rPr lang="de-DE" dirty="0" err="1"/>
              <a:t>Good</a:t>
            </a:r>
            <a:r>
              <a:rPr lang="de-DE" dirty="0"/>
              <a:t> </a:t>
            </a:r>
            <a:r>
              <a:rPr lang="de-DE" dirty="0" err="1"/>
              <a:t>Behavior</a:t>
            </a:r>
            <a:r>
              <a:rPr lang="de-DE" dirty="0"/>
              <a:t> Games</a:t>
            </a:r>
          </a:p>
          <a:p>
            <a:endParaRPr lang="de-DE" dirty="0"/>
          </a:p>
          <a:p>
            <a:pPr marL="0" indent="0">
              <a:buNone/>
            </a:pPr>
            <a:r>
              <a:rPr lang="de-DE" b="1" dirty="0"/>
              <a:t>II Paula und die Kistenkobolde</a:t>
            </a:r>
          </a:p>
          <a:p>
            <a:r>
              <a:rPr lang="de-DE" dirty="0"/>
              <a:t>Einstieg: Paula findet die Koboldkiste</a:t>
            </a:r>
          </a:p>
          <a:p>
            <a:r>
              <a:rPr lang="de-DE" dirty="0"/>
              <a:t>Traurigkeit: Paula trifft </a:t>
            </a:r>
            <a:r>
              <a:rPr lang="de-DE" dirty="0" err="1"/>
              <a:t>Heulibold</a:t>
            </a:r>
            <a:endParaRPr lang="de-DE" dirty="0"/>
          </a:p>
          <a:p>
            <a:r>
              <a:rPr lang="de-DE" dirty="0"/>
              <a:t>Ärger: Paula trifft </a:t>
            </a:r>
            <a:r>
              <a:rPr lang="de-DE" dirty="0" err="1"/>
              <a:t>Zornibold</a:t>
            </a:r>
            <a:endParaRPr lang="de-DE" dirty="0"/>
          </a:p>
          <a:p>
            <a:r>
              <a:rPr lang="de-DE" dirty="0"/>
              <a:t>Angst: Paula trifft </a:t>
            </a:r>
            <a:r>
              <a:rPr lang="de-DE" dirty="0" err="1"/>
              <a:t>Bibberbold</a:t>
            </a:r>
            <a:endParaRPr lang="de-DE" dirty="0"/>
          </a:p>
          <a:p>
            <a:r>
              <a:rPr lang="de-DE" dirty="0"/>
              <a:t>Freude: Paula trifft </a:t>
            </a:r>
            <a:r>
              <a:rPr lang="de-DE" dirty="0" err="1"/>
              <a:t>Freudibold</a:t>
            </a:r>
            <a:endParaRPr lang="de-DE" dirty="0"/>
          </a:p>
          <a:p>
            <a:r>
              <a:rPr lang="de-DE" dirty="0"/>
              <a:t>Nachhaltigkeit: Integration in den Alltag</a:t>
            </a:r>
          </a:p>
          <a:p>
            <a:pPr marL="0" indent="0">
              <a:buNone/>
            </a:pPr>
            <a:endParaRPr lang="de-DE" dirty="0"/>
          </a:p>
        </p:txBody>
      </p:sp>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36096" y="4077072"/>
            <a:ext cx="3312368" cy="2121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23</a:t>
            </a:fld>
            <a:endParaRPr lang="de-DE" dirty="0"/>
          </a:p>
        </p:txBody>
      </p:sp>
    </p:spTree>
    <p:extLst>
      <p:ext uri="{BB962C8B-B14F-4D97-AF65-F5344CB8AC3E}">
        <p14:creationId xmlns:p14="http://schemas.microsoft.com/office/powerpoint/2010/main" val="3443312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47880" y="289926"/>
            <a:ext cx="6995120" cy="402770"/>
          </a:xfrm>
        </p:spPr>
        <p:txBody>
          <a:bodyPr/>
          <a:lstStyle/>
          <a:p>
            <a:r>
              <a:rPr lang="de-DE" dirty="0">
                <a:solidFill>
                  <a:srgbClr val="024089"/>
                </a:solidFill>
              </a:rPr>
              <a:t>Arbeitseinheiten für den Unterricht</a:t>
            </a:r>
          </a:p>
        </p:txBody>
      </p:sp>
      <p:sp>
        <p:nvSpPr>
          <p:cNvPr id="2" name="Inhaltsplatzhalter 1"/>
          <p:cNvSpPr>
            <a:spLocks noGrp="1"/>
          </p:cNvSpPr>
          <p:nvPr>
            <p:ph idx="1"/>
          </p:nvPr>
        </p:nvSpPr>
        <p:spPr/>
        <p:txBody>
          <a:bodyPr>
            <a:normAutofit/>
          </a:bodyPr>
          <a:lstStyle/>
          <a:p>
            <a:pPr marL="0" indent="0">
              <a:buNone/>
            </a:pPr>
            <a:r>
              <a:rPr lang="de-DE" sz="1800" b="1" dirty="0"/>
              <a:t>III Paula kommt in die Schule</a:t>
            </a:r>
          </a:p>
          <a:p>
            <a:r>
              <a:rPr lang="de-DE" sz="1800" dirty="0"/>
              <a:t>Einstieg: Paula ist ein Schulkind </a:t>
            </a:r>
          </a:p>
          <a:p>
            <a:r>
              <a:rPr lang="de-DE" sz="1800" dirty="0"/>
              <a:t>Neid: Wenn wer etwas besser weiß (+ Vertiefung) </a:t>
            </a:r>
          </a:p>
          <a:p>
            <a:r>
              <a:rPr lang="de-DE" sz="1800" dirty="0"/>
              <a:t>Schuld: Ist das wirklich wegen mir (+ Vertiefung) </a:t>
            </a:r>
          </a:p>
          <a:p>
            <a:r>
              <a:rPr lang="de-DE" sz="1800" dirty="0"/>
              <a:t>Scham: Wenn ich mal was </a:t>
            </a:r>
            <a:r>
              <a:rPr lang="de-DE" sz="1800" dirty="0" err="1"/>
              <a:t>vergess</a:t>
            </a:r>
            <a:r>
              <a:rPr lang="de-DE" sz="1800" dirty="0"/>
              <a:t>‘ (+ Vertiefung) </a:t>
            </a:r>
          </a:p>
          <a:p>
            <a:r>
              <a:rPr lang="de-DE" sz="1800" dirty="0"/>
              <a:t>Stolz: Heute bin ich auf mich stolz (+ Vertiefung)</a:t>
            </a:r>
          </a:p>
          <a:p>
            <a:r>
              <a:rPr lang="de-DE" sz="1800" dirty="0"/>
              <a:t>Abschied: Echte Freunde</a:t>
            </a:r>
          </a:p>
          <a:p>
            <a:r>
              <a:rPr lang="de-DE" sz="1800" dirty="0"/>
              <a:t>Nachhaltigkeit: Spiele und Übungen</a:t>
            </a:r>
          </a:p>
          <a:p>
            <a:endParaRPr lang="de-DE" sz="1800" dirty="0"/>
          </a:p>
          <a:p>
            <a:pPr marL="0" indent="0">
              <a:buNone/>
            </a:pPr>
            <a:r>
              <a:rPr lang="de-DE" sz="1800" b="1" dirty="0"/>
              <a:t>IV Besser lernen in der Klasse</a:t>
            </a:r>
          </a:p>
          <a:p>
            <a:pPr marL="285750" indent="-285750"/>
            <a:r>
              <a:rPr lang="de-DE" sz="1800" dirty="0"/>
              <a:t>Förderung der </a:t>
            </a:r>
            <a:br>
              <a:rPr lang="de-DE" sz="1800" dirty="0"/>
            </a:br>
            <a:r>
              <a:rPr lang="de-DE" sz="1800" dirty="0"/>
              <a:t>Exekutivfunktionen</a:t>
            </a:r>
          </a:p>
          <a:p>
            <a:pPr marL="0" indent="0">
              <a:buNone/>
            </a:pPr>
            <a:endParaRPr lang="de-DE" sz="1800" dirty="0"/>
          </a:p>
        </p:txBody>
      </p:sp>
      <p:pic>
        <p:nvPicPr>
          <p:cNvPr id="9" name="Picture 4" descr="Bild könnte enthalten: 2 Personen, Personen, die sitzen und Kind"/>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28184" y="1196752"/>
            <a:ext cx="2576505"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06171" y="4689344"/>
            <a:ext cx="1801933" cy="1836000"/>
          </a:xfrm>
          <a:prstGeom prst="rect">
            <a:avLst/>
          </a:prstGeom>
        </p:spPr>
      </p:pic>
      <p:pic>
        <p:nvPicPr>
          <p:cNvPr id="12" name="Grafik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52120" y="3501008"/>
            <a:ext cx="2577600" cy="2131684"/>
          </a:xfrm>
          <a:prstGeom prst="rect">
            <a:avLst/>
          </a:prstGeom>
        </p:spPr>
      </p:pic>
      <p:sp>
        <p:nvSpPr>
          <p:cNvPr id="13"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24</a:t>
            </a:fld>
            <a:endParaRPr lang="de-DE" dirty="0"/>
          </a:p>
        </p:txBody>
      </p:sp>
    </p:spTree>
    <p:extLst>
      <p:ext uri="{BB962C8B-B14F-4D97-AF65-F5344CB8AC3E}">
        <p14:creationId xmlns:p14="http://schemas.microsoft.com/office/powerpoint/2010/main" val="2817778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4837876"/>
            <a:ext cx="2736304" cy="369332"/>
          </a:xfrm>
          <a:prstGeom prst="rect">
            <a:avLst/>
          </a:prstGeom>
          <a:solidFill>
            <a:schemeClr val="bg1"/>
          </a:solidFill>
        </p:spPr>
        <p:txBody>
          <a:bodyPr wrap="square" rtlCol="0">
            <a:spAutoFit/>
          </a:bodyPr>
          <a:lstStyle/>
          <a:p>
            <a:endParaRPr lang="de-DE" dirty="0">
              <a:solidFill>
                <a:prstClr val="black"/>
              </a:solidFill>
            </a:endParaRPr>
          </a:p>
        </p:txBody>
      </p:sp>
      <p:sp>
        <p:nvSpPr>
          <p:cNvPr id="7" name="Textfeld 6"/>
          <p:cNvSpPr txBox="1"/>
          <p:nvPr/>
        </p:nvSpPr>
        <p:spPr>
          <a:xfrm>
            <a:off x="2558413" y="2393367"/>
            <a:ext cx="288032" cy="369332"/>
          </a:xfrm>
          <a:prstGeom prst="rect">
            <a:avLst/>
          </a:prstGeom>
          <a:solidFill>
            <a:schemeClr val="bg1"/>
          </a:solidFill>
        </p:spPr>
        <p:txBody>
          <a:bodyPr wrap="square" rtlCol="0">
            <a:spAutoFit/>
          </a:bodyPr>
          <a:lstStyle/>
          <a:p>
            <a:endParaRPr lang="de-DE" dirty="0">
              <a:solidFill>
                <a:prstClr val="black"/>
              </a:solidFill>
            </a:endParaRPr>
          </a:p>
        </p:txBody>
      </p:sp>
      <p:sp>
        <p:nvSpPr>
          <p:cNvPr id="2" name="Textplatzhalter 1"/>
          <p:cNvSpPr>
            <a:spLocks noGrp="1"/>
          </p:cNvSpPr>
          <p:nvPr>
            <p:ph type="body" sz="quarter" idx="10"/>
          </p:nvPr>
        </p:nvSpPr>
        <p:spPr>
          <a:xfrm>
            <a:off x="3419475" y="2852936"/>
            <a:ext cx="5638800" cy="720725"/>
          </a:xfrm>
        </p:spPr>
        <p:txBody>
          <a:bodyPr/>
          <a:lstStyle/>
          <a:p>
            <a:r>
              <a:rPr lang="de-DE" dirty="0"/>
              <a:t>Förderung von Selbstregulation und Exekutivfunktionen</a:t>
            </a:r>
          </a:p>
        </p:txBody>
      </p:sp>
      <p:pic>
        <p:nvPicPr>
          <p:cNvPr id="358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 y="2276872"/>
            <a:ext cx="3347151" cy="2231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25</a:t>
            </a:fld>
            <a:endParaRPr lang="de-DE" dirty="0"/>
          </a:p>
        </p:txBody>
      </p:sp>
    </p:spTree>
    <p:extLst>
      <p:ext uri="{BB962C8B-B14F-4D97-AF65-F5344CB8AC3E}">
        <p14:creationId xmlns:p14="http://schemas.microsoft.com/office/powerpoint/2010/main" val="89538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47880" y="289926"/>
            <a:ext cx="6995120" cy="402770"/>
          </a:xfrm>
        </p:spPr>
        <p:txBody>
          <a:bodyPr/>
          <a:lstStyle/>
          <a:p>
            <a:r>
              <a:rPr lang="de-DE" dirty="0">
                <a:solidFill>
                  <a:srgbClr val="024089"/>
                </a:solidFill>
              </a:rPr>
              <a:t>Selbstregulation und Exekutivfunktionen</a:t>
            </a:r>
          </a:p>
        </p:txBody>
      </p:sp>
      <p:sp>
        <p:nvSpPr>
          <p:cNvPr id="4" name="Foliennummernplatzhalter 3"/>
          <p:cNvSpPr>
            <a:spLocks noGrp="1"/>
          </p:cNvSpPr>
          <p:nvPr>
            <p:ph type="sldNum" sz="quarter" idx="12"/>
          </p:nvPr>
        </p:nvSpPr>
        <p:spPr/>
        <p:txBody>
          <a:bodyPr/>
          <a:lstStyle/>
          <a:p>
            <a:fld id="{37097709-3703-4872-A653-C50576CFE1E5}" type="slidenum">
              <a:rPr lang="de-DE" smtClean="0"/>
              <a:t>26</a:t>
            </a:fld>
            <a:endParaRPr lang="de-DE"/>
          </a:p>
        </p:txBody>
      </p:sp>
      <p:sp>
        <p:nvSpPr>
          <p:cNvPr id="6" name="Rechteck 5">
            <a:extLst>
              <a:ext uri="{FF2B5EF4-FFF2-40B4-BE49-F238E27FC236}">
                <a16:creationId xmlns:a16="http://schemas.microsoft.com/office/drawing/2014/main" id="{6A96F6D1-527E-41AF-A4F5-84192D58C029}"/>
              </a:ext>
            </a:extLst>
          </p:cNvPr>
          <p:cNvSpPr/>
          <p:nvPr/>
        </p:nvSpPr>
        <p:spPr>
          <a:xfrm>
            <a:off x="467544" y="2703088"/>
            <a:ext cx="3960440" cy="1229968"/>
          </a:xfrm>
          <a:prstGeom prst="rect">
            <a:avLst/>
          </a:prstGeom>
          <a:solidFill>
            <a:schemeClr val="bg1"/>
          </a:solidFill>
          <a:ln>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de-DE" dirty="0">
                <a:solidFill>
                  <a:schemeClr val="tx1"/>
                </a:solidFill>
                <a:latin typeface="Arial" panose="020B0604020202020204" pitchFamily="34" charset="0"/>
                <a:cs typeface="Arial" panose="020B0604020202020204" pitchFamily="34" charset="0"/>
              </a:rPr>
              <a:t>… ist die Fähigkeit, Gedanken, Gefühle und Handlungen kontrollieren und steuern zu können.</a:t>
            </a:r>
          </a:p>
        </p:txBody>
      </p:sp>
      <p:sp>
        <p:nvSpPr>
          <p:cNvPr id="8" name="Rechteck: abgerundete Ecken 7">
            <a:extLst>
              <a:ext uri="{FF2B5EF4-FFF2-40B4-BE49-F238E27FC236}">
                <a16:creationId xmlns:a16="http://schemas.microsoft.com/office/drawing/2014/main" id="{D7BA51CE-7C3A-49A8-8A31-EE52AA6B4CF0}"/>
              </a:ext>
            </a:extLst>
          </p:cNvPr>
          <p:cNvSpPr/>
          <p:nvPr/>
        </p:nvSpPr>
        <p:spPr>
          <a:xfrm>
            <a:off x="323528" y="2559072"/>
            <a:ext cx="2088232" cy="402770"/>
          </a:xfrm>
          <a:prstGeom prst="roundRect">
            <a:avLst/>
          </a:prstGeom>
          <a:ln>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latin typeface="Arial" panose="020B0604020202020204" pitchFamily="34" charset="0"/>
                <a:cs typeface="Arial" panose="020B0604020202020204" pitchFamily="34" charset="0"/>
              </a:rPr>
              <a:t>Selbstregulation</a:t>
            </a:r>
          </a:p>
        </p:txBody>
      </p:sp>
      <p:sp>
        <p:nvSpPr>
          <p:cNvPr id="9" name="Rechteck 8">
            <a:extLst>
              <a:ext uri="{FF2B5EF4-FFF2-40B4-BE49-F238E27FC236}">
                <a16:creationId xmlns:a16="http://schemas.microsoft.com/office/drawing/2014/main" id="{31B7C9F7-B406-402D-A85A-FD21126DE6EC}"/>
              </a:ext>
            </a:extLst>
          </p:cNvPr>
          <p:cNvSpPr/>
          <p:nvPr/>
        </p:nvSpPr>
        <p:spPr>
          <a:xfrm>
            <a:off x="4932040" y="1772816"/>
            <a:ext cx="3744416" cy="2376264"/>
          </a:xfrm>
          <a:prstGeom prst="rect">
            <a:avLst/>
          </a:prstGeom>
          <a:solidFill>
            <a:schemeClr val="bg1"/>
          </a:solidFill>
          <a:ln>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de-DE" dirty="0">
                <a:solidFill>
                  <a:schemeClr val="tx1"/>
                </a:solidFill>
                <a:latin typeface="Arial" panose="020B0604020202020204" pitchFamily="34" charset="0"/>
                <a:cs typeface="Arial" panose="020B0604020202020204" pitchFamily="34" charset="0"/>
              </a:rPr>
              <a:t>… meint höhere geistige Prozesse, die für die Handlungsplanung, </a:t>
            </a:r>
            <a:br>
              <a:rPr lang="de-DE" dirty="0">
                <a:solidFill>
                  <a:schemeClr val="tx1"/>
                </a:solidFill>
                <a:latin typeface="Arial" panose="020B0604020202020204" pitchFamily="34" charset="0"/>
                <a:cs typeface="Arial" panose="020B0604020202020204" pitchFamily="34" charset="0"/>
              </a:rPr>
            </a:br>
            <a:r>
              <a:rPr lang="de-DE" dirty="0">
                <a:solidFill>
                  <a:schemeClr val="tx1"/>
                </a:solidFill>
                <a:latin typeface="Arial" panose="020B0604020202020204" pitchFamily="34" charset="0"/>
                <a:cs typeface="Arial" panose="020B0604020202020204" pitchFamily="34" charset="0"/>
              </a:rPr>
              <a:t>-überwachung und -kontrolle zuständig sind. Somit können Gefühle, Aufmerksamkeit und Verhalten zielgerichtet gesteuert werden.</a:t>
            </a:r>
          </a:p>
        </p:txBody>
      </p:sp>
      <p:sp>
        <p:nvSpPr>
          <p:cNvPr id="11" name="Rechteck: abgerundete Ecken 10">
            <a:extLst>
              <a:ext uri="{FF2B5EF4-FFF2-40B4-BE49-F238E27FC236}">
                <a16:creationId xmlns:a16="http://schemas.microsoft.com/office/drawing/2014/main" id="{4220021B-D382-4DA0-B059-C2AEFF654077}"/>
              </a:ext>
            </a:extLst>
          </p:cNvPr>
          <p:cNvSpPr/>
          <p:nvPr/>
        </p:nvSpPr>
        <p:spPr>
          <a:xfrm>
            <a:off x="4788024" y="1628801"/>
            <a:ext cx="2495420" cy="460574"/>
          </a:xfrm>
          <a:prstGeom prst="roundRect">
            <a:avLst/>
          </a:prstGeom>
          <a:ln>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latin typeface="Arial" panose="020B0604020202020204" pitchFamily="34" charset="0"/>
                <a:cs typeface="Arial" panose="020B0604020202020204" pitchFamily="34" charset="0"/>
              </a:rPr>
              <a:t>Exekutivfunktionen</a:t>
            </a:r>
          </a:p>
        </p:txBody>
      </p:sp>
      <p:sp>
        <p:nvSpPr>
          <p:cNvPr id="3" name="Pfeil: 180-Grad 2">
            <a:extLst>
              <a:ext uri="{FF2B5EF4-FFF2-40B4-BE49-F238E27FC236}">
                <a16:creationId xmlns:a16="http://schemas.microsoft.com/office/drawing/2014/main" id="{800CC75A-9466-40FA-8040-09D155FE9D89}"/>
              </a:ext>
            </a:extLst>
          </p:cNvPr>
          <p:cNvSpPr/>
          <p:nvPr/>
        </p:nvSpPr>
        <p:spPr>
          <a:xfrm rot="10800000">
            <a:off x="2950537" y="4149080"/>
            <a:ext cx="3312368" cy="864095"/>
          </a:xfrm>
          <a:prstGeom prst="uturnArrow">
            <a:avLst>
              <a:gd name="adj1" fmla="val 13699"/>
              <a:gd name="adj2" fmla="val 25000"/>
              <a:gd name="adj3" fmla="val 25000"/>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Rechteck 11">
            <a:extLst>
              <a:ext uri="{FF2B5EF4-FFF2-40B4-BE49-F238E27FC236}">
                <a16:creationId xmlns:a16="http://schemas.microsoft.com/office/drawing/2014/main" id="{28E8039C-CED7-4DB3-A0B8-0D45944C2AF2}"/>
              </a:ext>
            </a:extLst>
          </p:cNvPr>
          <p:cNvSpPr/>
          <p:nvPr/>
        </p:nvSpPr>
        <p:spPr>
          <a:xfrm>
            <a:off x="3491878" y="5042453"/>
            <a:ext cx="2520282" cy="402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de-DE" dirty="0">
                <a:solidFill>
                  <a:schemeClr val="tx1"/>
                </a:solidFill>
                <a:latin typeface="Arial" panose="020B0604020202020204" pitchFamily="34" charset="0"/>
                <a:cs typeface="Arial" panose="020B0604020202020204" pitchFamily="34" charset="0"/>
              </a:rPr>
              <a:t>ist Voraussetzung für</a:t>
            </a:r>
          </a:p>
        </p:txBody>
      </p:sp>
    </p:spTree>
    <p:extLst>
      <p:ext uri="{BB962C8B-B14F-4D97-AF65-F5344CB8AC3E}">
        <p14:creationId xmlns:p14="http://schemas.microsoft.com/office/powerpoint/2010/main" val="4065173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47880" y="289926"/>
            <a:ext cx="6995120" cy="402770"/>
          </a:xfrm>
        </p:spPr>
        <p:txBody>
          <a:bodyPr/>
          <a:lstStyle/>
          <a:p>
            <a:r>
              <a:rPr lang="de-DE" dirty="0">
                <a:solidFill>
                  <a:srgbClr val="024089"/>
                </a:solidFill>
              </a:rPr>
              <a:t>Exekutivfunktionen – Was wir dafür benötigen?</a:t>
            </a:r>
          </a:p>
        </p:txBody>
      </p:sp>
      <p:sp>
        <p:nvSpPr>
          <p:cNvPr id="4" name="Foliennummernplatzhalter 3"/>
          <p:cNvSpPr>
            <a:spLocks noGrp="1"/>
          </p:cNvSpPr>
          <p:nvPr>
            <p:ph type="sldNum" sz="quarter" idx="12"/>
          </p:nvPr>
        </p:nvSpPr>
        <p:spPr/>
        <p:txBody>
          <a:bodyPr/>
          <a:lstStyle/>
          <a:p>
            <a:fld id="{37097709-3703-4872-A653-C50576CFE1E5}" type="slidenum">
              <a:rPr lang="de-DE" smtClean="0"/>
              <a:t>27</a:t>
            </a:fld>
            <a:endParaRPr lang="de-DE"/>
          </a:p>
        </p:txBody>
      </p:sp>
      <p:sp>
        <p:nvSpPr>
          <p:cNvPr id="7" name="Rectangle 5"/>
          <p:cNvSpPr>
            <a:spLocks noChangeArrowheads="1"/>
          </p:cNvSpPr>
          <p:nvPr/>
        </p:nvSpPr>
        <p:spPr bwMode="auto">
          <a:xfrm>
            <a:off x="539552" y="1340768"/>
            <a:ext cx="72333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de-DE" dirty="0">
              <a:solidFill>
                <a:srgbClr val="283A84"/>
              </a:solidFill>
            </a:endParaRPr>
          </a:p>
          <a:p>
            <a:endParaRPr lang="de-DE" dirty="0">
              <a:solidFill>
                <a:srgbClr val="283A84"/>
              </a:solidFill>
            </a:endParaRPr>
          </a:p>
        </p:txBody>
      </p:sp>
      <p:graphicFrame>
        <p:nvGraphicFramePr>
          <p:cNvPr id="2" name="Tabelle 1">
            <a:extLst>
              <a:ext uri="{FF2B5EF4-FFF2-40B4-BE49-F238E27FC236}">
                <a16:creationId xmlns:a16="http://schemas.microsoft.com/office/drawing/2014/main" id="{C38AC0BF-1E1D-44F2-AE02-B8E89A6833D2}"/>
              </a:ext>
            </a:extLst>
          </p:cNvPr>
          <p:cNvGraphicFramePr>
            <a:graphicFrameLocks noGrp="1"/>
          </p:cNvGraphicFramePr>
          <p:nvPr>
            <p:extLst>
              <p:ext uri="{D42A27DB-BD31-4B8C-83A1-F6EECF244321}">
                <p14:modId xmlns:p14="http://schemas.microsoft.com/office/powerpoint/2010/main" val="940994434"/>
              </p:ext>
            </p:extLst>
          </p:nvPr>
        </p:nvGraphicFramePr>
        <p:xfrm>
          <a:off x="395536" y="1268760"/>
          <a:ext cx="8352927" cy="3770744"/>
        </p:xfrm>
        <a:graphic>
          <a:graphicData uri="http://schemas.openxmlformats.org/drawingml/2006/table">
            <a:tbl>
              <a:tblPr firstRow="1" bandRow="1">
                <a:tableStyleId>{5C22544A-7EE6-4342-B048-85BDC9FD1C3A}</a:tableStyleId>
              </a:tblPr>
              <a:tblGrid>
                <a:gridCol w="2784309">
                  <a:extLst>
                    <a:ext uri="{9D8B030D-6E8A-4147-A177-3AD203B41FA5}">
                      <a16:colId xmlns:a16="http://schemas.microsoft.com/office/drawing/2014/main" val="2879430836"/>
                    </a:ext>
                  </a:extLst>
                </a:gridCol>
                <a:gridCol w="2784309">
                  <a:extLst>
                    <a:ext uri="{9D8B030D-6E8A-4147-A177-3AD203B41FA5}">
                      <a16:colId xmlns:a16="http://schemas.microsoft.com/office/drawing/2014/main" val="1169906315"/>
                    </a:ext>
                  </a:extLst>
                </a:gridCol>
                <a:gridCol w="2784309">
                  <a:extLst>
                    <a:ext uri="{9D8B030D-6E8A-4147-A177-3AD203B41FA5}">
                      <a16:colId xmlns:a16="http://schemas.microsoft.com/office/drawing/2014/main" val="2655346033"/>
                    </a:ext>
                  </a:extLst>
                </a:gridCol>
              </a:tblGrid>
              <a:tr h="9361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chemeClr val="bg1"/>
                          </a:solidFill>
                          <a:latin typeface="Arial" panose="020B0604020202020204" pitchFamily="34" charset="0"/>
                          <a:cs typeface="Arial" panose="020B0604020202020204" pitchFamily="34" charset="0"/>
                        </a:rPr>
                        <a:t>Arbeitsgedächtnis</a:t>
                      </a:r>
                    </a:p>
                  </a:txBody>
                  <a:tcPr anchor="ctr">
                    <a:solidFill>
                      <a:srgbClr val="02408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chemeClr val="bg1"/>
                          </a:solidFill>
                          <a:latin typeface="Arial" panose="020B0604020202020204" pitchFamily="34" charset="0"/>
                          <a:cs typeface="Arial" panose="020B0604020202020204" pitchFamily="34" charset="0"/>
                        </a:rPr>
                        <a:t>Hemmungsfunktion</a:t>
                      </a:r>
                    </a:p>
                  </a:txBody>
                  <a:tcPr anchor="ctr">
                    <a:solidFill>
                      <a:srgbClr val="02408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chemeClr val="bg1"/>
                          </a:solidFill>
                          <a:latin typeface="Arial" panose="020B0604020202020204" pitchFamily="34" charset="0"/>
                          <a:cs typeface="Arial" panose="020B0604020202020204" pitchFamily="34" charset="0"/>
                        </a:rPr>
                        <a:t>kognitiver Flexibilität</a:t>
                      </a:r>
                    </a:p>
                  </a:txBody>
                  <a:tcPr anchor="ctr">
                    <a:solidFill>
                      <a:srgbClr val="024089"/>
                    </a:solidFill>
                  </a:tcPr>
                </a:tc>
                <a:extLst>
                  <a:ext uri="{0D108BD9-81ED-4DB2-BD59-A6C34878D82A}">
                    <a16:rowId xmlns:a16="http://schemas.microsoft.com/office/drawing/2014/main" val="2757272642"/>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solidFill>
                            <a:schemeClr val="tx1"/>
                          </a:solidFill>
                          <a:latin typeface="Arial" panose="020B0604020202020204" pitchFamily="34" charset="0"/>
                          <a:cs typeface="Arial" panose="020B0604020202020204" pitchFamily="34" charset="0"/>
                        </a:rPr>
                        <a:t>kurzfristige Speicherung von Informationen, ggf. zur Weiterbearbeitung</a:t>
                      </a:r>
                    </a:p>
                  </a:txBody>
                  <a:tcPr>
                    <a:solidFill>
                      <a:schemeClr val="accent1">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solidFill>
                            <a:schemeClr val="tx1"/>
                          </a:solidFill>
                          <a:latin typeface="Arial" panose="020B0604020202020204" pitchFamily="34" charset="0"/>
                          <a:cs typeface="Arial" panose="020B0604020202020204" pitchFamily="34" charset="0"/>
                        </a:rPr>
                        <a:t>Kontrolle von Impulsen und spontanen Handlungstendenzen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solidFill>
                            <a:schemeClr val="tx1"/>
                          </a:solidFill>
                          <a:latin typeface="Arial" panose="020B0604020202020204" pitchFamily="34" charset="0"/>
                          <a:cs typeface="Arial" panose="020B0604020202020204" pitchFamily="34" charset="0"/>
                        </a:rPr>
                        <a:t>Folge: Unterdrückung unangemessenen Verhaltens (z.B. warten, bis man aufgerufen wird)</a:t>
                      </a:r>
                    </a:p>
                    <a:p>
                      <a:endParaRPr lang="de-DE"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gezielte Steuerung der Aufmerksamkeit</a:t>
                      </a:r>
                    </a:p>
                    <a:p>
                      <a:pPr marL="285750" indent="-2857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Berücksichtigung alternativer Verhaltens- und Denkweisen (Perspektivwechsel)</a:t>
                      </a:r>
                    </a:p>
                  </a:txBody>
                  <a:tcPr>
                    <a:solidFill>
                      <a:schemeClr val="accent1">
                        <a:lumMod val="20000"/>
                        <a:lumOff val="80000"/>
                      </a:schemeClr>
                    </a:solidFill>
                  </a:tcPr>
                </a:tc>
                <a:extLst>
                  <a:ext uri="{0D108BD9-81ED-4DB2-BD59-A6C34878D82A}">
                    <a16:rowId xmlns:a16="http://schemas.microsoft.com/office/drawing/2014/main" val="1165364981"/>
                  </a:ext>
                </a:extLst>
              </a:tr>
            </a:tbl>
          </a:graphicData>
        </a:graphic>
      </p:graphicFrame>
    </p:spTree>
    <p:extLst>
      <p:ext uri="{BB962C8B-B14F-4D97-AF65-F5344CB8AC3E}">
        <p14:creationId xmlns:p14="http://schemas.microsoft.com/office/powerpoint/2010/main" val="1221612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880" y="289926"/>
            <a:ext cx="6995120" cy="402770"/>
          </a:xfrm>
        </p:spPr>
        <p:txBody>
          <a:bodyPr/>
          <a:lstStyle/>
          <a:p>
            <a:r>
              <a:rPr lang="de-DE" dirty="0">
                <a:solidFill>
                  <a:srgbClr val="024089"/>
                </a:solidFill>
              </a:rPr>
              <a:t>Förderung exekutiver Funktionsbereiche – Beispiele </a:t>
            </a:r>
          </a:p>
        </p:txBody>
      </p:sp>
      <p:sp>
        <p:nvSpPr>
          <p:cNvPr id="4" name="Foliennummernplatzhalter 3"/>
          <p:cNvSpPr>
            <a:spLocks noGrp="1"/>
          </p:cNvSpPr>
          <p:nvPr>
            <p:ph type="sldNum" sz="quarter" idx="12"/>
          </p:nvPr>
        </p:nvSpPr>
        <p:spPr/>
        <p:txBody>
          <a:bodyPr/>
          <a:lstStyle/>
          <a:p>
            <a:fld id="{37097709-3703-4872-A653-C50576CFE1E5}" type="slidenum">
              <a:rPr lang="de-DE" smtClean="0"/>
              <a:t>28</a:t>
            </a:fld>
            <a:endParaRPr lang="de-DE"/>
          </a:p>
        </p:txBody>
      </p:sp>
      <p:graphicFrame>
        <p:nvGraphicFramePr>
          <p:cNvPr id="5" name="Tabelle 4">
            <a:extLst>
              <a:ext uri="{FF2B5EF4-FFF2-40B4-BE49-F238E27FC236}">
                <a16:creationId xmlns:a16="http://schemas.microsoft.com/office/drawing/2014/main" id="{5C906908-9BD2-4F59-AE86-93D06FFBB93F}"/>
              </a:ext>
            </a:extLst>
          </p:cNvPr>
          <p:cNvGraphicFramePr>
            <a:graphicFrameLocks noGrp="1"/>
          </p:cNvGraphicFramePr>
          <p:nvPr>
            <p:extLst>
              <p:ext uri="{D42A27DB-BD31-4B8C-83A1-F6EECF244321}">
                <p14:modId xmlns:p14="http://schemas.microsoft.com/office/powerpoint/2010/main" val="2258687778"/>
              </p:ext>
            </p:extLst>
          </p:nvPr>
        </p:nvGraphicFramePr>
        <p:xfrm>
          <a:off x="395536" y="1268760"/>
          <a:ext cx="8352927" cy="4868024"/>
        </p:xfrm>
        <a:graphic>
          <a:graphicData uri="http://schemas.openxmlformats.org/drawingml/2006/table">
            <a:tbl>
              <a:tblPr firstRow="1" bandRow="1">
                <a:tableStyleId>{5C22544A-7EE6-4342-B048-85BDC9FD1C3A}</a:tableStyleId>
              </a:tblPr>
              <a:tblGrid>
                <a:gridCol w="2784309">
                  <a:extLst>
                    <a:ext uri="{9D8B030D-6E8A-4147-A177-3AD203B41FA5}">
                      <a16:colId xmlns:a16="http://schemas.microsoft.com/office/drawing/2014/main" val="2879430836"/>
                    </a:ext>
                  </a:extLst>
                </a:gridCol>
                <a:gridCol w="2784309">
                  <a:extLst>
                    <a:ext uri="{9D8B030D-6E8A-4147-A177-3AD203B41FA5}">
                      <a16:colId xmlns:a16="http://schemas.microsoft.com/office/drawing/2014/main" val="1169906315"/>
                    </a:ext>
                  </a:extLst>
                </a:gridCol>
                <a:gridCol w="2784309">
                  <a:extLst>
                    <a:ext uri="{9D8B030D-6E8A-4147-A177-3AD203B41FA5}">
                      <a16:colId xmlns:a16="http://schemas.microsoft.com/office/drawing/2014/main" val="2655346033"/>
                    </a:ext>
                  </a:extLst>
                </a:gridCol>
              </a:tblGrid>
              <a:tr h="9361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chemeClr val="bg1"/>
                          </a:solidFill>
                          <a:latin typeface="Arial" panose="020B0604020202020204" pitchFamily="34" charset="0"/>
                          <a:cs typeface="Arial" panose="020B0604020202020204" pitchFamily="34" charset="0"/>
                        </a:rPr>
                        <a:t>Arbeitsgedächtnis</a:t>
                      </a:r>
                    </a:p>
                  </a:txBody>
                  <a:tcPr anchor="ctr">
                    <a:solidFill>
                      <a:srgbClr val="02408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chemeClr val="bg1"/>
                          </a:solidFill>
                          <a:latin typeface="Arial" panose="020B0604020202020204" pitchFamily="34" charset="0"/>
                          <a:cs typeface="Arial" panose="020B0604020202020204" pitchFamily="34" charset="0"/>
                        </a:rPr>
                        <a:t>Hemmungsfunktion</a:t>
                      </a:r>
                    </a:p>
                  </a:txBody>
                  <a:tcPr anchor="ctr">
                    <a:solidFill>
                      <a:srgbClr val="02408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solidFill>
                            <a:schemeClr val="bg1"/>
                          </a:solidFill>
                          <a:latin typeface="Arial" panose="020B0604020202020204" pitchFamily="34" charset="0"/>
                          <a:cs typeface="Arial" panose="020B0604020202020204" pitchFamily="34" charset="0"/>
                        </a:rPr>
                        <a:t>kognitiver Flexibilität</a:t>
                      </a:r>
                    </a:p>
                  </a:txBody>
                  <a:tcPr anchor="ctr">
                    <a:solidFill>
                      <a:srgbClr val="024089"/>
                    </a:solidFill>
                  </a:tcPr>
                </a:tc>
                <a:extLst>
                  <a:ext uri="{0D108BD9-81ED-4DB2-BD59-A6C34878D82A}">
                    <a16:rowId xmlns:a16="http://schemas.microsoft.com/office/drawing/2014/main" val="2757272642"/>
                  </a:ext>
                </a:extLst>
              </a:tr>
              <a:tr h="370840">
                <a:tc>
                  <a:txBody>
                    <a:bodyPr/>
                    <a:lstStyle/>
                    <a:p>
                      <a:pPr marL="285750" indent="-2857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Lehrkraft: „Hol bitte aus dem Klassenzimmer die weiße und bunte Kreide, das Klassenbuch und den Schwamm.“ </a:t>
                      </a:r>
                    </a:p>
                    <a:p>
                      <a:pPr marL="285750" indent="-285750">
                        <a:buFont typeface="Arial" panose="020B0604020202020204" pitchFamily="34" charset="0"/>
                        <a:buChar char="•"/>
                      </a:pPr>
                      <a:endParaRPr lang="de-DE"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Arbeitsgedächtnis-leistung je nach Kind: manche Kinder können sich schon 4 Dinge merken, andere nur 3)</a:t>
                      </a: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„Mensch-ärgere-dich nicht“-Spiel: zum 5. Mal zurück zum Start gehen müssen und den Impuls, das Spielbrett gegen die Wand zu schmeißen, unterdrücken</a:t>
                      </a:r>
                    </a:p>
                    <a:p>
                      <a:pPr marL="0" indent="0"/>
                      <a:endParaRPr lang="de-DE" dirty="0">
                        <a:solidFill>
                          <a:schemeClr val="tx1"/>
                        </a:solidFill>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flexibles Denken &amp; Perspektivwechsel/</a:t>
                      </a:r>
                      <a:br>
                        <a:rPr lang="de-DE" dirty="0">
                          <a:solidFill>
                            <a:schemeClr val="tx1"/>
                          </a:solidFill>
                          <a:latin typeface="Arial" panose="020B0604020202020204" pitchFamily="34" charset="0"/>
                          <a:cs typeface="Arial" panose="020B0604020202020204" pitchFamily="34" charset="0"/>
                        </a:rPr>
                      </a:br>
                      <a:r>
                        <a:rPr lang="de-DE" dirty="0">
                          <a:solidFill>
                            <a:schemeClr val="tx1"/>
                          </a:solidFill>
                          <a:latin typeface="Arial" panose="020B0604020202020204" pitchFamily="34" charset="0"/>
                          <a:cs typeface="Arial" panose="020B0604020202020204" pitchFamily="34" charset="0"/>
                        </a:rPr>
                        <a:t>-übernahme üben:</a:t>
                      </a:r>
                    </a:p>
                    <a:p>
                      <a:pPr marL="285750" indent="-285750">
                        <a:buFont typeface="Arial" panose="020B0604020202020204" pitchFamily="34" charset="0"/>
                        <a:buChar char="•"/>
                      </a:pPr>
                      <a:endParaRPr lang="de-DE"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Lehrkraft: „Was passiert,</a:t>
                      </a:r>
                      <a:r>
                        <a:rPr lang="de-DE" baseline="0" dirty="0">
                          <a:solidFill>
                            <a:schemeClr val="tx1"/>
                          </a:solidFill>
                          <a:latin typeface="Arial" panose="020B0604020202020204" pitchFamily="34" charset="0"/>
                          <a:cs typeface="Arial" panose="020B0604020202020204" pitchFamily="34" charset="0"/>
                        </a:rPr>
                        <a:t> </a:t>
                      </a:r>
                      <a:r>
                        <a:rPr lang="de-DE" dirty="0">
                          <a:solidFill>
                            <a:schemeClr val="tx1"/>
                          </a:solidFill>
                          <a:latin typeface="Arial" panose="020B0604020202020204" pitchFamily="34" charset="0"/>
                          <a:cs typeface="Arial" panose="020B0604020202020204" pitchFamily="34" charset="0"/>
                        </a:rPr>
                        <a:t>wenn du grob zu Arne bist? Was denkst du, wie er sich </a:t>
                      </a:r>
                      <a:r>
                        <a:rPr lang="de-DE">
                          <a:solidFill>
                            <a:schemeClr val="tx1"/>
                          </a:solidFill>
                          <a:latin typeface="Arial" panose="020B0604020202020204" pitchFamily="34" charset="0"/>
                          <a:cs typeface="Arial" panose="020B0604020202020204" pitchFamily="34" charset="0"/>
                        </a:rPr>
                        <a:t>fühlt?</a:t>
                      </a:r>
                      <a:br>
                        <a:rPr lang="de-DE">
                          <a:solidFill>
                            <a:schemeClr val="tx1"/>
                          </a:solidFill>
                          <a:latin typeface="Arial" panose="020B0604020202020204" pitchFamily="34" charset="0"/>
                          <a:cs typeface="Arial" panose="020B0604020202020204" pitchFamily="34" charset="0"/>
                        </a:rPr>
                      </a:br>
                      <a:r>
                        <a:rPr lang="de-DE">
                          <a:solidFill>
                            <a:schemeClr val="tx1"/>
                          </a:solidFill>
                          <a:latin typeface="Arial" panose="020B0604020202020204" pitchFamily="34" charset="0"/>
                          <a:cs typeface="Arial" panose="020B0604020202020204" pitchFamily="34" charset="0"/>
                        </a:rPr>
                        <a:t>Wie </a:t>
                      </a:r>
                      <a:r>
                        <a:rPr lang="de-DE" dirty="0">
                          <a:solidFill>
                            <a:schemeClr val="tx1"/>
                          </a:solidFill>
                          <a:latin typeface="Arial" panose="020B0604020202020204" pitchFamily="34" charset="0"/>
                          <a:cs typeface="Arial" panose="020B0604020202020204" pitchFamily="34" charset="0"/>
                        </a:rPr>
                        <a:t>würdest du dich fühlen? Meinst du er möchte dann weiterhin mit dir spielen?“</a:t>
                      </a:r>
                    </a:p>
                  </a:txBody>
                  <a:tcPr>
                    <a:solidFill>
                      <a:schemeClr val="accent1">
                        <a:lumMod val="20000"/>
                        <a:lumOff val="80000"/>
                      </a:schemeClr>
                    </a:solidFill>
                  </a:tcPr>
                </a:tc>
                <a:extLst>
                  <a:ext uri="{0D108BD9-81ED-4DB2-BD59-A6C34878D82A}">
                    <a16:rowId xmlns:a16="http://schemas.microsoft.com/office/drawing/2014/main" val="1165364981"/>
                  </a:ext>
                </a:extLst>
              </a:tr>
            </a:tbl>
          </a:graphicData>
        </a:graphic>
      </p:graphicFrame>
    </p:spTree>
    <p:extLst>
      <p:ext uri="{BB962C8B-B14F-4D97-AF65-F5344CB8AC3E}">
        <p14:creationId xmlns:p14="http://schemas.microsoft.com/office/powerpoint/2010/main" val="4195184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47880" y="289926"/>
            <a:ext cx="6995120" cy="402770"/>
          </a:xfrm>
        </p:spPr>
        <p:txBody>
          <a:bodyPr/>
          <a:lstStyle/>
          <a:p>
            <a:r>
              <a:rPr lang="de-DE" dirty="0">
                <a:solidFill>
                  <a:srgbClr val="024089"/>
                </a:solidFill>
              </a:rPr>
              <a:t>Wofür sind exekutive Funktionen wichtig?</a:t>
            </a:r>
          </a:p>
        </p:txBody>
      </p:sp>
      <p:sp>
        <p:nvSpPr>
          <p:cNvPr id="6" name="Inhaltsplatzhalter 5"/>
          <p:cNvSpPr>
            <a:spLocks noGrp="1"/>
          </p:cNvSpPr>
          <p:nvPr>
            <p:ph idx="1"/>
          </p:nvPr>
        </p:nvSpPr>
        <p:spPr/>
        <p:txBody>
          <a:bodyPr/>
          <a:lstStyle/>
          <a:p>
            <a:pPr marL="0" indent="0">
              <a:buNone/>
            </a:pPr>
            <a:r>
              <a:rPr lang="de-DE" dirty="0"/>
              <a:t>	</a:t>
            </a:r>
          </a:p>
          <a:p>
            <a:pPr marL="0" indent="0">
              <a:buNone/>
            </a:pPr>
            <a:r>
              <a:rPr lang="de-DE" dirty="0"/>
              <a:t>	Einfluss auf die Qualität von späteren </a:t>
            </a:r>
            <a:r>
              <a:rPr lang="de-DE" b="1" dirty="0">
                <a:solidFill>
                  <a:srgbClr val="E20000"/>
                </a:solidFill>
              </a:rPr>
              <a:t>sozialen Interaktionen</a:t>
            </a:r>
          </a:p>
          <a:p>
            <a:pPr lvl="2"/>
            <a:endParaRPr lang="de-DE" b="1" dirty="0">
              <a:solidFill>
                <a:srgbClr val="C00000"/>
              </a:solidFill>
            </a:endParaRPr>
          </a:p>
          <a:p>
            <a:pPr marL="914400" lvl="2" indent="0">
              <a:buNone/>
            </a:pPr>
            <a:r>
              <a:rPr lang="de-DE" sz="1800" dirty="0"/>
              <a:t>Beispiel: Selbstbeherrschung, Mitgefühl, Fähigkeit zum Perspektivwechsel</a:t>
            </a:r>
          </a:p>
          <a:p>
            <a:endParaRPr lang="de-DE" dirty="0">
              <a:solidFill>
                <a:srgbClr val="283A84"/>
              </a:solidFill>
            </a:endParaRPr>
          </a:p>
          <a:p>
            <a:endParaRPr lang="de-DE" dirty="0">
              <a:solidFill>
                <a:srgbClr val="283A84"/>
              </a:solidFill>
            </a:endParaRPr>
          </a:p>
          <a:p>
            <a:pPr marL="0" indent="0">
              <a:buNone/>
            </a:pPr>
            <a:r>
              <a:rPr lang="de-DE" dirty="0"/>
              <a:t>	Grundlage für die Entwicklung </a:t>
            </a:r>
            <a:r>
              <a:rPr lang="de-DE" b="1" dirty="0">
                <a:solidFill>
                  <a:srgbClr val="E20000"/>
                </a:solidFill>
              </a:rPr>
              <a:t>sozial-emotionaler Kompetenzen</a:t>
            </a:r>
            <a:r>
              <a:rPr lang="de-DE" dirty="0">
                <a:solidFill>
                  <a:srgbClr val="E20000"/>
                </a:solidFill>
              </a:rPr>
              <a:t> </a:t>
            </a:r>
            <a:r>
              <a:rPr lang="de-DE" dirty="0">
                <a:solidFill>
                  <a:srgbClr val="283A84"/>
                </a:solidFill>
              </a:rPr>
              <a:t>	</a:t>
            </a:r>
            <a:r>
              <a:rPr lang="de-DE" dirty="0"/>
              <a:t>und zentral für die </a:t>
            </a:r>
            <a:r>
              <a:rPr lang="de-DE" b="1" dirty="0">
                <a:solidFill>
                  <a:srgbClr val="E20000"/>
                </a:solidFill>
              </a:rPr>
              <a:t>Lernleistung</a:t>
            </a:r>
          </a:p>
          <a:p>
            <a:pPr marL="914400" lvl="2" indent="0">
              <a:buNone/>
            </a:pPr>
            <a:endParaRPr lang="de-DE" dirty="0"/>
          </a:p>
          <a:p>
            <a:pPr marL="914400" lvl="2" indent="0">
              <a:buNone/>
            </a:pPr>
            <a:r>
              <a:rPr lang="de-DE" sz="1800" dirty="0"/>
              <a:t>Beispiel: Hausaufgaben erledigen, ohne sich ablenken zu lassen</a:t>
            </a:r>
          </a:p>
          <a:p>
            <a:endParaRPr lang="de-DE" dirty="0"/>
          </a:p>
        </p:txBody>
      </p:sp>
      <p:sp>
        <p:nvSpPr>
          <p:cNvPr id="4" name="Foliennummernplatzhalter 3"/>
          <p:cNvSpPr>
            <a:spLocks noGrp="1"/>
          </p:cNvSpPr>
          <p:nvPr>
            <p:ph type="sldNum" sz="quarter" idx="12"/>
          </p:nvPr>
        </p:nvSpPr>
        <p:spPr/>
        <p:txBody>
          <a:bodyPr/>
          <a:lstStyle/>
          <a:p>
            <a:fld id="{37097709-3703-4872-A653-C50576CFE1E5}" type="slidenum">
              <a:rPr lang="de-DE" smtClean="0"/>
              <a:t>29</a:t>
            </a:fld>
            <a:endParaRPr lang="de-DE"/>
          </a:p>
        </p:txBody>
      </p:sp>
      <p:sp>
        <p:nvSpPr>
          <p:cNvPr id="3" name="Pfeil: nach rechts 2">
            <a:extLst>
              <a:ext uri="{FF2B5EF4-FFF2-40B4-BE49-F238E27FC236}">
                <a16:creationId xmlns:a16="http://schemas.microsoft.com/office/drawing/2014/main" id="{40774448-E75F-4A60-9AA0-F888E6226D75}"/>
              </a:ext>
            </a:extLst>
          </p:cNvPr>
          <p:cNvSpPr/>
          <p:nvPr/>
        </p:nvSpPr>
        <p:spPr>
          <a:xfrm>
            <a:off x="251520" y="1484784"/>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rechts 7">
            <a:extLst>
              <a:ext uri="{FF2B5EF4-FFF2-40B4-BE49-F238E27FC236}">
                <a16:creationId xmlns:a16="http://schemas.microsoft.com/office/drawing/2014/main" id="{F0E1E5DF-FEF7-4778-9496-7DC55CD4877E}"/>
              </a:ext>
            </a:extLst>
          </p:cNvPr>
          <p:cNvSpPr/>
          <p:nvPr/>
        </p:nvSpPr>
        <p:spPr>
          <a:xfrm>
            <a:off x="251520" y="3212976"/>
            <a:ext cx="72007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84480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Titel 2"/>
          <p:cNvSpPr>
            <a:spLocks noGrp="1"/>
          </p:cNvSpPr>
          <p:nvPr>
            <p:ph type="title"/>
          </p:nvPr>
        </p:nvSpPr>
        <p:spPr>
          <a:xfrm>
            <a:off x="247880" y="289926"/>
            <a:ext cx="6995120" cy="402770"/>
          </a:xfrm>
        </p:spPr>
        <p:txBody>
          <a:bodyPr/>
          <a:lstStyle/>
          <a:p>
            <a:r>
              <a:rPr lang="de-DE" dirty="0">
                <a:solidFill>
                  <a:srgbClr val="024089"/>
                </a:solidFill>
              </a:rPr>
              <a:t>Sozial-emotionale Kompetenz</a:t>
            </a:r>
          </a:p>
        </p:txBody>
      </p:sp>
      <p:sp>
        <p:nvSpPr>
          <p:cNvPr id="5" name="Inhaltsplatzhalter 4"/>
          <p:cNvSpPr>
            <a:spLocks noGrp="1"/>
          </p:cNvSpPr>
          <p:nvPr>
            <p:ph idx="1"/>
          </p:nvPr>
        </p:nvSpPr>
        <p:spPr/>
        <p:txBody>
          <a:bodyPr/>
          <a:lstStyle/>
          <a:p>
            <a:pPr marL="0" indent="0">
              <a:lnSpc>
                <a:spcPct val="115000"/>
              </a:lnSpc>
              <a:spcAft>
                <a:spcPts val="1000"/>
              </a:spcAft>
              <a:buNone/>
            </a:pPr>
            <a:r>
              <a:rPr lang="de-DE" b="1" dirty="0">
                <a:ea typeface="Calibri"/>
                <a:cs typeface="Times New Roman"/>
              </a:rPr>
              <a:t>Hintergrund</a:t>
            </a:r>
            <a:br>
              <a:rPr lang="de-DE" dirty="0">
                <a:ea typeface="Calibri"/>
                <a:cs typeface="Times New Roman"/>
              </a:rPr>
            </a:br>
            <a:r>
              <a:rPr lang="de-DE" dirty="0">
                <a:ea typeface="Calibri"/>
                <a:cs typeface="Times New Roman"/>
              </a:rPr>
              <a:t>Soziale und emotionale Kompetenzen sind eng miteinander verknüpft /</a:t>
            </a:r>
            <a:br>
              <a:rPr lang="de-DE" dirty="0">
                <a:ea typeface="Calibri"/>
                <a:cs typeface="Times New Roman"/>
              </a:rPr>
            </a:br>
            <a:r>
              <a:rPr lang="de-DE" dirty="0">
                <a:ea typeface="Calibri"/>
                <a:cs typeface="Times New Roman"/>
              </a:rPr>
              <a:t>bauen aufeinander auf </a:t>
            </a:r>
            <a:br>
              <a:rPr lang="de-DE" dirty="0">
                <a:ea typeface="Calibri"/>
                <a:cs typeface="Times New Roman"/>
              </a:rPr>
            </a:br>
            <a:r>
              <a:rPr lang="de-DE" dirty="0">
                <a:ea typeface="Calibri"/>
                <a:cs typeface="Times New Roman"/>
              </a:rPr>
              <a:t>   </a:t>
            </a:r>
          </a:p>
          <a:p>
            <a:pPr marL="0" indent="0">
              <a:buNone/>
            </a:pPr>
            <a:r>
              <a:rPr lang="de-DE" b="1" dirty="0">
                <a:ea typeface="Calibri"/>
                <a:cs typeface="Times New Roman"/>
              </a:rPr>
              <a:t>Emotionale Kompetenz </a:t>
            </a:r>
            <a:r>
              <a:rPr lang="de-DE" dirty="0"/>
              <a:t>= Fähigkeit, „mit den eigenen Emotionen und den Emotionen anderer Personen angemessen umzugehen“ </a:t>
            </a:r>
          </a:p>
          <a:p>
            <a:pPr marL="0" indent="0">
              <a:buNone/>
            </a:pPr>
            <a:r>
              <a:rPr lang="de-DE" sz="1800" dirty="0"/>
              <a:t>(Scheithauer et al. 2008)</a:t>
            </a:r>
            <a:endParaRPr lang="de-DE" dirty="0"/>
          </a:p>
          <a:p>
            <a:pPr>
              <a:lnSpc>
                <a:spcPct val="115000"/>
              </a:lnSpc>
              <a:spcAft>
                <a:spcPts val="1000"/>
              </a:spcAft>
            </a:pPr>
            <a:endParaRPr lang="de-DE" sz="1100" dirty="0">
              <a:ea typeface="Calibri"/>
              <a:cs typeface="Times New Roman"/>
            </a:endParaRPr>
          </a:p>
          <a:p>
            <a:pPr marL="0" indent="0">
              <a:lnSpc>
                <a:spcPct val="115000"/>
              </a:lnSpc>
              <a:spcAft>
                <a:spcPts val="1000"/>
              </a:spcAft>
              <a:buNone/>
            </a:pPr>
            <a:r>
              <a:rPr lang="de-DE" b="1" dirty="0"/>
              <a:t>Soziale Kompetenz </a:t>
            </a:r>
            <a:r>
              <a:rPr lang="de-DE" dirty="0"/>
              <a:t>=</a:t>
            </a:r>
            <a:r>
              <a:rPr lang="de-DE" b="1" dirty="0"/>
              <a:t> </a:t>
            </a:r>
            <a:r>
              <a:rPr lang="de-DE" dirty="0"/>
              <a:t>Fähigkeiten und Fertigkeiten, die zur </a:t>
            </a:r>
            <a:r>
              <a:rPr lang="de-DE" b="1" dirty="0"/>
              <a:t>Durchsetzung eigener Ziele </a:t>
            </a:r>
            <a:r>
              <a:rPr lang="de-DE" dirty="0"/>
              <a:t>in sozialen Situationen dienen, während </a:t>
            </a:r>
            <a:r>
              <a:rPr lang="de-DE" b="1" dirty="0"/>
              <a:t>Interaktionspartner </a:t>
            </a:r>
            <a:r>
              <a:rPr lang="de-DE" dirty="0"/>
              <a:t>dabei </a:t>
            </a:r>
            <a:r>
              <a:rPr lang="de-DE" b="1" dirty="0"/>
              <a:t>nicht geschädig</a:t>
            </a:r>
            <a:r>
              <a:rPr lang="de-DE" dirty="0"/>
              <a:t>t werden (</a:t>
            </a:r>
            <a:r>
              <a:rPr lang="de-DE" dirty="0" err="1"/>
              <a:t>Kanning</a:t>
            </a:r>
            <a:r>
              <a:rPr lang="de-DE" dirty="0"/>
              <a:t>, 2009)</a:t>
            </a:r>
            <a:r>
              <a:rPr lang="de-DE" dirty="0">
                <a:latin typeface="Times New Roman"/>
                <a:ea typeface="Calibri"/>
              </a:rPr>
              <a:t> </a:t>
            </a:r>
            <a:endParaRPr lang="de-DE" dirty="0"/>
          </a:p>
        </p:txBody>
      </p:sp>
      <p:sp>
        <p:nvSpPr>
          <p:cNvPr id="7"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3</a:t>
            </a:fld>
            <a:endParaRPr lang="de-DE" dirty="0"/>
          </a:p>
        </p:txBody>
      </p:sp>
    </p:spTree>
    <p:extLst>
      <p:ext uri="{BB962C8B-B14F-4D97-AF65-F5344CB8AC3E}">
        <p14:creationId xmlns:p14="http://schemas.microsoft.com/office/powerpoint/2010/main" val="1718295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47880" y="289926"/>
            <a:ext cx="6995120" cy="402770"/>
          </a:xfrm>
        </p:spPr>
        <p:txBody>
          <a:bodyPr/>
          <a:lstStyle/>
          <a:p>
            <a:r>
              <a:rPr lang="de-DE" dirty="0">
                <a:solidFill>
                  <a:srgbClr val="024089"/>
                </a:solidFill>
              </a:rPr>
              <a:t>Wie entwickeln sich Exekutivfunktionen?</a:t>
            </a:r>
          </a:p>
        </p:txBody>
      </p:sp>
      <p:sp>
        <p:nvSpPr>
          <p:cNvPr id="8" name="Inhaltsplatzhalter 7"/>
          <p:cNvSpPr>
            <a:spLocks noGrp="1"/>
          </p:cNvSpPr>
          <p:nvPr>
            <p:ph idx="1"/>
          </p:nvPr>
        </p:nvSpPr>
        <p:spPr/>
        <p:txBody>
          <a:bodyPr/>
          <a:lstStyle/>
          <a:p>
            <a:pPr marL="0" indent="0">
              <a:buNone/>
            </a:pPr>
            <a:r>
              <a:rPr lang="de-DE" b="1" dirty="0"/>
              <a:t>Entwicklung ist abhängig von</a:t>
            </a:r>
          </a:p>
          <a:p>
            <a:r>
              <a:rPr lang="de-DE" dirty="0"/>
              <a:t>Sprachentwicklung</a:t>
            </a:r>
          </a:p>
          <a:p>
            <a:r>
              <a:rPr lang="de-DE" dirty="0"/>
              <a:t>Interaktion mit Erwachsenen (insbesondere Feedback)</a:t>
            </a:r>
          </a:p>
          <a:p>
            <a:r>
              <a:rPr lang="de-DE" dirty="0"/>
              <a:t>Rollenspielen: Kinder lernen, Pläne zu schmieden, Personen und Situationen aus verschiedenen Perspektiven zu betrachten und Impulse zu kontrollieren</a:t>
            </a:r>
          </a:p>
          <a:p>
            <a:pPr marL="0" indent="0">
              <a:buNone/>
            </a:pPr>
            <a:endParaRPr lang="de-DE" dirty="0"/>
          </a:p>
          <a:p>
            <a:pPr marL="0" indent="0">
              <a:buNone/>
            </a:pPr>
            <a:endParaRPr lang="de-DE" dirty="0"/>
          </a:p>
          <a:p>
            <a:pPr marL="0" indent="0">
              <a:buNone/>
            </a:pPr>
            <a:endParaRPr lang="de-DE" dirty="0"/>
          </a:p>
          <a:p>
            <a:pPr marL="0" indent="0">
              <a:buNone/>
            </a:pPr>
            <a:r>
              <a:rPr lang="de-DE" b="1" dirty="0"/>
              <a:t>Förderung im Grundschulalter</a:t>
            </a:r>
          </a:p>
          <a:p>
            <a:pPr>
              <a:buFont typeface="Wingdings" panose="05000000000000000000" pitchFamily="2" charset="2"/>
              <a:buChar char="Ø"/>
            </a:pPr>
            <a:r>
              <a:rPr lang="de-DE" dirty="0"/>
              <a:t>zielgerichtete, kreative Spiele und Aufgaben, die den Kindern helfen, ihre Aufmerksamkeit zu fokussieren, ihren Arbeitsspeicher zu erweitern und flexible Problemlösungen zu finden</a:t>
            </a:r>
          </a:p>
          <a:p>
            <a:pPr marL="0" indent="0">
              <a:buNone/>
            </a:pPr>
            <a:endParaRPr lang="de-DE" dirty="0"/>
          </a:p>
        </p:txBody>
      </p:sp>
      <p:sp>
        <p:nvSpPr>
          <p:cNvPr id="4" name="Foliennummernplatzhalter 3"/>
          <p:cNvSpPr>
            <a:spLocks noGrp="1"/>
          </p:cNvSpPr>
          <p:nvPr>
            <p:ph type="sldNum" sz="quarter" idx="12"/>
          </p:nvPr>
        </p:nvSpPr>
        <p:spPr/>
        <p:txBody>
          <a:bodyPr/>
          <a:lstStyle/>
          <a:p>
            <a:fld id="{37097709-3703-4872-A653-C50576CFE1E5}" type="slidenum">
              <a:rPr lang="de-DE" smtClean="0"/>
              <a:t>30</a:t>
            </a:fld>
            <a:endParaRPr lang="de-DE"/>
          </a:p>
        </p:txBody>
      </p:sp>
      <p:sp>
        <p:nvSpPr>
          <p:cNvPr id="10" name="Titel 1"/>
          <p:cNvSpPr txBox="1">
            <a:spLocks/>
          </p:cNvSpPr>
          <p:nvPr/>
        </p:nvSpPr>
        <p:spPr>
          <a:xfrm>
            <a:off x="247880" y="289926"/>
            <a:ext cx="6995120" cy="402770"/>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de-DE" sz="2000" b="1" kern="1200" dirty="0">
                <a:solidFill>
                  <a:srgbClr val="283A84"/>
                </a:solidFill>
                <a:latin typeface="Arial" pitchFamily="34" charset="0"/>
                <a:ea typeface="+mj-ea"/>
                <a:cs typeface="Arial" pitchFamily="34" charset="0"/>
              </a:defRPr>
            </a:lvl1pPr>
          </a:lstStyle>
          <a:p>
            <a:endParaRPr lang="de-DE" dirty="0"/>
          </a:p>
        </p:txBody>
      </p:sp>
      <p:sp>
        <p:nvSpPr>
          <p:cNvPr id="2" name="Pfeil: nach unten 1">
            <a:extLst>
              <a:ext uri="{FF2B5EF4-FFF2-40B4-BE49-F238E27FC236}">
                <a16:creationId xmlns:a16="http://schemas.microsoft.com/office/drawing/2014/main" id="{8CEA0BAA-E414-488E-B522-E53E706D1F2C}"/>
              </a:ext>
            </a:extLst>
          </p:cNvPr>
          <p:cNvSpPr/>
          <p:nvPr/>
        </p:nvSpPr>
        <p:spPr>
          <a:xfrm rot="2599972">
            <a:off x="4708140" y="3245548"/>
            <a:ext cx="648072"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52009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47880" y="289926"/>
            <a:ext cx="6995120" cy="402770"/>
          </a:xfrm>
        </p:spPr>
        <p:txBody>
          <a:bodyPr/>
          <a:lstStyle/>
          <a:p>
            <a:r>
              <a:rPr lang="de-DE" dirty="0">
                <a:solidFill>
                  <a:srgbClr val="024089"/>
                </a:solidFill>
              </a:rPr>
              <a:t>Grundsätze zur Förderung exekutiver Funktionen</a:t>
            </a:r>
          </a:p>
        </p:txBody>
      </p:sp>
      <p:sp>
        <p:nvSpPr>
          <p:cNvPr id="4" name="Foliennummernplatzhalter 3"/>
          <p:cNvSpPr>
            <a:spLocks noGrp="1"/>
          </p:cNvSpPr>
          <p:nvPr>
            <p:ph type="sldNum" sz="quarter" idx="12"/>
          </p:nvPr>
        </p:nvSpPr>
        <p:spPr/>
        <p:txBody>
          <a:bodyPr/>
          <a:lstStyle/>
          <a:p>
            <a:fld id="{37097709-3703-4872-A653-C50576CFE1E5}" type="slidenum">
              <a:rPr lang="de-DE" smtClean="0"/>
              <a:t>31</a:t>
            </a:fld>
            <a:endParaRPr lang="de-DE"/>
          </a:p>
        </p:txBody>
      </p:sp>
      <p:sp>
        <p:nvSpPr>
          <p:cNvPr id="10" name="Titel 1"/>
          <p:cNvSpPr txBox="1">
            <a:spLocks/>
          </p:cNvSpPr>
          <p:nvPr/>
        </p:nvSpPr>
        <p:spPr>
          <a:xfrm>
            <a:off x="247880" y="289926"/>
            <a:ext cx="6995120" cy="402770"/>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de-DE" sz="2000" b="1" kern="1200" dirty="0">
                <a:solidFill>
                  <a:srgbClr val="283A84"/>
                </a:solidFill>
                <a:latin typeface="Arial" pitchFamily="34" charset="0"/>
                <a:ea typeface="+mj-ea"/>
                <a:cs typeface="Arial" pitchFamily="34" charset="0"/>
              </a:defRPr>
            </a:lvl1pPr>
          </a:lstStyle>
          <a:p>
            <a:endParaRPr lang="de-DE" dirty="0"/>
          </a:p>
        </p:txBody>
      </p:sp>
      <p:sp>
        <p:nvSpPr>
          <p:cNvPr id="7" name="Rectangle 5"/>
          <p:cNvSpPr>
            <a:spLocks noChangeArrowheads="1"/>
          </p:cNvSpPr>
          <p:nvPr/>
        </p:nvSpPr>
        <p:spPr bwMode="auto">
          <a:xfrm>
            <a:off x="1367644" y="1158999"/>
            <a:ext cx="640871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r>
              <a:rPr lang="de-DE" b="1" dirty="0"/>
              <a:t>Gelegenheiten schaffen</a:t>
            </a:r>
          </a:p>
          <a:p>
            <a:pPr marL="0" indent="0"/>
            <a:r>
              <a:rPr lang="de-DE" dirty="0"/>
              <a:t>Kinder sollen vermehrt eigene Regulationsfertigkeiten erlernen und festigen </a:t>
            </a:r>
            <a:r>
              <a:rPr lang="de-DE" dirty="0">
                <a:sym typeface="Wingdings" panose="05000000000000000000" pitchFamily="2" charset="2"/>
              </a:rPr>
              <a:t> notwendig: „</a:t>
            </a:r>
            <a:r>
              <a:rPr lang="de-DE" dirty="0"/>
              <a:t>Übungssituationen“ im Klassenraum</a:t>
            </a:r>
          </a:p>
          <a:p>
            <a:pPr marL="0" indent="0"/>
            <a:endParaRPr lang="de-DE" dirty="0"/>
          </a:p>
          <a:p>
            <a:pPr marL="0" indent="0"/>
            <a:r>
              <a:rPr lang="de-DE" b="1" dirty="0"/>
              <a:t>Positive Emotionen wecken</a:t>
            </a:r>
          </a:p>
          <a:p>
            <a:pPr marL="0" indent="0"/>
            <a:r>
              <a:rPr lang="de-DE" dirty="0"/>
              <a:t>Lerninhalte mit positiven Emotionen verknüpfen </a:t>
            </a:r>
            <a:r>
              <a:rPr lang="de-DE" dirty="0">
                <a:sym typeface="Wingdings" panose="05000000000000000000" pitchFamily="2" charset="2"/>
              </a:rPr>
              <a:t> fördert Speicherung im Langzeitgedächtnis</a:t>
            </a:r>
            <a:endParaRPr lang="de-DE" dirty="0"/>
          </a:p>
          <a:p>
            <a:pPr marL="0" indent="0"/>
            <a:endParaRPr lang="de-DE" dirty="0"/>
          </a:p>
          <a:p>
            <a:pPr marL="0" indent="0"/>
            <a:r>
              <a:rPr lang="de-DE" b="1" dirty="0"/>
              <a:t>Herausforderungen bieten</a:t>
            </a:r>
          </a:p>
          <a:p>
            <a:pPr marL="0" indent="0"/>
            <a:r>
              <a:rPr lang="de-DE" dirty="0"/>
              <a:t>Balance zwischen Herausforderung und Unterforderung finden </a:t>
            </a:r>
            <a:r>
              <a:rPr lang="de-DE" dirty="0">
                <a:sym typeface="Wingdings" panose="05000000000000000000" pitchFamily="2" charset="2"/>
              </a:rPr>
              <a:t> </a:t>
            </a:r>
            <a:r>
              <a:rPr lang="de-DE" dirty="0"/>
              <a:t>Komplexität einer Aufgabe des Entwicklungsstandes anpassen</a:t>
            </a:r>
          </a:p>
          <a:p>
            <a:pPr marL="0" indent="0"/>
            <a:endParaRPr lang="de-DE" dirty="0"/>
          </a:p>
          <a:p>
            <a:pPr marL="0" indent="0"/>
            <a:r>
              <a:rPr lang="de-DE" b="1" dirty="0"/>
              <a:t>Soziale Situationen als „Übungsgrundlage“ schaffen</a:t>
            </a:r>
          </a:p>
          <a:p>
            <a:pPr marL="0" indent="0"/>
            <a:r>
              <a:rPr lang="de-DE" dirty="0"/>
              <a:t>Situationen, an denen mehrere Kinder und die Lehrkraft beteiligt sind, erhöhen die Anforderung, das eigene Verhalten und die eigenen Emotionen zu regulieren</a:t>
            </a:r>
          </a:p>
        </p:txBody>
      </p:sp>
      <p:sp>
        <p:nvSpPr>
          <p:cNvPr id="2" name="Pfeil: nach rechts gekrümmt 1">
            <a:extLst>
              <a:ext uri="{FF2B5EF4-FFF2-40B4-BE49-F238E27FC236}">
                <a16:creationId xmlns:a16="http://schemas.microsoft.com/office/drawing/2014/main" id="{23C13C38-D452-4BFC-9ED9-2049B56E1359}"/>
              </a:ext>
            </a:extLst>
          </p:cNvPr>
          <p:cNvSpPr/>
          <p:nvPr/>
        </p:nvSpPr>
        <p:spPr>
          <a:xfrm>
            <a:off x="539552" y="1628800"/>
            <a:ext cx="720080" cy="1368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 name="Pfeil: nach rechts gekrümmt 5">
            <a:extLst>
              <a:ext uri="{FF2B5EF4-FFF2-40B4-BE49-F238E27FC236}">
                <a16:creationId xmlns:a16="http://schemas.microsoft.com/office/drawing/2014/main" id="{43AB1AAB-D244-45F4-859B-3443DA457DDC}"/>
              </a:ext>
            </a:extLst>
          </p:cNvPr>
          <p:cNvSpPr/>
          <p:nvPr/>
        </p:nvSpPr>
        <p:spPr>
          <a:xfrm>
            <a:off x="539552" y="4349563"/>
            <a:ext cx="720080" cy="1368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Pfeil: nach rechts gekrümmt 7">
            <a:extLst>
              <a:ext uri="{FF2B5EF4-FFF2-40B4-BE49-F238E27FC236}">
                <a16:creationId xmlns:a16="http://schemas.microsoft.com/office/drawing/2014/main" id="{179C58DD-0F99-4D52-BAD4-59DB1F0F9280}"/>
              </a:ext>
            </a:extLst>
          </p:cNvPr>
          <p:cNvSpPr/>
          <p:nvPr/>
        </p:nvSpPr>
        <p:spPr>
          <a:xfrm flipH="1">
            <a:off x="7493006" y="2852936"/>
            <a:ext cx="756084" cy="1368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660308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880" y="289926"/>
            <a:ext cx="6995120" cy="402770"/>
          </a:xfrm>
        </p:spPr>
        <p:txBody>
          <a:bodyPr/>
          <a:lstStyle/>
          <a:p>
            <a:r>
              <a:rPr lang="de-DE" dirty="0">
                <a:solidFill>
                  <a:srgbClr val="024089"/>
                </a:solidFill>
              </a:rPr>
              <a:t>Strategien des Klassenraummanagements</a:t>
            </a:r>
          </a:p>
        </p:txBody>
      </p:sp>
      <p:sp>
        <p:nvSpPr>
          <p:cNvPr id="4" name="Foliennummernplatzhalter 3"/>
          <p:cNvSpPr>
            <a:spLocks noGrp="1"/>
          </p:cNvSpPr>
          <p:nvPr>
            <p:ph type="sldNum" sz="quarter" idx="12"/>
          </p:nvPr>
        </p:nvSpPr>
        <p:spPr/>
        <p:txBody>
          <a:bodyPr/>
          <a:lstStyle/>
          <a:p>
            <a:fld id="{37097709-3703-4872-A653-C50576CFE1E5}" type="slidenum">
              <a:rPr lang="de-DE" smtClean="0"/>
              <a:t>32</a:t>
            </a:fld>
            <a:endParaRPr lang="de-DE"/>
          </a:p>
        </p:txBody>
      </p:sp>
      <p:sp>
        <p:nvSpPr>
          <p:cNvPr id="7" name="Rectangle 5"/>
          <p:cNvSpPr>
            <a:spLocks noChangeArrowheads="1"/>
          </p:cNvSpPr>
          <p:nvPr/>
        </p:nvSpPr>
        <p:spPr bwMode="auto">
          <a:xfrm>
            <a:off x="323528" y="1124744"/>
            <a:ext cx="861432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3538" indent="-3635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endParaRPr lang="de-DE" dirty="0">
              <a:solidFill>
                <a:srgbClr val="283A84"/>
              </a:solidFill>
            </a:endParaRPr>
          </a:p>
          <a:p>
            <a:pPr marL="0" indent="0"/>
            <a:endParaRPr lang="de-DE" dirty="0">
              <a:solidFill>
                <a:srgbClr val="283A84"/>
              </a:solidFill>
            </a:endParaRPr>
          </a:p>
          <a:p>
            <a:pPr marL="0" indent="0"/>
            <a:endParaRPr lang="de-DE" dirty="0">
              <a:solidFill>
                <a:srgbClr val="283A84"/>
              </a:solidFill>
            </a:endParaRPr>
          </a:p>
        </p:txBody>
      </p:sp>
      <p:sp>
        <p:nvSpPr>
          <p:cNvPr id="5" name="Rechteck 4">
            <a:extLst>
              <a:ext uri="{FF2B5EF4-FFF2-40B4-BE49-F238E27FC236}">
                <a16:creationId xmlns:a16="http://schemas.microsoft.com/office/drawing/2014/main" id="{FC860801-B26F-4983-BDC1-41E2A3E353CC}"/>
              </a:ext>
            </a:extLst>
          </p:cNvPr>
          <p:cNvSpPr/>
          <p:nvPr/>
        </p:nvSpPr>
        <p:spPr>
          <a:xfrm>
            <a:off x="606661" y="1407350"/>
            <a:ext cx="6917667" cy="1631161"/>
          </a:xfrm>
          <a:prstGeom prst="rect">
            <a:avLst/>
          </a:prstGeom>
          <a:solidFill>
            <a:schemeClr val="bg1"/>
          </a:solidFill>
          <a:ln w="19050">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285750" indent="-2857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Welche Sitzkonstellationen helfen den Kindern beim Lernen? </a:t>
            </a:r>
          </a:p>
          <a:p>
            <a:pPr marL="285750" indent="-2857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Was weiß die Lehrkraft über die Kinder? </a:t>
            </a:r>
          </a:p>
          <a:p>
            <a:pPr marL="285750" indent="-2857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Welche Kinder können sich gegenseitig gut unterstützen?</a:t>
            </a:r>
          </a:p>
          <a:p>
            <a:pPr marL="285750" indent="-2857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Welche Kinder lenken sich eher ab?</a:t>
            </a:r>
          </a:p>
        </p:txBody>
      </p:sp>
      <p:sp>
        <p:nvSpPr>
          <p:cNvPr id="6" name="Rechteck: abgerundete Ecken 5">
            <a:extLst>
              <a:ext uri="{FF2B5EF4-FFF2-40B4-BE49-F238E27FC236}">
                <a16:creationId xmlns:a16="http://schemas.microsoft.com/office/drawing/2014/main" id="{6D8A8589-9AB7-41D1-9839-D8438EA11A68}"/>
              </a:ext>
            </a:extLst>
          </p:cNvPr>
          <p:cNvSpPr/>
          <p:nvPr/>
        </p:nvSpPr>
        <p:spPr>
          <a:xfrm>
            <a:off x="462645" y="1263335"/>
            <a:ext cx="3461283" cy="460574"/>
          </a:xfrm>
          <a:prstGeom prst="roundRect">
            <a:avLst/>
          </a:prstGeom>
          <a:ln w="19050">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latin typeface="Arial" panose="020B0604020202020204" pitchFamily="34" charset="0"/>
                <a:cs typeface="Arial" panose="020B0604020202020204" pitchFamily="34" charset="0"/>
              </a:rPr>
              <a:t>Sitzordnung berücksichtigen</a:t>
            </a:r>
          </a:p>
        </p:txBody>
      </p:sp>
      <p:sp>
        <p:nvSpPr>
          <p:cNvPr id="8" name="Rechteck 7">
            <a:extLst>
              <a:ext uri="{FF2B5EF4-FFF2-40B4-BE49-F238E27FC236}">
                <a16:creationId xmlns:a16="http://schemas.microsoft.com/office/drawing/2014/main" id="{A267152C-58EF-4D1A-83BF-355603BD78EA}"/>
              </a:ext>
            </a:extLst>
          </p:cNvPr>
          <p:cNvSpPr/>
          <p:nvPr/>
        </p:nvSpPr>
        <p:spPr>
          <a:xfrm>
            <a:off x="1259632" y="3413218"/>
            <a:ext cx="7302906" cy="1095902"/>
          </a:xfrm>
          <a:prstGeom prst="rect">
            <a:avLst/>
          </a:prstGeom>
          <a:solidFill>
            <a:schemeClr val="bg1"/>
          </a:solidFill>
          <a:ln w="19050">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285750" indent="-2857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Welche Gegenstände befinden sich auf dem Tisch? </a:t>
            </a:r>
          </a:p>
          <a:p>
            <a:pPr marL="285750" indent="-2857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Führen diese zu Ablenkung oder werden sie </a:t>
            </a:r>
            <a:r>
              <a:rPr lang="de-DE" dirty="0" err="1">
                <a:solidFill>
                  <a:schemeClr val="tx1"/>
                </a:solidFill>
                <a:latin typeface="Arial" panose="020B0604020202020204" pitchFamily="34" charset="0"/>
                <a:cs typeface="Arial" panose="020B0604020202020204" pitchFamily="34" charset="0"/>
              </a:rPr>
              <a:t>für‘s</a:t>
            </a:r>
            <a:r>
              <a:rPr lang="de-DE" dirty="0">
                <a:solidFill>
                  <a:schemeClr val="tx1"/>
                </a:solidFill>
                <a:latin typeface="Arial" panose="020B0604020202020204" pitchFamily="34" charset="0"/>
                <a:cs typeface="Arial" panose="020B0604020202020204" pitchFamily="34" charset="0"/>
              </a:rPr>
              <a:t> Lernen benötigt?</a:t>
            </a:r>
          </a:p>
        </p:txBody>
      </p:sp>
      <p:sp>
        <p:nvSpPr>
          <p:cNvPr id="9" name="Rechteck: abgerundete Ecken 8">
            <a:extLst>
              <a:ext uri="{FF2B5EF4-FFF2-40B4-BE49-F238E27FC236}">
                <a16:creationId xmlns:a16="http://schemas.microsoft.com/office/drawing/2014/main" id="{A77E78B9-0B39-4864-BE1A-FCA13C09B0B0}"/>
              </a:ext>
            </a:extLst>
          </p:cNvPr>
          <p:cNvSpPr/>
          <p:nvPr/>
        </p:nvSpPr>
        <p:spPr>
          <a:xfrm>
            <a:off x="4572000" y="3269203"/>
            <a:ext cx="4101978" cy="460574"/>
          </a:xfrm>
          <a:prstGeom prst="roundRect">
            <a:avLst/>
          </a:prstGeom>
          <a:ln w="19050">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latin typeface="Arial" panose="020B0604020202020204" pitchFamily="34" charset="0"/>
                <a:cs typeface="Arial" panose="020B0604020202020204" pitchFamily="34" charset="0"/>
              </a:rPr>
              <a:t>Quellen der Ablenkung reduzieren</a:t>
            </a:r>
          </a:p>
        </p:txBody>
      </p:sp>
      <p:sp>
        <p:nvSpPr>
          <p:cNvPr id="11" name="Rechteck 10">
            <a:extLst>
              <a:ext uri="{FF2B5EF4-FFF2-40B4-BE49-F238E27FC236}">
                <a16:creationId xmlns:a16="http://schemas.microsoft.com/office/drawing/2014/main" id="{77B3E7DD-1CB2-4180-8CF4-A3152FFB79CF}"/>
              </a:ext>
            </a:extLst>
          </p:cNvPr>
          <p:cNvSpPr/>
          <p:nvPr/>
        </p:nvSpPr>
        <p:spPr>
          <a:xfrm>
            <a:off x="606663" y="5013174"/>
            <a:ext cx="6917666" cy="1043989"/>
          </a:xfrm>
          <a:prstGeom prst="rect">
            <a:avLst/>
          </a:prstGeom>
          <a:solidFill>
            <a:schemeClr val="bg1"/>
          </a:solidFill>
          <a:ln w="19050">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285750" indent="-2857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verschiedene Konstellationen für Gruppenübungen </a:t>
            </a:r>
          </a:p>
          <a:p>
            <a:pPr marL="285750" indent="-285750">
              <a:buFont typeface="Arial" panose="020B0604020202020204" pitchFamily="34" charset="0"/>
              <a:buChar char="•"/>
            </a:pPr>
            <a:r>
              <a:rPr lang="de-DE" dirty="0">
                <a:solidFill>
                  <a:schemeClr val="tx1"/>
                </a:solidFill>
                <a:latin typeface="Arial" panose="020B0604020202020204" pitchFamily="34" charset="0"/>
                <a:cs typeface="Arial" panose="020B0604020202020204" pitchFamily="34" charset="0"/>
              </a:rPr>
              <a:t>gegenseitige Unterstützung bei der Bewältigung von Aufgaben</a:t>
            </a:r>
          </a:p>
        </p:txBody>
      </p:sp>
      <p:sp>
        <p:nvSpPr>
          <p:cNvPr id="12" name="Rechteck: abgerundete Ecken 11">
            <a:extLst>
              <a:ext uri="{FF2B5EF4-FFF2-40B4-BE49-F238E27FC236}">
                <a16:creationId xmlns:a16="http://schemas.microsoft.com/office/drawing/2014/main" id="{C514383D-7F2A-403B-B35E-3302DCC9466E}"/>
              </a:ext>
            </a:extLst>
          </p:cNvPr>
          <p:cNvSpPr/>
          <p:nvPr/>
        </p:nvSpPr>
        <p:spPr>
          <a:xfrm>
            <a:off x="431540" y="4869159"/>
            <a:ext cx="5112568" cy="460574"/>
          </a:xfrm>
          <a:prstGeom prst="roundRect">
            <a:avLst/>
          </a:prstGeom>
          <a:ln w="19050">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latin typeface="Arial" panose="020B0604020202020204" pitchFamily="34" charset="0"/>
                <a:cs typeface="Arial" panose="020B0604020202020204" pitchFamily="34" charset="0"/>
              </a:rPr>
              <a:t>Steuerung von sozialen Gruppengefügen</a:t>
            </a:r>
          </a:p>
        </p:txBody>
      </p:sp>
    </p:spTree>
    <p:extLst>
      <p:ext uri="{BB962C8B-B14F-4D97-AF65-F5344CB8AC3E}">
        <p14:creationId xmlns:p14="http://schemas.microsoft.com/office/powerpoint/2010/main" val="1013784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91880" y="2852936"/>
            <a:ext cx="5638800" cy="720725"/>
          </a:xfrm>
        </p:spPr>
        <p:txBody>
          <a:bodyPr>
            <a:noAutofit/>
          </a:bodyPr>
          <a:lstStyle/>
          <a:p>
            <a:pPr lvl="0"/>
            <a:endParaRPr lang="de-DE" dirty="0"/>
          </a:p>
          <a:p>
            <a:pPr lvl="0"/>
            <a:r>
              <a:rPr lang="de-DE" sz="2000" dirty="0"/>
              <a:t> Problemlösetraining</a:t>
            </a:r>
          </a:p>
        </p:txBody>
      </p:sp>
      <p:sp>
        <p:nvSpPr>
          <p:cNvPr id="4" name="Textfeld 3"/>
          <p:cNvSpPr txBox="1"/>
          <p:nvPr/>
        </p:nvSpPr>
        <p:spPr>
          <a:xfrm>
            <a:off x="179512" y="4837876"/>
            <a:ext cx="2736304" cy="369332"/>
          </a:xfrm>
          <a:prstGeom prst="rect">
            <a:avLst/>
          </a:prstGeom>
          <a:solidFill>
            <a:schemeClr val="bg1"/>
          </a:solidFill>
        </p:spPr>
        <p:txBody>
          <a:bodyPr wrap="square" rtlCol="0">
            <a:spAutoFit/>
          </a:bodyPr>
          <a:lstStyle/>
          <a:p>
            <a:endParaRPr lang="de-DE" dirty="0">
              <a:solidFill>
                <a:prstClr val="black"/>
              </a:solidFill>
            </a:endParaRPr>
          </a:p>
        </p:txBody>
      </p:sp>
      <p:sp>
        <p:nvSpPr>
          <p:cNvPr id="7" name="Textfeld 6"/>
          <p:cNvSpPr txBox="1"/>
          <p:nvPr/>
        </p:nvSpPr>
        <p:spPr>
          <a:xfrm>
            <a:off x="2558413" y="2393367"/>
            <a:ext cx="288032" cy="369332"/>
          </a:xfrm>
          <a:prstGeom prst="rect">
            <a:avLst/>
          </a:prstGeom>
          <a:solidFill>
            <a:schemeClr val="bg1"/>
          </a:solidFill>
        </p:spPr>
        <p:txBody>
          <a:bodyPr wrap="square" rtlCol="0">
            <a:spAutoFit/>
          </a:bodyPr>
          <a:lstStyle/>
          <a:p>
            <a:endParaRPr lang="de-DE" dirty="0">
              <a:solidFill>
                <a:prstClr val="black"/>
              </a:solidFill>
            </a:endParaRPr>
          </a:p>
        </p:txBody>
      </p:sp>
      <p:pic>
        <p:nvPicPr>
          <p:cNvPr id="8" name="Grafik 7">
            <a:extLst>
              <a:ext uri="{FF2B5EF4-FFF2-40B4-BE49-F238E27FC236}">
                <a16:creationId xmlns:a16="http://schemas.microsoft.com/office/drawing/2014/main" id="{5CF334B9-5AB2-47DD-98F4-6874A98E16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2348880"/>
            <a:ext cx="3545338" cy="2364020"/>
          </a:xfrm>
          <a:prstGeom prst="rect">
            <a:avLst/>
          </a:prstGeom>
        </p:spPr>
      </p:pic>
      <p:sp>
        <p:nvSpPr>
          <p:cNvPr id="9"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33</a:t>
            </a:fld>
            <a:endParaRPr lang="de-DE"/>
          </a:p>
        </p:txBody>
      </p:sp>
    </p:spTree>
    <p:extLst>
      <p:ext uri="{BB962C8B-B14F-4D97-AF65-F5344CB8AC3E}">
        <p14:creationId xmlns:p14="http://schemas.microsoft.com/office/powerpoint/2010/main" val="3684709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880" y="289926"/>
            <a:ext cx="6995120" cy="402770"/>
          </a:xfrm>
        </p:spPr>
        <p:txBody>
          <a:bodyPr/>
          <a:lstStyle/>
          <a:p>
            <a:r>
              <a:rPr lang="de-DE" dirty="0">
                <a:solidFill>
                  <a:srgbClr val="024089"/>
                </a:solidFill>
              </a:rPr>
              <a:t>Problemlöseprozess im Überblick</a:t>
            </a:r>
          </a:p>
        </p:txBody>
      </p:sp>
      <p:sp>
        <p:nvSpPr>
          <p:cNvPr id="4" name="Foliennummernplatzhalter 3"/>
          <p:cNvSpPr>
            <a:spLocks noGrp="1"/>
          </p:cNvSpPr>
          <p:nvPr>
            <p:ph type="sldNum" sz="quarter" idx="12"/>
          </p:nvPr>
        </p:nvSpPr>
        <p:spPr/>
        <p:txBody>
          <a:bodyPr/>
          <a:lstStyle/>
          <a:p>
            <a:fld id="{37097709-3703-4872-A653-C50576CFE1E5}" type="slidenum">
              <a:rPr lang="de-DE" smtClean="0"/>
              <a:t>34</a:t>
            </a:fld>
            <a:endParaRPr lang="de-DE"/>
          </a:p>
        </p:txBody>
      </p:sp>
      <p:sp>
        <p:nvSpPr>
          <p:cNvPr id="10" name="Titel 1"/>
          <p:cNvSpPr txBox="1">
            <a:spLocks/>
          </p:cNvSpPr>
          <p:nvPr/>
        </p:nvSpPr>
        <p:spPr>
          <a:xfrm>
            <a:off x="247880" y="289926"/>
            <a:ext cx="6995120" cy="402770"/>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de-DE" sz="2000" b="1" kern="1200" dirty="0">
                <a:solidFill>
                  <a:srgbClr val="283A84"/>
                </a:solidFill>
                <a:latin typeface="Arial" pitchFamily="34" charset="0"/>
                <a:ea typeface="+mj-ea"/>
                <a:cs typeface="Arial" pitchFamily="34" charset="0"/>
              </a:defRPr>
            </a:lvl1pPr>
          </a:lstStyle>
          <a:p>
            <a:endParaRPr lang="de-DE" dirty="0"/>
          </a:p>
        </p:txBody>
      </p:sp>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l="26349" t="33600" r="25614" b="31401"/>
          <a:stretch/>
        </p:blipFill>
        <p:spPr>
          <a:xfrm>
            <a:off x="628838" y="1988840"/>
            <a:ext cx="7886325" cy="3232100"/>
          </a:xfrm>
          <a:prstGeom prst="rect">
            <a:avLst/>
          </a:prstGeom>
        </p:spPr>
      </p:pic>
    </p:spTree>
    <p:extLst>
      <p:ext uri="{BB962C8B-B14F-4D97-AF65-F5344CB8AC3E}">
        <p14:creationId xmlns:p14="http://schemas.microsoft.com/office/powerpoint/2010/main" val="369257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p:txBody>
          <a:bodyPr>
            <a:normAutofit fontScale="92500"/>
          </a:bodyPr>
          <a:lstStyle/>
          <a:p>
            <a:pPr marL="0" indent="0">
              <a:buNone/>
            </a:pPr>
            <a:r>
              <a:rPr lang="de-DE" b="1" dirty="0"/>
              <a:t>Problem definieren</a:t>
            </a:r>
          </a:p>
          <a:p>
            <a:pPr marL="0" indent="0">
              <a:buNone/>
            </a:pPr>
            <a:endParaRPr lang="de-DE" b="1" dirty="0"/>
          </a:p>
          <a:p>
            <a:pPr marL="0" indent="0">
              <a:buNone/>
            </a:pPr>
            <a:r>
              <a:rPr lang="de-DE" i="1" dirty="0"/>
              <a:t>Wisst ihr, was ein Problem ist? Wer in der Geschichte </a:t>
            </a:r>
            <a:br>
              <a:rPr lang="de-DE" i="1" dirty="0"/>
            </a:br>
            <a:r>
              <a:rPr lang="de-DE" i="1" dirty="0"/>
              <a:t>hatte denn ein Problem? </a:t>
            </a:r>
          </a:p>
          <a:p>
            <a:pPr>
              <a:buFont typeface="Wingdings" panose="05000000000000000000" pitchFamily="2" charset="2"/>
              <a:buChar char="Ø"/>
            </a:pPr>
            <a:r>
              <a:rPr lang="de-DE" dirty="0"/>
              <a:t>z.B. „Felix, er ist zu spät gekommen.“</a:t>
            </a:r>
          </a:p>
          <a:p>
            <a:pPr>
              <a:buFont typeface="Wingdings" panose="05000000000000000000" pitchFamily="2" charset="2"/>
              <a:buChar char="Ø"/>
            </a:pPr>
            <a:r>
              <a:rPr lang="de-DE" dirty="0"/>
              <a:t>Aufmerksamkeit auf die eigenen Gefühle lenken </a:t>
            </a:r>
          </a:p>
          <a:p>
            <a:pPr marL="0" indent="0">
              <a:buNone/>
            </a:pPr>
            <a:endParaRPr lang="de-DE" dirty="0"/>
          </a:p>
          <a:p>
            <a:pPr marL="0" indent="0">
              <a:buNone/>
            </a:pPr>
            <a:r>
              <a:rPr lang="de-DE" i="1" dirty="0"/>
              <a:t>Woran erkennt man denn bei sich selbst, dass man ein Problem hat?</a:t>
            </a:r>
          </a:p>
          <a:p>
            <a:pPr>
              <a:buFont typeface="Wingdings" panose="05000000000000000000" pitchFamily="2" charset="2"/>
              <a:buChar char="Ø"/>
            </a:pPr>
            <a:r>
              <a:rPr lang="de-DE" dirty="0"/>
              <a:t>„Wenn man z.B. aufgeregt, traurig, wütend, oder ängstlich ist, könnte das ein Zeichen dafür sein, dass man ein Problem hat. Daran erkennt man, dass es einem nicht so gut geht.“</a:t>
            </a:r>
          </a:p>
          <a:p>
            <a:pPr>
              <a:buFont typeface="Wingdings" panose="05000000000000000000" pitchFamily="2" charset="2"/>
              <a:buChar char="Ø"/>
            </a:pPr>
            <a:r>
              <a:rPr lang="de-DE" dirty="0"/>
              <a:t>Regelmäßige Wiederholungen</a:t>
            </a:r>
            <a:endParaRPr lang="de-DE" b="1" dirty="0"/>
          </a:p>
          <a:p>
            <a:pPr marL="0" indent="0"/>
            <a:endParaRPr lang="de-DE" b="1" dirty="0"/>
          </a:p>
          <a:p>
            <a:pPr marL="0" indent="0">
              <a:buNone/>
            </a:pPr>
            <a:r>
              <a:rPr lang="de-DE" i="1" dirty="0"/>
              <a:t>Woran könnte man denn bei anderen erkennen, dass sie ein Problem haben?</a:t>
            </a:r>
          </a:p>
          <a:p>
            <a:pPr>
              <a:buFont typeface="Wingdings" panose="05000000000000000000" pitchFamily="2" charset="2"/>
              <a:buChar char="Ø"/>
            </a:pPr>
            <a:r>
              <a:rPr lang="de-DE" dirty="0"/>
              <a:t>Gefühlsausdruck, Körpersignale</a:t>
            </a:r>
          </a:p>
          <a:p>
            <a:pPr marL="0" indent="0">
              <a:buNone/>
            </a:pPr>
            <a:endParaRPr lang="de-DE" dirty="0"/>
          </a:p>
        </p:txBody>
      </p:sp>
      <p:sp>
        <p:nvSpPr>
          <p:cNvPr id="3" name="Titel 2"/>
          <p:cNvSpPr>
            <a:spLocks noGrp="1"/>
          </p:cNvSpPr>
          <p:nvPr>
            <p:ph type="title"/>
          </p:nvPr>
        </p:nvSpPr>
        <p:spPr>
          <a:xfrm>
            <a:off x="247880" y="289926"/>
            <a:ext cx="6995120" cy="402770"/>
          </a:xfrm>
        </p:spPr>
        <p:txBody>
          <a:bodyPr/>
          <a:lstStyle/>
          <a:p>
            <a:r>
              <a:rPr lang="de-DE" dirty="0"/>
              <a:t>Problemlöseprozess – Schritt 1</a:t>
            </a:r>
          </a:p>
        </p:txBody>
      </p:sp>
      <p:sp>
        <p:nvSpPr>
          <p:cNvPr id="4" name="Foliennummernplatzhalter 3"/>
          <p:cNvSpPr>
            <a:spLocks noGrp="1"/>
          </p:cNvSpPr>
          <p:nvPr>
            <p:ph type="sldNum" sz="quarter" idx="12"/>
          </p:nvPr>
        </p:nvSpPr>
        <p:spPr/>
        <p:txBody>
          <a:bodyPr/>
          <a:lstStyle/>
          <a:p>
            <a:fld id="{37097709-3703-4872-A653-C50576CFE1E5}" type="slidenum">
              <a:rPr lang="de-DE" smtClean="0"/>
              <a:t>35</a:t>
            </a:fld>
            <a:endParaRPr lang="de-DE"/>
          </a:p>
        </p:txBody>
      </p:sp>
      <p:sp>
        <p:nvSpPr>
          <p:cNvPr id="19" name="Rectangle 29">
            <a:extLst>
              <a:ext uri="{FF2B5EF4-FFF2-40B4-BE49-F238E27FC236}">
                <a16:creationId xmlns:a16="http://schemas.microsoft.com/office/drawing/2014/main" id="{194A2AB7-73FB-4524-BABF-1D648D9AFB3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0" name="Rectangle 42">
            <a:extLst>
              <a:ext uri="{FF2B5EF4-FFF2-40B4-BE49-F238E27FC236}">
                <a16:creationId xmlns:a16="http://schemas.microsoft.com/office/drawing/2014/main" id="{9534BE51-D093-42D3-986A-0400F85DEAE6}"/>
              </a:ext>
            </a:extLst>
          </p:cNvPr>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1" name="Grafik 20">
            <a:extLst>
              <a:ext uri="{FF2B5EF4-FFF2-40B4-BE49-F238E27FC236}">
                <a16:creationId xmlns:a16="http://schemas.microsoft.com/office/drawing/2014/main" id="{5A1FC5C0-E902-44C8-A0D3-41DD11D4A01C}"/>
              </a:ext>
            </a:extLst>
          </p:cNvPr>
          <p:cNvPicPr>
            <a:picLocks noChangeAspect="1"/>
          </p:cNvPicPr>
          <p:nvPr/>
        </p:nvPicPr>
        <p:blipFill>
          <a:blip r:embed="rId3"/>
          <a:stretch>
            <a:fillRect/>
          </a:stretch>
        </p:blipFill>
        <p:spPr>
          <a:xfrm>
            <a:off x="7164288" y="1124744"/>
            <a:ext cx="1720279" cy="2023857"/>
          </a:xfrm>
          <a:prstGeom prst="rect">
            <a:avLst/>
          </a:prstGeom>
        </p:spPr>
      </p:pic>
    </p:spTree>
    <p:extLst>
      <p:ext uri="{BB962C8B-B14F-4D97-AF65-F5344CB8AC3E}">
        <p14:creationId xmlns:p14="http://schemas.microsoft.com/office/powerpoint/2010/main" val="1591719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880" y="289926"/>
            <a:ext cx="6995120" cy="402770"/>
          </a:xfrm>
        </p:spPr>
        <p:txBody>
          <a:bodyPr/>
          <a:lstStyle/>
          <a:p>
            <a:r>
              <a:rPr lang="de-DE" dirty="0"/>
              <a:t>Problemlöseprozess – Schritt 2</a:t>
            </a:r>
          </a:p>
        </p:txBody>
      </p:sp>
      <p:sp>
        <p:nvSpPr>
          <p:cNvPr id="6" name="Inhaltsplatzhalter 5"/>
          <p:cNvSpPr>
            <a:spLocks noGrp="1"/>
          </p:cNvSpPr>
          <p:nvPr>
            <p:ph idx="1"/>
          </p:nvPr>
        </p:nvSpPr>
        <p:spPr/>
        <p:txBody>
          <a:bodyPr/>
          <a:lstStyle/>
          <a:p>
            <a:pPr marL="0" indent="0">
              <a:buNone/>
            </a:pPr>
            <a:r>
              <a:rPr lang="de-DE" b="1" dirty="0"/>
              <a:t>Mögliche Lösungen generieren</a:t>
            </a:r>
          </a:p>
          <a:p>
            <a:pPr marL="0" indent="0">
              <a:buNone/>
            </a:pPr>
            <a:endParaRPr lang="de-DE" i="1" dirty="0"/>
          </a:p>
          <a:p>
            <a:pPr marL="0" indent="0">
              <a:buNone/>
            </a:pPr>
            <a:r>
              <a:rPr lang="de-DE" i="1" dirty="0"/>
              <a:t>Wisst ihr, was das ist? Eine Lösung?</a:t>
            </a:r>
          </a:p>
          <a:p>
            <a:pPr>
              <a:buFont typeface="Wingdings" panose="05000000000000000000" pitchFamily="2" charset="2"/>
              <a:buChar char="Ø"/>
            </a:pPr>
            <a:r>
              <a:rPr lang="de-DE" dirty="0"/>
              <a:t>Erklären, was eine Lösung ist, und dass es oft </a:t>
            </a:r>
            <a:br>
              <a:rPr lang="de-DE" dirty="0"/>
            </a:br>
            <a:r>
              <a:rPr lang="de-DE" dirty="0"/>
              <a:t>viele verschiedene Lösungen für ein Problem gibt</a:t>
            </a:r>
          </a:p>
          <a:p>
            <a:pPr marL="0" indent="0"/>
            <a:endParaRPr lang="de-DE" dirty="0"/>
          </a:p>
          <a:p>
            <a:pPr marL="0" indent="0">
              <a:buNone/>
            </a:pPr>
            <a:r>
              <a:rPr lang="de-DE" i="1" dirty="0"/>
              <a:t>Wie könnte man das Problem lösen? </a:t>
            </a:r>
            <a:br>
              <a:rPr lang="de-DE" i="1" dirty="0"/>
            </a:br>
            <a:r>
              <a:rPr lang="de-DE" i="1" dirty="0"/>
              <a:t>Welche verschiedenen Lösungen könnt ihr euch vorstellen? </a:t>
            </a:r>
          </a:p>
          <a:p>
            <a:pPr>
              <a:buFont typeface="Wingdings" panose="05000000000000000000" pitchFamily="2" charset="2"/>
              <a:buChar char="Ø"/>
            </a:pPr>
            <a:r>
              <a:rPr lang="de-DE" dirty="0"/>
              <a:t>Kinder ermutigen, dass es viele Lösungswege gibt</a:t>
            </a:r>
          </a:p>
          <a:p>
            <a:pPr marL="0" indent="0">
              <a:buNone/>
            </a:pPr>
            <a:endParaRPr lang="de-DE" dirty="0"/>
          </a:p>
          <a:p>
            <a:pPr marL="0" indent="0">
              <a:buNone/>
            </a:pPr>
            <a:r>
              <a:rPr lang="de-DE" i="1" dirty="0"/>
              <a:t>Wie soll die Situation denn ausgehen?</a:t>
            </a:r>
          </a:p>
          <a:p>
            <a:pPr>
              <a:buFont typeface="Wingdings" panose="05000000000000000000" pitchFamily="2" charset="2"/>
              <a:buChar char="Ø"/>
            </a:pPr>
            <a:r>
              <a:rPr lang="de-DE" dirty="0"/>
              <a:t>z.B. ignorieren, verhandeln, teilen, bitten, Hilfe holen, abwarten,…</a:t>
            </a:r>
          </a:p>
          <a:p>
            <a:pPr marL="0" indent="0">
              <a:buNone/>
            </a:pPr>
            <a:endParaRPr lang="de-DE" dirty="0"/>
          </a:p>
        </p:txBody>
      </p:sp>
      <p:sp>
        <p:nvSpPr>
          <p:cNvPr id="4" name="Foliennummernplatzhalter 3"/>
          <p:cNvSpPr>
            <a:spLocks noGrp="1"/>
          </p:cNvSpPr>
          <p:nvPr>
            <p:ph type="sldNum" sz="quarter" idx="12"/>
          </p:nvPr>
        </p:nvSpPr>
        <p:spPr/>
        <p:txBody>
          <a:bodyPr/>
          <a:lstStyle/>
          <a:p>
            <a:fld id="{37097709-3703-4872-A653-C50576CFE1E5}" type="slidenum">
              <a:rPr lang="de-DE" smtClean="0"/>
              <a:t>36</a:t>
            </a:fld>
            <a:endParaRPr lang="de-DE"/>
          </a:p>
        </p:txBody>
      </p:sp>
      <p:sp>
        <p:nvSpPr>
          <p:cNvPr id="16" name="Rectangle 29">
            <a:extLst>
              <a:ext uri="{FF2B5EF4-FFF2-40B4-BE49-F238E27FC236}">
                <a16:creationId xmlns:a16="http://schemas.microsoft.com/office/drawing/2014/main" id="{ACC78530-040C-4BC1-AA5A-D541F42B7594}"/>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42">
            <a:extLst>
              <a:ext uri="{FF2B5EF4-FFF2-40B4-BE49-F238E27FC236}">
                <a16:creationId xmlns:a16="http://schemas.microsoft.com/office/drawing/2014/main" id="{138418E6-18C0-418D-901F-C382D8DEC084}"/>
              </a:ext>
            </a:extLst>
          </p:cNvPr>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8" name="Grafik 17">
            <a:extLst>
              <a:ext uri="{FF2B5EF4-FFF2-40B4-BE49-F238E27FC236}">
                <a16:creationId xmlns:a16="http://schemas.microsoft.com/office/drawing/2014/main" id="{85525ACB-10D1-4CDB-B098-ADF3DFB4C3C5}"/>
              </a:ext>
            </a:extLst>
          </p:cNvPr>
          <p:cNvPicPr>
            <a:picLocks noChangeAspect="1"/>
          </p:cNvPicPr>
          <p:nvPr/>
        </p:nvPicPr>
        <p:blipFill>
          <a:blip r:embed="rId3"/>
          <a:stretch>
            <a:fillRect/>
          </a:stretch>
        </p:blipFill>
        <p:spPr>
          <a:xfrm>
            <a:off x="7317539" y="1189776"/>
            <a:ext cx="1286909" cy="2023200"/>
          </a:xfrm>
          <a:prstGeom prst="rect">
            <a:avLst/>
          </a:prstGeom>
        </p:spPr>
      </p:pic>
    </p:spTree>
    <p:extLst>
      <p:ext uri="{BB962C8B-B14F-4D97-AF65-F5344CB8AC3E}">
        <p14:creationId xmlns:p14="http://schemas.microsoft.com/office/powerpoint/2010/main" val="165995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880" y="289926"/>
            <a:ext cx="6995120" cy="402770"/>
          </a:xfrm>
        </p:spPr>
        <p:txBody>
          <a:bodyPr/>
          <a:lstStyle/>
          <a:p>
            <a:r>
              <a:rPr lang="de-DE" dirty="0">
                <a:solidFill>
                  <a:srgbClr val="024089"/>
                </a:solidFill>
              </a:rPr>
              <a:t>Problemlöseprozess – Schritt 3</a:t>
            </a:r>
          </a:p>
        </p:txBody>
      </p:sp>
      <p:sp>
        <p:nvSpPr>
          <p:cNvPr id="6" name="Inhaltsplatzhalter 5"/>
          <p:cNvSpPr>
            <a:spLocks noGrp="1"/>
          </p:cNvSpPr>
          <p:nvPr>
            <p:ph idx="1"/>
          </p:nvPr>
        </p:nvSpPr>
        <p:spPr/>
        <p:txBody>
          <a:bodyPr/>
          <a:lstStyle/>
          <a:p>
            <a:pPr marL="0" indent="0">
              <a:buNone/>
            </a:pPr>
            <a:r>
              <a:rPr lang="de-DE" b="1" dirty="0"/>
              <a:t>Konsequenzen antizipieren</a:t>
            </a:r>
          </a:p>
          <a:p>
            <a:pPr marL="0" indent="0">
              <a:buNone/>
            </a:pPr>
            <a:endParaRPr lang="de-DE" dirty="0"/>
          </a:p>
          <a:p>
            <a:pPr marL="0" indent="0">
              <a:buNone/>
            </a:pPr>
            <a:r>
              <a:rPr lang="de-DE" i="1" dirty="0"/>
              <a:t>Welche Lösungen passen zu dem Problem? </a:t>
            </a:r>
            <a:br>
              <a:rPr lang="de-DE" i="1" dirty="0"/>
            </a:br>
            <a:r>
              <a:rPr lang="de-DE" i="1" dirty="0"/>
              <a:t>Zu welchen Konsequenzen könnten die Lösungen führen?</a:t>
            </a:r>
          </a:p>
          <a:p>
            <a:pPr>
              <a:buFont typeface="Wingdings" panose="05000000000000000000" pitchFamily="2" charset="2"/>
              <a:buChar char="Ø"/>
            </a:pPr>
            <a:r>
              <a:rPr lang="de-DE" dirty="0"/>
              <a:t>"Stell dir vor, was als nächstes passieren würde, </a:t>
            </a:r>
            <a:br>
              <a:rPr lang="de-DE" dirty="0"/>
            </a:br>
            <a:r>
              <a:rPr lang="de-DE" dirty="0"/>
              <a:t>wenn du... (Lösung A) Und bei... (Lösung B)?"</a:t>
            </a:r>
          </a:p>
          <a:p>
            <a:pPr marL="0" indent="0">
              <a:buNone/>
            </a:pPr>
            <a:endParaRPr lang="de-DE" dirty="0"/>
          </a:p>
        </p:txBody>
      </p:sp>
      <p:sp>
        <p:nvSpPr>
          <p:cNvPr id="4" name="Foliennummernplatzhalter 3"/>
          <p:cNvSpPr>
            <a:spLocks noGrp="1"/>
          </p:cNvSpPr>
          <p:nvPr>
            <p:ph type="sldNum" sz="quarter" idx="12"/>
          </p:nvPr>
        </p:nvSpPr>
        <p:spPr/>
        <p:txBody>
          <a:bodyPr/>
          <a:lstStyle/>
          <a:p>
            <a:fld id="{37097709-3703-4872-A653-C50576CFE1E5}" type="slidenum">
              <a:rPr lang="de-DE" smtClean="0"/>
              <a:t>37</a:t>
            </a:fld>
            <a:endParaRPr lang="de-DE"/>
          </a:p>
        </p:txBody>
      </p:sp>
      <p:sp>
        <p:nvSpPr>
          <p:cNvPr id="16" name="Rectangle 29">
            <a:extLst>
              <a:ext uri="{FF2B5EF4-FFF2-40B4-BE49-F238E27FC236}">
                <a16:creationId xmlns:a16="http://schemas.microsoft.com/office/drawing/2014/main" id="{69DAA317-F0AF-4CA5-A045-F647A18EE4C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8" name="Grafik 17">
            <a:extLst>
              <a:ext uri="{FF2B5EF4-FFF2-40B4-BE49-F238E27FC236}">
                <a16:creationId xmlns:a16="http://schemas.microsoft.com/office/drawing/2014/main" id="{20038CC5-A871-4D19-AE02-909BAAB10C4B}"/>
              </a:ext>
            </a:extLst>
          </p:cNvPr>
          <p:cNvPicPr>
            <a:picLocks noChangeAspect="1"/>
          </p:cNvPicPr>
          <p:nvPr/>
        </p:nvPicPr>
        <p:blipFill>
          <a:blip r:embed="rId3"/>
          <a:stretch>
            <a:fillRect/>
          </a:stretch>
        </p:blipFill>
        <p:spPr>
          <a:xfrm>
            <a:off x="7452320" y="1189776"/>
            <a:ext cx="1174762" cy="2023200"/>
          </a:xfrm>
          <a:prstGeom prst="rect">
            <a:avLst/>
          </a:prstGeom>
        </p:spPr>
      </p:pic>
    </p:spTree>
    <p:extLst>
      <p:ext uri="{BB962C8B-B14F-4D97-AF65-F5344CB8AC3E}">
        <p14:creationId xmlns:p14="http://schemas.microsoft.com/office/powerpoint/2010/main" val="2150811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880" y="289926"/>
            <a:ext cx="6995120" cy="402770"/>
          </a:xfrm>
        </p:spPr>
        <p:txBody>
          <a:bodyPr/>
          <a:lstStyle/>
          <a:p>
            <a:r>
              <a:rPr lang="de-DE" dirty="0">
                <a:solidFill>
                  <a:srgbClr val="024089"/>
                </a:solidFill>
              </a:rPr>
              <a:t>Problemlöseprozess – Schritt 4</a:t>
            </a:r>
          </a:p>
        </p:txBody>
      </p:sp>
      <p:sp>
        <p:nvSpPr>
          <p:cNvPr id="5" name="Inhaltsplatzhalter 4"/>
          <p:cNvSpPr>
            <a:spLocks noGrp="1"/>
          </p:cNvSpPr>
          <p:nvPr>
            <p:ph idx="1"/>
          </p:nvPr>
        </p:nvSpPr>
        <p:spPr/>
        <p:txBody>
          <a:bodyPr>
            <a:normAutofit fontScale="92500" lnSpcReduction="20000"/>
          </a:bodyPr>
          <a:lstStyle/>
          <a:p>
            <a:pPr marL="0" indent="0">
              <a:buNone/>
            </a:pPr>
            <a:r>
              <a:rPr lang="de-DE" b="1" dirty="0"/>
              <a:t>Auswählen der besten Lösung</a:t>
            </a:r>
          </a:p>
          <a:p>
            <a:pPr marL="285750" indent="-285750"/>
            <a:endParaRPr lang="de-DE" dirty="0"/>
          </a:p>
          <a:p>
            <a:pPr marL="285750" indent="-285750"/>
            <a:r>
              <a:rPr lang="de-DE" dirty="0"/>
              <a:t>Woran erkenne ich eine gute Lösung?</a:t>
            </a:r>
          </a:p>
          <a:p>
            <a:pPr marL="285750" indent="-285750"/>
            <a:r>
              <a:rPr lang="de-DE" dirty="0"/>
              <a:t>Was passiert, wenn ich das tue?</a:t>
            </a:r>
          </a:p>
          <a:p>
            <a:pPr marL="285750" lvl="1">
              <a:buFont typeface="Arial" panose="020B0604020202020204" pitchFamily="34" charset="0"/>
              <a:buChar char="•"/>
            </a:pPr>
            <a:r>
              <a:rPr lang="de-DE" sz="2100" dirty="0"/>
              <a:t>Ist meine Lösung ungefährlich? </a:t>
            </a:r>
          </a:p>
          <a:p>
            <a:pPr marL="285750" lvl="1">
              <a:buFont typeface="Arial" panose="020B0604020202020204" pitchFamily="34" charset="0"/>
              <a:buChar char="•"/>
            </a:pPr>
            <a:r>
              <a:rPr lang="de-DE" sz="2100" dirty="0"/>
              <a:t>Führt diese Lösung zu guten Gefühlen? </a:t>
            </a:r>
          </a:p>
          <a:p>
            <a:pPr marL="285750" lvl="1">
              <a:buFont typeface="Arial" panose="020B0604020202020204" pitchFamily="34" charset="0"/>
              <a:buChar char="•"/>
            </a:pPr>
            <a:r>
              <a:rPr lang="de-DE" sz="2100" dirty="0"/>
              <a:t>Ist die Lösung gut für die Freundschaft/Beziehung?</a:t>
            </a:r>
          </a:p>
          <a:p>
            <a:pPr marL="285750" lvl="1">
              <a:buFont typeface="Arial" panose="020B0604020202020204" pitchFamily="34" charset="0"/>
              <a:buChar char="•"/>
            </a:pPr>
            <a:endParaRPr lang="de-DE" sz="2100" dirty="0"/>
          </a:p>
          <a:p>
            <a:pPr marL="285750" lvl="1">
              <a:buFont typeface="Wingdings" panose="05000000000000000000" pitchFamily="2" charset="2"/>
              <a:buChar char="Ø"/>
            </a:pPr>
            <a:r>
              <a:rPr lang="de-DE" sz="2100" dirty="0"/>
              <a:t>Wichtig: manchmal klappt etwas nicht so wie man es sich vorgenommen hat, und deshalb ist es gut, unterschiedliche Lösungen zur Verfügung haben, die man ggf. nacheinander ausprobieren kann.</a:t>
            </a:r>
          </a:p>
          <a:p>
            <a:pPr marL="285750" lvl="1">
              <a:buFont typeface="Wingdings" panose="05000000000000000000" pitchFamily="2" charset="2"/>
              <a:buChar char="Ø"/>
            </a:pPr>
            <a:endParaRPr lang="de-DE" sz="2100" dirty="0"/>
          </a:p>
          <a:p>
            <a:pPr marL="342900" lvl="1" indent="-342900">
              <a:buFont typeface="+mj-lt"/>
              <a:buAutoNum type="arabicPeriod"/>
            </a:pPr>
            <a:r>
              <a:rPr lang="de-DE" sz="2100" dirty="0"/>
              <a:t>Perspektive/Gefühle des/der anderen beachten</a:t>
            </a:r>
          </a:p>
          <a:p>
            <a:pPr marL="342900" lvl="1" indent="-342900">
              <a:buFont typeface="+mj-lt"/>
              <a:buAutoNum type="arabicPeriod"/>
            </a:pPr>
            <a:r>
              <a:rPr lang="de-DE" sz="2100" dirty="0"/>
              <a:t>Noch einmal freundlich fragen</a:t>
            </a:r>
          </a:p>
          <a:p>
            <a:pPr marL="342900" lvl="1" indent="-342900">
              <a:buFont typeface="+mj-lt"/>
              <a:buAutoNum type="arabicPeriod"/>
            </a:pPr>
            <a:r>
              <a:rPr lang="de-DE" sz="2100" dirty="0"/>
              <a:t>Warten</a:t>
            </a:r>
          </a:p>
          <a:p>
            <a:pPr marL="342900" lvl="1" indent="-342900">
              <a:buFont typeface="+mj-lt"/>
              <a:buAutoNum type="arabicPeriod"/>
            </a:pPr>
            <a:r>
              <a:rPr lang="de-DE" sz="2100" dirty="0"/>
              <a:t>Etwas anderes angenehmes machen</a:t>
            </a:r>
          </a:p>
          <a:p>
            <a:pPr marL="342900" lvl="1" indent="-342900">
              <a:buFont typeface="+mj-lt"/>
              <a:buAutoNum type="arabicPeriod"/>
            </a:pPr>
            <a:r>
              <a:rPr lang="de-DE" sz="2100" dirty="0"/>
              <a:t>…</a:t>
            </a:r>
          </a:p>
          <a:p>
            <a:pPr marL="0" indent="0">
              <a:buNone/>
            </a:pPr>
            <a:endParaRPr lang="de-DE" dirty="0"/>
          </a:p>
        </p:txBody>
      </p:sp>
      <p:sp>
        <p:nvSpPr>
          <p:cNvPr id="4" name="Foliennummernplatzhalter 3"/>
          <p:cNvSpPr>
            <a:spLocks noGrp="1"/>
          </p:cNvSpPr>
          <p:nvPr>
            <p:ph type="sldNum" sz="quarter" idx="12"/>
          </p:nvPr>
        </p:nvSpPr>
        <p:spPr/>
        <p:txBody>
          <a:bodyPr/>
          <a:lstStyle/>
          <a:p>
            <a:fld id="{37097709-3703-4872-A653-C50576CFE1E5}" type="slidenum">
              <a:rPr lang="de-DE" smtClean="0"/>
              <a:t>38</a:t>
            </a:fld>
            <a:endParaRPr lang="de-DE"/>
          </a:p>
        </p:txBody>
      </p:sp>
      <p:sp>
        <p:nvSpPr>
          <p:cNvPr id="17" name="Rectangle 29">
            <a:extLst>
              <a:ext uri="{FF2B5EF4-FFF2-40B4-BE49-F238E27FC236}">
                <a16:creationId xmlns:a16="http://schemas.microsoft.com/office/drawing/2014/main" id="{243E29C8-9EA4-48FD-8383-B014A96E3E8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9" name="Grafik 18">
            <a:extLst>
              <a:ext uri="{FF2B5EF4-FFF2-40B4-BE49-F238E27FC236}">
                <a16:creationId xmlns:a16="http://schemas.microsoft.com/office/drawing/2014/main" id="{4C2228E6-571B-4211-B4C7-F88394548BB3}"/>
              </a:ext>
            </a:extLst>
          </p:cNvPr>
          <p:cNvPicPr>
            <a:picLocks noChangeAspect="1"/>
          </p:cNvPicPr>
          <p:nvPr/>
        </p:nvPicPr>
        <p:blipFill>
          <a:blip r:embed="rId3"/>
          <a:stretch>
            <a:fillRect/>
          </a:stretch>
        </p:blipFill>
        <p:spPr>
          <a:xfrm>
            <a:off x="7064624" y="1124744"/>
            <a:ext cx="1827856" cy="2023200"/>
          </a:xfrm>
          <a:prstGeom prst="rect">
            <a:avLst/>
          </a:prstGeom>
        </p:spPr>
      </p:pic>
    </p:spTree>
    <p:extLst>
      <p:ext uri="{BB962C8B-B14F-4D97-AF65-F5344CB8AC3E}">
        <p14:creationId xmlns:p14="http://schemas.microsoft.com/office/powerpoint/2010/main" val="876269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541712" y="2852936"/>
            <a:ext cx="5638800" cy="720725"/>
          </a:xfrm>
        </p:spPr>
        <p:txBody>
          <a:bodyPr>
            <a:noAutofit/>
          </a:bodyPr>
          <a:lstStyle/>
          <a:p>
            <a:pPr lvl="0"/>
            <a:endParaRPr lang="de-DE" dirty="0"/>
          </a:p>
          <a:p>
            <a:pPr lvl="0"/>
            <a:r>
              <a:rPr lang="de-DE" sz="2000" dirty="0" err="1"/>
              <a:t>Good</a:t>
            </a:r>
            <a:r>
              <a:rPr lang="de-DE" sz="2000" dirty="0"/>
              <a:t> </a:t>
            </a:r>
            <a:r>
              <a:rPr lang="de-DE" sz="2000" dirty="0" err="1"/>
              <a:t>Behavior</a:t>
            </a:r>
            <a:r>
              <a:rPr lang="de-DE" sz="2000" dirty="0"/>
              <a:t> Game</a:t>
            </a:r>
          </a:p>
        </p:txBody>
      </p:sp>
      <p:sp>
        <p:nvSpPr>
          <p:cNvPr id="4" name="Textfeld 3"/>
          <p:cNvSpPr txBox="1"/>
          <p:nvPr/>
        </p:nvSpPr>
        <p:spPr>
          <a:xfrm>
            <a:off x="179512" y="4837876"/>
            <a:ext cx="2736304" cy="369332"/>
          </a:xfrm>
          <a:prstGeom prst="rect">
            <a:avLst/>
          </a:prstGeom>
          <a:solidFill>
            <a:schemeClr val="bg1"/>
          </a:solidFill>
        </p:spPr>
        <p:txBody>
          <a:bodyPr wrap="square" rtlCol="0">
            <a:spAutoFit/>
          </a:bodyPr>
          <a:lstStyle/>
          <a:p>
            <a:endParaRPr lang="de-DE" dirty="0">
              <a:solidFill>
                <a:prstClr val="black"/>
              </a:solidFill>
            </a:endParaRPr>
          </a:p>
        </p:txBody>
      </p:sp>
      <p:sp>
        <p:nvSpPr>
          <p:cNvPr id="7" name="Textfeld 6"/>
          <p:cNvSpPr txBox="1"/>
          <p:nvPr/>
        </p:nvSpPr>
        <p:spPr>
          <a:xfrm>
            <a:off x="2558413" y="2393367"/>
            <a:ext cx="288032" cy="369332"/>
          </a:xfrm>
          <a:prstGeom prst="rect">
            <a:avLst/>
          </a:prstGeom>
          <a:solidFill>
            <a:schemeClr val="bg1"/>
          </a:solidFill>
        </p:spPr>
        <p:txBody>
          <a:bodyPr wrap="square" rtlCol="0">
            <a:spAutoFit/>
          </a:bodyPr>
          <a:lstStyle/>
          <a:p>
            <a:endParaRPr lang="de-DE" dirty="0">
              <a:solidFill>
                <a:prstClr val="black"/>
              </a:solidFill>
            </a:endParaRPr>
          </a:p>
        </p:txBody>
      </p:sp>
      <p:pic>
        <p:nvPicPr>
          <p:cNvPr id="358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340730"/>
            <a:ext cx="3467818" cy="2312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39</a:t>
            </a:fld>
            <a:endParaRPr lang="de-DE" dirty="0"/>
          </a:p>
        </p:txBody>
      </p:sp>
    </p:spTree>
    <p:extLst>
      <p:ext uri="{BB962C8B-B14F-4D97-AF65-F5344CB8AC3E}">
        <p14:creationId xmlns:p14="http://schemas.microsoft.com/office/powerpoint/2010/main" val="1778506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feld 14"/>
          <p:cNvSpPr txBox="1"/>
          <p:nvPr/>
        </p:nvSpPr>
        <p:spPr>
          <a:xfrm>
            <a:off x="5948717" y="4460649"/>
            <a:ext cx="3024336" cy="1671740"/>
          </a:xfrm>
          <a:prstGeom prst="rect">
            <a:avLst/>
          </a:prstGeom>
          <a:ln w="19050">
            <a:solidFill>
              <a:srgbClr val="024089"/>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15000"/>
              </a:lnSpc>
              <a:spcAft>
                <a:spcPts val="1000"/>
              </a:spcAft>
            </a:pPr>
            <a:endParaRPr lang="de-DE" sz="200" dirty="0">
              <a:solidFill>
                <a:srgbClr val="002060"/>
              </a:solidFill>
              <a:ea typeface="Calibri"/>
              <a:cs typeface="Times New Roman"/>
            </a:endParaRPr>
          </a:p>
          <a:p>
            <a:pPr>
              <a:lnSpc>
                <a:spcPct val="115000"/>
              </a:lnSpc>
              <a:spcAft>
                <a:spcPts val="1000"/>
              </a:spcAft>
            </a:pPr>
            <a:r>
              <a:rPr lang="de-DE" sz="1600" dirty="0">
                <a:solidFill>
                  <a:schemeClr val="tx1"/>
                </a:solidFill>
                <a:latin typeface="Arial" panose="020B0604020202020204" pitchFamily="34" charset="0"/>
                <a:ea typeface="Calibri"/>
                <a:cs typeface="Arial" panose="020B0604020202020204" pitchFamily="34" charset="0"/>
              </a:rPr>
              <a:t>Affektive Empathie, prosoziales Verhalten, Verhaltensprobleme, Problemlösefertigkeiten, Fähigkeit positive Beziehungen aufzubauen</a:t>
            </a:r>
          </a:p>
        </p:txBody>
      </p:sp>
      <p:sp>
        <p:nvSpPr>
          <p:cNvPr id="13" name="Textfeld 12"/>
          <p:cNvSpPr txBox="1"/>
          <p:nvPr/>
        </p:nvSpPr>
        <p:spPr>
          <a:xfrm>
            <a:off x="2542209" y="4460649"/>
            <a:ext cx="3024336" cy="1954894"/>
          </a:xfrm>
          <a:prstGeom prst="rect">
            <a:avLst/>
          </a:prstGeom>
          <a:ln w="19050">
            <a:solidFill>
              <a:srgbClr val="024089"/>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15000"/>
              </a:lnSpc>
              <a:spcAft>
                <a:spcPts val="1000"/>
              </a:spcAft>
            </a:pPr>
            <a:endParaRPr lang="de-DE" sz="200" dirty="0">
              <a:solidFill>
                <a:srgbClr val="002060"/>
              </a:solidFill>
              <a:ea typeface="Calibri"/>
              <a:cs typeface="Times New Roman"/>
            </a:endParaRPr>
          </a:p>
          <a:p>
            <a:pPr>
              <a:lnSpc>
                <a:spcPct val="115000"/>
              </a:lnSpc>
              <a:spcAft>
                <a:spcPts val="1000"/>
              </a:spcAft>
            </a:pPr>
            <a:r>
              <a:rPr lang="de-DE" sz="1600" dirty="0">
                <a:solidFill>
                  <a:schemeClr val="tx1"/>
                </a:solidFill>
                <a:latin typeface="Arial" panose="020B0604020202020204" pitchFamily="34" charset="0"/>
                <a:ea typeface="Calibri"/>
                <a:cs typeface="Arial" panose="020B0604020202020204" pitchFamily="34" charset="0"/>
              </a:rPr>
              <a:t>Zuhören, Anweisungen folgen, Teilnahme an Gruppenaktivitäten, Kommunikationsfertigkeiten, Selbstkontrolle, Durchhaltevermögen</a:t>
            </a:r>
          </a:p>
        </p:txBody>
      </p:sp>
      <p:sp>
        <p:nvSpPr>
          <p:cNvPr id="11" name="Textfeld 10"/>
          <p:cNvSpPr txBox="1"/>
          <p:nvPr/>
        </p:nvSpPr>
        <p:spPr>
          <a:xfrm>
            <a:off x="2555776" y="3032662"/>
            <a:ext cx="6417278" cy="539122"/>
          </a:xfrm>
          <a:prstGeom prst="rect">
            <a:avLst/>
          </a:prstGeom>
          <a:ln w="19050">
            <a:solidFill>
              <a:srgbClr val="024089"/>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15000"/>
              </a:lnSpc>
              <a:spcAft>
                <a:spcPts val="1000"/>
              </a:spcAft>
            </a:pPr>
            <a:endParaRPr lang="de-DE" sz="200" dirty="0">
              <a:solidFill>
                <a:srgbClr val="002060"/>
              </a:solidFill>
              <a:ea typeface="Calibri"/>
              <a:cs typeface="Times New Roman"/>
            </a:endParaRPr>
          </a:p>
          <a:p>
            <a:pPr>
              <a:lnSpc>
                <a:spcPct val="115000"/>
              </a:lnSpc>
              <a:spcAft>
                <a:spcPts val="1000"/>
              </a:spcAft>
            </a:pPr>
            <a:r>
              <a:rPr lang="de-DE" sz="1600" dirty="0">
                <a:solidFill>
                  <a:schemeClr val="tx1"/>
                </a:solidFill>
                <a:latin typeface="Arial" panose="020B0604020202020204" pitchFamily="34" charset="0"/>
                <a:ea typeface="Calibri"/>
                <a:cs typeface="Arial" panose="020B0604020202020204" pitchFamily="34" charset="0"/>
              </a:rPr>
              <a:t>Perspektivenübernahme, kognitive Empathie</a:t>
            </a:r>
          </a:p>
        </p:txBody>
      </p:sp>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Titel 2"/>
          <p:cNvSpPr>
            <a:spLocks noGrp="1"/>
          </p:cNvSpPr>
          <p:nvPr>
            <p:ph type="title"/>
          </p:nvPr>
        </p:nvSpPr>
        <p:spPr>
          <a:xfrm>
            <a:off x="247880" y="289926"/>
            <a:ext cx="6995120" cy="402770"/>
          </a:xfrm>
        </p:spPr>
        <p:txBody>
          <a:bodyPr/>
          <a:lstStyle/>
          <a:p>
            <a:r>
              <a:rPr lang="de-DE" dirty="0">
                <a:solidFill>
                  <a:srgbClr val="024089"/>
                </a:solidFill>
              </a:rPr>
              <a:t>Sozial-emotionale Kompetenz</a:t>
            </a:r>
          </a:p>
        </p:txBody>
      </p:sp>
      <p:sp>
        <p:nvSpPr>
          <p:cNvPr id="2" name="Textfeld 1"/>
          <p:cNvSpPr txBox="1"/>
          <p:nvPr/>
        </p:nvSpPr>
        <p:spPr>
          <a:xfrm>
            <a:off x="2555776" y="1274665"/>
            <a:ext cx="6417278" cy="1105431"/>
          </a:xfrm>
          <a:prstGeom prst="rect">
            <a:avLst/>
          </a:prstGeom>
          <a:ln w="19050">
            <a:solidFill>
              <a:srgbClr val="024089"/>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15000"/>
              </a:lnSpc>
              <a:spcAft>
                <a:spcPts val="1000"/>
              </a:spcAft>
            </a:pPr>
            <a:endParaRPr lang="de-DE" sz="200" dirty="0">
              <a:solidFill>
                <a:srgbClr val="002060"/>
              </a:solidFill>
              <a:ea typeface="Calibri"/>
              <a:cs typeface="Times New Roman"/>
            </a:endParaRPr>
          </a:p>
          <a:p>
            <a:pPr>
              <a:lnSpc>
                <a:spcPct val="115000"/>
              </a:lnSpc>
              <a:spcAft>
                <a:spcPts val="1000"/>
              </a:spcAft>
            </a:pPr>
            <a:r>
              <a:rPr lang="de-DE" sz="1600" b="1" dirty="0">
                <a:solidFill>
                  <a:schemeClr val="tx1"/>
                </a:solidFill>
                <a:latin typeface="Arial" panose="020B0604020202020204" pitchFamily="34" charset="0"/>
                <a:ea typeface="Calibri"/>
                <a:cs typeface="Arial" panose="020B0604020202020204" pitchFamily="34" charset="0"/>
              </a:rPr>
              <a:t>Emotions</a:t>
            </a:r>
            <a:r>
              <a:rPr lang="de-DE" sz="1600" dirty="0">
                <a:solidFill>
                  <a:schemeClr val="tx1"/>
                </a:solidFill>
                <a:latin typeface="Arial" panose="020B0604020202020204" pitchFamily="34" charset="0"/>
                <a:ea typeface="Calibri"/>
                <a:cs typeface="Arial" panose="020B0604020202020204" pitchFamily="34" charset="0"/>
              </a:rPr>
              <a:t>wahrnehmung </a:t>
            </a:r>
            <a:r>
              <a:rPr lang="de-DE" sz="1600" i="1" dirty="0">
                <a:solidFill>
                  <a:schemeClr val="tx1"/>
                </a:solidFill>
                <a:latin typeface="Arial" panose="020B0604020202020204" pitchFamily="34" charset="0"/>
                <a:ea typeface="Calibri"/>
                <a:cs typeface="Arial" panose="020B0604020202020204" pitchFamily="34" charset="0"/>
              </a:rPr>
              <a:t>(Selbst- und Fremdwahrnehmung),</a:t>
            </a:r>
            <a:br>
              <a:rPr lang="de-DE" sz="1600" dirty="0">
                <a:solidFill>
                  <a:schemeClr val="tx1"/>
                </a:solidFill>
                <a:latin typeface="Arial" panose="020B0604020202020204" pitchFamily="34" charset="0"/>
                <a:ea typeface="Calibri"/>
                <a:cs typeface="Arial" panose="020B0604020202020204" pitchFamily="34" charset="0"/>
              </a:rPr>
            </a:br>
            <a:r>
              <a:rPr lang="de-DE" sz="1600" dirty="0">
                <a:solidFill>
                  <a:schemeClr val="tx1"/>
                </a:solidFill>
                <a:latin typeface="Arial" panose="020B0604020202020204" pitchFamily="34" charset="0"/>
                <a:ea typeface="Calibri"/>
                <a:cs typeface="Arial" panose="020B0604020202020204" pitchFamily="34" charset="0"/>
              </a:rPr>
              <a:t>-vokabular, -ausdruck, -verständnis </a:t>
            </a:r>
            <a:r>
              <a:rPr lang="de-DE" sz="1600" i="1" dirty="0">
                <a:solidFill>
                  <a:schemeClr val="tx1"/>
                </a:solidFill>
                <a:latin typeface="Arial" panose="020B0604020202020204" pitchFamily="34" charset="0"/>
                <a:ea typeface="Calibri"/>
                <a:cs typeface="Arial" panose="020B0604020202020204" pitchFamily="34" charset="0"/>
              </a:rPr>
              <a:t>(im sozialen Kontext), </a:t>
            </a:r>
            <a:br>
              <a:rPr lang="de-DE" sz="1600" dirty="0">
                <a:solidFill>
                  <a:schemeClr val="tx1"/>
                </a:solidFill>
                <a:latin typeface="Arial" panose="020B0604020202020204" pitchFamily="34" charset="0"/>
                <a:ea typeface="Calibri"/>
                <a:cs typeface="Arial" panose="020B0604020202020204" pitchFamily="34" charset="0"/>
              </a:rPr>
            </a:br>
            <a:r>
              <a:rPr lang="de-DE" sz="1600" dirty="0">
                <a:solidFill>
                  <a:schemeClr val="tx1"/>
                </a:solidFill>
                <a:latin typeface="Arial" panose="020B0604020202020204" pitchFamily="34" charset="0"/>
                <a:ea typeface="Calibri"/>
                <a:cs typeface="Arial" panose="020B0604020202020204" pitchFamily="34" charset="0"/>
              </a:rPr>
              <a:t>-regulation, emotionsfokussierte Bewältigung</a:t>
            </a:r>
          </a:p>
        </p:txBody>
      </p:sp>
      <p:sp>
        <p:nvSpPr>
          <p:cNvPr id="6" name="Abgerundetes Rechteck 5"/>
          <p:cNvSpPr/>
          <p:nvPr/>
        </p:nvSpPr>
        <p:spPr>
          <a:xfrm>
            <a:off x="134862" y="2884165"/>
            <a:ext cx="1772841" cy="1242574"/>
          </a:xfrm>
          <a:prstGeom prst="roundRect">
            <a:avLst/>
          </a:prstGeom>
          <a:ln>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latin typeface="Arial" panose="020B0604020202020204" pitchFamily="34" charset="0"/>
                <a:cs typeface="Arial" panose="020B0604020202020204" pitchFamily="34" charset="0"/>
              </a:rPr>
              <a:t>Sozial-emotionale Kompetenzen</a:t>
            </a:r>
          </a:p>
        </p:txBody>
      </p:sp>
      <p:sp>
        <p:nvSpPr>
          <p:cNvPr id="9" name="Abgerundetes Rechteck 8"/>
          <p:cNvSpPr/>
          <p:nvPr/>
        </p:nvSpPr>
        <p:spPr>
          <a:xfrm>
            <a:off x="2339752" y="1052736"/>
            <a:ext cx="3096344" cy="360040"/>
          </a:xfrm>
          <a:prstGeom prst="roundRect">
            <a:avLst/>
          </a:prstGeom>
          <a:ln>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latin typeface="Arial" panose="020B0604020202020204" pitchFamily="34" charset="0"/>
                <a:cs typeface="Arial" panose="020B0604020202020204" pitchFamily="34" charset="0"/>
              </a:rPr>
              <a:t>Emotionale Kompetenzen</a:t>
            </a:r>
          </a:p>
        </p:txBody>
      </p:sp>
      <p:sp>
        <p:nvSpPr>
          <p:cNvPr id="10" name="Abgerundetes Rechteck 9"/>
          <p:cNvSpPr/>
          <p:nvPr/>
        </p:nvSpPr>
        <p:spPr>
          <a:xfrm>
            <a:off x="2339752" y="2834616"/>
            <a:ext cx="2448272" cy="360040"/>
          </a:xfrm>
          <a:prstGeom prst="roundRect">
            <a:avLst/>
          </a:prstGeom>
          <a:ln>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b="1" dirty="0">
                <a:latin typeface="Arial" panose="020B0604020202020204" pitchFamily="34" charset="0"/>
                <a:cs typeface="Arial" panose="020B0604020202020204" pitchFamily="34" charset="0"/>
              </a:rPr>
              <a:t>Soziale Kompetenzen</a:t>
            </a:r>
          </a:p>
        </p:txBody>
      </p:sp>
      <p:sp>
        <p:nvSpPr>
          <p:cNvPr id="12" name="Abgerundetes Rechteck 11"/>
          <p:cNvSpPr/>
          <p:nvPr/>
        </p:nvSpPr>
        <p:spPr>
          <a:xfrm>
            <a:off x="2339752" y="3988804"/>
            <a:ext cx="2736304" cy="597917"/>
          </a:xfrm>
          <a:prstGeom prst="roundRect">
            <a:avLst/>
          </a:prstGeom>
          <a:ln>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Sozial kompetentes </a:t>
            </a:r>
            <a:r>
              <a:rPr lang="de-DE" b="1" dirty="0"/>
              <a:t>lernrelevantes </a:t>
            </a:r>
            <a:r>
              <a:rPr lang="de-DE" dirty="0"/>
              <a:t>Verhalten</a:t>
            </a:r>
          </a:p>
        </p:txBody>
      </p:sp>
      <p:sp>
        <p:nvSpPr>
          <p:cNvPr id="14" name="Abgerundetes Rechteck 13"/>
          <p:cNvSpPr/>
          <p:nvPr/>
        </p:nvSpPr>
        <p:spPr>
          <a:xfrm>
            <a:off x="5796136" y="3978113"/>
            <a:ext cx="2736304" cy="597917"/>
          </a:xfrm>
          <a:prstGeom prst="roundRect">
            <a:avLst/>
          </a:prstGeom>
          <a:ln>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t>Sozial kompetentes </a:t>
            </a:r>
            <a:r>
              <a:rPr lang="de-DE" b="1" dirty="0"/>
              <a:t>interpersonales </a:t>
            </a:r>
            <a:r>
              <a:rPr lang="de-DE" dirty="0"/>
              <a:t>Verhalten</a:t>
            </a:r>
          </a:p>
        </p:txBody>
      </p:sp>
      <p:cxnSp>
        <p:nvCxnSpPr>
          <p:cNvPr id="16" name="Gerade Verbindung mit Pfeil 15"/>
          <p:cNvCxnSpPr/>
          <p:nvPr/>
        </p:nvCxnSpPr>
        <p:spPr>
          <a:xfrm flipV="1">
            <a:off x="1115616" y="1556792"/>
            <a:ext cx="1224136" cy="14578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flipV="1">
            <a:off x="1727684" y="3319920"/>
            <a:ext cx="590439" cy="78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p:nvPr/>
        </p:nvCxnSpPr>
        <p:spPr>
          <a:xfrm>
            <a:off x="7164288" y="3573016"/>
            <a:ext cx="0" cy="39788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3707904" y="3573016"/>
            <a:ext cx="0" cy="39788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p:nvCxnSpPr>
        <p:spPr>
          <a:xfrm>
            <a:off x="5566545" y="2486279"/>
            <a:ext cx="0" cy="39788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4</a:t>
            </a:fld>
            <a:endParaRPr lang="de-DE" dirty="0"/>
          </a:p>
        </p:txBody>
      </p:sp>
    </p:spTree>
    <p:extLst>
      <p:ext uri="{BB962C8B-B14F-4D97-AF65-F5344CB8AC3E}">
        <p14:creationId xmlns:p14="http://schemas.microsoft.com/office/powerpoint/2010/main" val="47817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47880" y="289926"/>
            <a:ext cx="6995120" cy="402770"/>
          </a:xfrm>
        </p:spPr>
        <p:txBody>
          <a:bodyPr/>
          <a:lstStyle/>
          <a:p>
            <a:r>
              <a:rPr lang="de-DE" altLang="de-DE" dirty="0" err="1">
                <a:solidFill>
                  <a:srgbClr val="024089"/>
                </a:solidFill>
              </a:rPr>
              <a:t>Good</a:t>
            </a:r>
            <a:r>
              <a:rPr lang="de-DE" altLang="de-DE" dirty="0">
                <a:solidFill>
                  <a:srgbClr val="024089"/>
                </a:solidFill>
              </a:rPr>
              <a:t> </a:t>
            </a:r>
            <a:r>
              <a:rPr lang="de-DE" altLang="de-DE" dirty="0" err="1">
                <a:solidFill>
                  <a:srgbClr val="024089"/>
                </a:solidFill>
              </a:rPr>
              <a:t>Behavior</a:t>
            </a:r>
            <a:r>
              <a:rPr lang="de-DE" altLang="de-DE" dirty="0">
                <a:solidFill>
                  <a:srgbClr val="024089"/>
                </a:solidFill>
              </a:rPr>
              <a:t> Game</a:t>
            </a:r>
            <a:endParaRPr lang="de-DE" dirty="0">
              <a:solidFill>
                <a:srgbClr val="024089"/>
              </a:solidFill>
            </a:endParaRPr>
          </a:p>
        </p:txBody>
      </p:sp>
      <p:sp>
        <p:nvSpPr>
          <p:cNvPr id="7" name="Inhaltsplatzhalter 6"/>
          <p:cNvSpPr>
            <a:spLocks noGrp="1"/>
          </p:cNvSpPr>
          <p:nvPr>
            <p:ph idx="1"/>
          </p:nvPr>
        </p:nvSpPr>
        <p:spPr/>
        <p:txBody>
          <a:bodyPr/>
          <a:lstStyle/>
          <a:p>
            <a:pPr marL="0" indent="0">
              <a:buNone/>
            </a:pPr>
            <a:r>
              <a:rPr lang="de-DE" altLang="de-DE" b="1" dirty="0" err="1"/>
              <a:t>Good</a:t>
            </a:r>
            <a:r>
              <a:rPr lang="de-DE" altLang="de-DE" b="1" dirty="0"/>
              <a:t> </a:t>
            </a:r>
            <a:r>
              <a:rPr lang="de-DE" altLang="de-DE" b="1" dirty="0" err="1"/>
              <a:t>Behavior</a:t>
            </a:r>
            <a:r>
              <a:rPr lang="de-DE" altLang="de-DE" b="1" dirty="0"/>
              <a:t> Game </a:t>
            </a:r>
            <a:r>
              <a:rPr lang="de-DE" altLang="de-DE" dirty="0"/>
              <a:t>(</a:t>
            </a:r>
            <a:r>
              <a:rPr lang="de-DE" altLang="de-DE" dirty="0" err="1"/>
              <a:t>B</a:t>
            </a:r>
            <a:r>
              <a:rPr lang="de-DE" dirty="0" err="1"/>
              <a:t>arrish</a:t>
            </a:r>
            <a:r>
              <a:rPr lang="de-DE" dirty="0"/>
              <a:t>, Saunders &amp; Wolf, 1969)</a:t>
            </a:r>
            <a:endParaRPr lang="de-DE" altLang="de-DE" b="1" dirty="0"/>
          </a:p>
          <a:p>
            <a:pPr marL="285750" indent="-285750"/>
            <a:r>
              <a:rPr lang="de-DE" dirty="0"/>
              <a:t>Von einer Lehrkraft entwickelte Maßnahme </a:t>
            </a:r>
            <a:br>
              <a:rPr lang="de-DE" dirty="0"/>
            </a:br>
            <a:r>
              <a:rPr lang="de-DE" dirty="0"/>
              <a:t>zur Prävention von Verhaltensstörungen </a:t>
            </a:r>
          </a:p>
          <a:p>
            <a:pPr marL="285750" indent="-285750"/>
            <a:r>
              <a:rPr lang="de-DE" dirty="0"/>
              <a:t>erstmals evaluiert in den 1960ern </a:t>
            </a:r>
          </a:p>
          <a:p>
            <a:pPr marL="285750" indent="-285750"/>
            <a:r>
              <a:rPr lang="de-DE" dirty="0"/>
              <a:t>zahlreiche Untersuchungen belegen die positive</a:t>
            </a:r>
            <a:br>
              <a:rPr lang="de-DE" dirty="0"/>
            </a:br>
            <a:r>
              <a:rPr lang="de-DE" dirty="0"/>
              <a:t>Wirkung des Spiels </a:t>
            </a:r>
          </a:p>
          <a:p>
            <a:pPr marL="0" indent="0">
              <a:buNone/>
            </a:pPr>
            <a:endParaRPr lang="de-DE" dirty="0"/>
          </a:p>
          <a:p>
            <a:pPr marL="0" indent="0">
              <a:buNone/>
            </a:pPr>
            <a:endParaRPr lang="de-DE" dirty="0"/>
          </a:p>
          <a:p>
            <a:pPr marL="0" indent="0">
              <a:buNone/>
            </a:pPr>
            <a:r>
              <a:rPr lang="de-DE" b="1" dirty="0"/>
              <a:t>Elemente</a:t>
            </a:r>
          </a:p>
          <a:p>
            <a:pPr marL="285750" indent="-285750"/>
            <a:r>
              <a:rPr lang="de-DE" dirty="0"/>
              <a:t>Vorbesprechung zu Regeln, Regelverstößen, Gewinnen</a:t>
            </a:r>
          </a:p>
          <a:p>
            <a:pPr marL="285750" indent="-285750"/>
            <a:r>
              <a:rPr lang="de-DE" dirty="0"/>
              <a:t>Gruppen einteilen, Namen und Symbole finden</a:t>
            </a:r>
          </a:p>
          <a:p>
            <a:pPr marL="285750" indent="-285750"/>
            <a:r>
              <a:rPr lang="de-DE" dirty="0"/>
              <a:t>Spiel spielen (Spielzeit)</a:t>
            </a:r>
          </a:p>
          <a:p>
            <a:pPr marL="285750" indent="-285750"/>
            <a:r>
              <a:rPr lang="de-DE" dirty="0"/>
              <a:t>Auswertung</a:t>
            </a:r>
          </a:p>
          <a:p>
            <a:pPr marL="0" indent="0">
              <a:buNone/>
            </a:pPr>
            <a:endParaRPr lang="de-DE" dirty="0"/>
          </a:p>
        </p:txBody>
      </p:sp>
      <p:pic>
        <p:nvPicPr>
          <p:cNvPr id="3" name="Grafik 2"/>
          <p:cNvPicPr>
            <a:picLocks noChangeAspect="1"/>
          </p:cNvPicPr>
          <p:nvPr/>
        </p:nvPicPr>
        <p:blipFill>
          <a:blip r:embed="rId3"/>
          <a:stretch>
            <a:fillRect/>
          </a:stretch>
        </p:blipFill>
        <p:spPr>
          <a:xfrm>
            <a:off x="7236296" y="1196752"/>
            <a:ext cx="1562100" cy="2047875"/>
          </a:xfrm>
          <a:prstGeom prst="rect">
            <a:avLst/>
          </a:prstGeom>
        </p:spPr>
      </p:pic>
      <p:sp>
        <p:nvSpPr>
          <p:cNvPr id="8"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40</a:t>
            </a:fld>
            <a:endParaRPr lang="de-DE"/>
          </a:p>
        </p:txBody>
      </p:sp>
    </p:spTree>
    <p:extLst>
      <p:ext uri="{BB962C8B-B14F-4D97-AF65-F5344CB8AC3E}">
        <p14:creationId xmlns:p14="http://schemas.microsoft.com/office/powerpoint/2010/main" val="3095410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880" y="289926"/>
            <a:ext cx="6995120" cy="402770"/>
          </a:xfrm>
        </p:spPr>
        <p:txBody>
          <a:bodyPr/>
          <a:lstStyle/>
          <a:p>
            <a:r>
              <a:rPr lang="de-DE" altLang="de-DE" dirty="0" err="1">
                <a:solidFill>
                  <a:srgbClr val="024089"/>
                </a:solidFill>
              </a:rPr>
              <a:t>Good</a:t>
            </a:r>
            <a:r>
              <a:rPr lang="de-DE" altLang="de-DE" dirty="0">
                <a:solidFill>
                  <a:srgbClr val="024089"/>
                </a:solidFill>
              </a:rPr>
              <a:t> </a:t>
            </a:r>
            <a:r>
              <a:rPr lang="de-DE" altLang="de-DE" dirty="0" err="1">
                <a:solidFill>
                  <a:srgbClr val="024089"/>
                </a:solidFill>
              </a:rPr>
              <a:t>Behavior</a:t>
            </a:r>
            <a:r>
              <a:rPr lang="de-DE" altLang="de-DE" dirty="0">
                <a:solidFill>
                  <a:srgbClr val="024089"/>
                </a:solidFill>
              </a:rPr>
              <a:t> Game – Vorbesprechung </a:t>
            </a:r>
            <a:endParaRPr lang="de-DE" dirty="0">
              <a:solidFill>
                <a:srgbClr val="024089"/>
              </a:solidFill>
            </a:endParaRPr>
          </a:p>
        </p:txBody>
      </p:sp>
      <p:sp>
        <p:nvSpPr>
          <p:cNvPr id="5" name="Inhaltsplatzhalter 4"/>
          <p:cNvSpPr>
            <a:spLocks noGrp="1"/>
          </p:cNvSpPr>
          <p:nvPr>
            <p:ph idx="1"/>
          </p:nvPr>
        </p:nvSpPr>
        <p:spPr/>
        <p:txBody>
          <a:bodyPr>
            <a:normAutofit lnSpcReduction="10000"/>
          </a:bodyPr>
          <a:lstStyle/>
          <a:p>
            <a:pPr marL="0" indent="0">
              <a:buNone/>
            </a:pPr>
            <a:r>
              <a:rPr lang="de-DE" b="1" dirty="0"/>
              <a:t>Regeln besprechen</a:t>
            </a:r>
          </a:p>
          <a:p>
            <a:pPr marL="285750" indent="-285750"/>
            <a:r>
              <a:rPr lang="de-DE" dirty="0"/>
              <a:t>Regeln gemeinsam mit den Kindern überlegen </a:t>
            </a:r>
          </a:p>
          <a:p>
            <a:pPr lvl="1">
              <a:buFont typeface="Wingdings" panose="05000000000000000000" pitchFamily="2" charset="2"/>
              <a:buChar char="Ø"/>
            </a:pPr>
            <a:r>
              <a:rPr lang="de-DE" i="1" dirty="0"/>
              <a:t>Welche Regeln sollen eingehalten werden, damit alle gut lernen können?</a:t>
            </a:r>
          </a:p>
          <a:p>
            <a:pPr marL="285750" indent="-285750"/>
            <a:endParaRPr lang="de-DE" dirty="0"/>
          </a:p>
          <a:p>
            <a:pPr marL="285750" indent="-285750"/>
            <a:r>
              <a:rPr lang="de-DE" dirty="0"/>
              <a:t>Regeln positiv formulieren und sichtbar machen </a:t>
            </a:r>
          </a:p>
          <a:p>
            <a:pPr lvl="1">
              <a:buFont typeface="Wingdings" panose="05000000000000000000" pitchFamily="2" charset="2"/>
              <a:buChar char="Ø"/>
            </a:pPr>
            <a:r>
              <a:rPr lang="de-DE" i="1" dirty="0"/>
              <a:t>3-4 Regeln, bildliche Darstellungen</a:t>
            </a:r>
          </a:p>
          <a:p>
            <a:pPr marL="285750" indent="-285750"/>
            <a:endParaRPr lang="de-DE" dirty="0"/>
          </a:p>
          <a:p>
            <a:pPr marL="285750" indent="-285750"/>
            <a:r>
              <a:rPr lang="de-DE" dirty="0"/>
              <a:t>Verhalten sehr konkret und kindgerecht besprechen </a:t>
            </a:r>
          </a:p>
          <a:p>
            <a:pPr lvl="1">
              <a:buFont typeface="Wingdings" panose="05000000000000000000" pitchFamily="2" charset="2"/>
              <a:buChar char="Ø"/>
            </a:pPr>
            <a:r>
              <a:rPr lang="de-DE" i="1" dirty="0"/>
              <a:t>z.B. was bedeutet „leise sprechen“, ausprobieren</a:t>
            </a:r>
          </a:p>
          <a:p>
            <a:pPr marL="285750" indent="-285750"/>
            <a:endParaRPr lang="de-DE" dirty="0"/>
          </a:p>
          <a:p>
            <a:pPr marL="285750" indent="-285750"/>
            <a:r>
              <a:rPr lang="de-DE" dirty="0"/>
              <a:t>Verhalten, das der Regel NICHT entspricht, besprechen </a:t>
            </a:r>
          </a:p>
          <a:p>
            <a:pPr lvl="1">
              <a:buFont typeface="Wingdings" panose="05000000000000000000" pitchFamily="2" charset="2"/>
              <a:buChar char="Ø"/>
            </a:pPr>
            <a:r>
              <a:rPr lang="de-DE" i="1" dirty="0"/>
              <a:t>z.B. welche Lautstärke ist „zu laut“, ausprobieren</a:t>
            </a:r>
          </a:p>
          <a:p>
            <a:pPr marL="285750" indent="-285750"/>
            <a:endParaRPr lang="de-DE" dirty="0"/>
          </a:p>
          <a:p>
            <a:pPr marL="285750" indent="-285750"/>
            <a:r>
              <a:rPr lang="de-DE" dirty="0"/>
              <a:t>Gegenseitige Unterstützung </a:t>
            </a:r>
          </a:p>
          <a:p>
            <a:pPr lvl="1">
              <a:buFont typeface="Wingdings" panose="05000000000000000000" pitchFamily="2" charset="2"/>
              <a:buChar char="Ø"/>
            </a:pPr>
            <a:r>
              <a:rPr lang="de-DE" i="1" dirty="0"/>
              <a:t>Was könnt ihr tun, damit ihr die Regel gut einhaltet?</a:t>
            </a:r>
          </a:p>
          <a:p>
            <a:pPr marL="0" indent="0">
              <a:buNone/>
            </a:pPr>
            <a:endParaRPr lang="de-DE" dirty="0"/>
          </a:p>
        </p:txBody>
      </p:sp>
      <p:sp>
        <p:nvSpPr>
          <p:cNvPr id="6"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41</a:t>
            </a:fld>
            <a:endParaRPr lang="de-DE"/>
          </a:p>
        </p:txBody>
      </p:sp>
    </p:spTree>
    <p:extLst>
      <p:ext uri="{BB962C8B-B14F-4D97-AF65-F5344CB8AC3E}">
        <p14:creationId xmlns:p14="http://schemas.microsoft.com/office/powerpoint/2010/main" val="1338581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lstStyle/>
          <a:p>
            <a:pPr marL="0" indent="0">
              <a:buNone/>
            </a:pPr>
            <a:r>
              <a:rPr lang="de-DE" altLang="de-DE" b="1" dirty="0"/>
              <a:t>Wichtig:</a:t>
            </a:r>
            <a:r>
              <a:rPr lang="de-DE" altLang="de-DE" dirty="0"/>
              <a:t> </a:t>
            </a:r>
            <a:r>
              <a:rPr lang="de-DE" dirty="0"/>
              <a:t>Beispiele für Verstöße werden gemeinsam gesucht. </a:t>
            </a:r>
          </a:p>
          <a:p>
            <a:pPr marL="0" indent="0">
              <a:buNone/>
            </a:pPr>
            <a:endParaRPr lang="de-DE" dirty="0"/>
          </a:p>
        </p:txBody>
      </p:sp>
      <p:graphicFrame>
        <p:nvGraphicFramePr>
          <p:cNvPr id="4" name="Group 82"/>
          <p:cNvGraphicFramePr>
            <a:graphicFrameLocks/>
          </p:cNvGraphicFramePr>
          <p:nvPr>
            <p:extLst>
              <p:ext uri="{D42A27DB-BD31-4B8C-83A1-F6EECF244321}">
                <p14:modId xmlns:p14="http://schemas.microsoft.com/office/powerpoint/2010/main" val="3373479682"/>
              </p:ext>
            </p:extLst>
          </p:nvPr>
        </p:nvGraphicFramePr>
        <p:xfrm>
          <a:off x="719572" y="1844824"/>
          <a:ext cx="7704856" cy="3052744"/>
        </p:xfrm>
        <a:graphic>
          <a:graphicData uri="http://schemas.openxmlformats.org/drawingml/2006/table">
            <a:tbl>
              <a:tblPr>
                <a:effectLst/>
              </a:tblPr>
              <a:tblGrid>
                <a:gridCol w="3346647">
                  <a:extLst>
                    <a:ext uri="{9D8B030D-6E8A-4147-A177-3AD203B41FA5}">
                      <a16:colId xmlns:a16="http://schemas.microsoft.com/office/drawing/2014/main" val="20000"/>
                    </a:ext>
                  </a:extLst>
                </a:gridCol>
                <a:gridCol w="4358209">
                  <a:extLst>
                    <a:ext uri="{9D8B030D-6E8A-4147-A177-3AD203B41FA5}">
                      <a16:colId xmlns:a16="http://schemas.microsoft.com/office/drawing/2014/main" val="20001"/>
                    </a:ext>
                  </a:extLst>
                </a:gridCol>
              </a:tblGrid>
              <a:tr h="4320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Regel </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2408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rPr>
                        <a:t>Foul</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24089"/>
                    </a:solidFill>
                  </a:tcPr>
                </a:tc>
                <a:extLst>
                  <a:ext uri="{0D108BD9-81ED-4DB2-BD59-A6C34878D82A}">
                    <a16:rowId xmlns:a16="http://schemas.microsoft.com/office/drawing/2014/main" val="10000"/>
                  </a:ext>
                </a:extLst>
              </a:tr>
              <a:tr h="7369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Wir werden in Ruhe arbeiten </a:t>
                      </a:r>
                      <a:endParaRPr kumimoji="0" lang="de-DE"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Wingdings" pitchFamily="2"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Pfeifen, singen, schreien oder andere Geräusche machen.</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983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Wir werden freundlich zu anderen sein </a:t>
                      </a:r>
                      <a:endParaRPr kumimoji="0" lang="de-DE"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Wingdings" pitchFamily="2"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Schlagen, treten, schubsen, jmd. umstoßen, Haare ziehen, kneifen, Objekte werfen, kämpfen, Stifte zerbrechen, Gegenstände Anderer zerstören</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Wir werden nur mit Erlaubnis aufstehen </a:t>
                      </a:r>
                      <a:endParaRPr kumimoji="0" lang="de-DE"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Wingdings" pitchFamily="2"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Aufstehen ohne Erlaubnis, d.h. auch  springen oder im Raum herumlaufen</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Titel 2"/>
          <p:cNvSpPr>
            <a:spLocks noGrp="1"/>
          </p:cNvSpPr>
          <p:nvPr>
            <p:ph type="title"/>
          </p:nvPr>
        </p:nvSpPr>
        <p:spPr>
          <a:xfrm>
            <a:off x="247880" y="289926"/>
            <a:ext cx="6995120" cy="402770"/>
          </a:xfrm>
        </p:spPr>
        <p:txBody>
          <a:bodyPr/>
          <a:lstStyle/>
          <a:p>
            <a:r>
              <a:rPr lang="de-DE" altLang="de-DE" dirty="0" err="1">
                <a:solidFill>
                  <a:srgbClr val="024089"/>
                </a:solidFill>
              </a:rPr>
              <a:t>Good</a:t>
            </a:r>
            <a:r>
              <a:rPr lang="de-DE" altLang="de-DE" dirty="0">
                <a:solidFill>
                  <a:srgbClr val="024089"/>
                </a:solidFill>
              </a:rPr>
              <a:t> </a:t>
            </a:r>
            <a:r>
              <a:rPr lang="de-DE" altLang="de-DE" dirty="0" err="1">
                <a:solidFill>
                  <a:srgbClr val="024089"/>
                </a:solidFill>
              </a:rPr>
              <a:t>Behavior</a:t>
            </a:r>
            <a:r>
              <a:rPr lang="de-DE" altLang="de-DE" dirty="0">
                <a:solidFill>
                  <a:srgbClr val="024089"/>
                </a:solidFill>
              </a:rPr>
              <a:t> Game – Vorbesprechung </a:t>
            </a:r>
            <a:endParaRPr lang="de-DE" dirty="0">
              <a:solidFill>
                <a:srgbClr val="024089"/>
              </a:solidFill>
            </a:endParaRPr>
          </a:p>
        </p:txBody>
      </p:sp>
      <p:sp>
        <p:nvSpPr>
          <p:cNvPr id="7"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42</a:t>
            </a:fld>
            <a:endParaRPr lang="de-DE"/>
          </a:p>
        </p:txBody>
      </p:sp>
    </p:spTree>
    <p:extLst>
      <p:ext uri="{BB962C8B-B14F-4D97-AF65-F5344CB8AC3E}">
        <p14:creationId xmlns:p14="http://schemas.microsoft.com/office/powerpoint/2010/main" val="3043459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47880" y="289926"/>
            <a:ext cx="6995120" cy="402770"/>
          </a:xfrm>
        </p:spPr>
        <p:txBody>
          <a:bodyPr/>
          <a:lstStyle/>
          <a:p>
            <a:r>
              <a:rPr lang="de-DE" altLang="de-DE" dirty="0" err="1">
                <a:solidFill>
                  <a:srgbClr val="024089"/>
                </a:solidFill>
              </a:rPr>
              <a:t>Good</a:t>
            </a:r>
            <a:r>
              <a:rPr lang="de-DE" altLang="de-DE" dirty="0">
                <a:solidFill>
                  <a:srgbClr val="024089"/>
                </a:solidFill>
              </a:rPr>
              <a:t> </a:t>
            </a:r>
            <a:r>
              <a:rPr lang="de-DE" altLang="de-DE" dirty="0" err="1">
                <a:solidFill>
                  <a:srgbClr val="024089"/>
                </a:solidFill>
              </a:rPr>
              <a:t>Behavior</a:t>
            </a:r>
            <a:r>
              <a:rPr lang="de-DE" altLang="de-DE" dirty="0">
                <a:solidFill>
                  <a:srgbClr val="024089"/>
                </a:solidFill>
              </a:rPr>
              <a:t> Game – Vorbesprechung</a:t>
            </a:r>
            <a:endParaRPr lang="de-DE" dirty="0">
              <a:solidFill>
                <a:srgbClr val="024089"/>
              </a:solidFill>
            </a:endParaRPr>
          </a:p>
        </p:txBody>
      </p:sp>
      <p:sp>
        <p:nvSpPr>
          <p:cNvPr id="6" name="Inhaltsplatzhalter 5"/>
          <p:cNvSpPr>
            <a:spLocks noGrp="1"/>
          </p:cNvSpPr>
          <p:nvPr>
            <p:ph idx="1"/>
          </p:nvPr>
        </p:nvSpPr>
        <p:spPr/>
        <p:txBody>
          <a:bodyPr/>
          <a:lstStyle/>
          <a:p>
            <a:pPr marL="0" indent="0">
              <a:buNone/>
            </a:pPr>
            <a:r>
              <a:rPr lang="de-DE" sz="1800" b="1" dirty="0"/>
              <a:t>Gewinne überlegen</a:t>
            </a:r>
          </a:p>
          <a:p>
            <a:pPr marL="285750" indent="-285750"/>
            <a:r>
              <a:rPr lang="de-DE" sz="1800" dirty="0"/>
              <a:t>Gewinne gemeinsam mit der Klasse überlegen </a:t>
            </a:r>
          </a:p>
          <a:p>
            <a:pPr marL="285750" indent="-285750"/>
            <a:r>
              <a:rPr lang="de-DE" sz="1800" dirty="0"/>
              <a:t>Gewinne sollen der gesamten Klasse zugute kommen</a:t>
            </a:r>
          </a:p>
          <a:p>
            <a:pPr marL="0" indent="0">
              <a:buNone/>
            </a:pPr>
            <a:endParaRPr lang="de-DE" sz="1800" i="1" dirty="0"/>
          </a:p>
          <a:p>
            <a:pPr marL="0" indent="0">
              <a:buNone/>
            </a:pPr>
            <a:r>
              <a:rPr lang="de-DE" sz="1800" b="1" dirty="0"/>
              <a:t>Gruppeneinteilung</a:t>
            </a:r>
          </a:p>
          <a:p>
            <a:pPr marL="285750" indent="-285750"/>
            <a:r>
              <a:rPr lang="de-DE" sz="1800" dirty="0"/>
              <a:t>Klasse wird in 2-3 Gruppen eingeteilt </a:t>
            </a:r>
          </a:p>
          <a:p>
            <a:pPr marL="285750" indent="-285750"/>
            <a:r>
              <a:rPr lang="de-DE" sz="1800" b="1" dirty="0"/>
              <a:t>Vorüberlegungen durch die Lehrkraft: </a:t>
            </a:r>
            <a:r>
              <a:rPr lang="de-DE" sz="1800" dirty="0"/>
              <a:t>Wie setzt sich die Gruppe zusammen (sozialen Fähigkeiten, Stärken, Schwächen, Rollen etc.)?</a:t>
            </a:r>
          </a:p>
          <a:p>
            <a:pPr marL="285750" indent="-285750"/>
            <a:r>
              <a:rPr lang="de-DE" sz="1800" dirty="0"/>
              <a:t>Gruppennamen und -symbole </a:t>
            </a:r>
          </a:p>
          <a:p>
            <a:pPr marL="285750" indent="-285750"/>
            <a:r>
              <a:rPr lang="de-DE" sz="1800" dirty="0"/>
              <a:t>Liste für jedes Team erstellen (um Fouls einzutragen)</a:t>
            </a:r>
          </a:p>
          <a:p>
            <a:pPr marL="285750" indent="-285750"/>
            <a:endParaRPr lang="de-DE" dirty="0"/>
          </a:p>
          <a:p>
            <a:pPr marL="0" indent="0">
              <a:buNone/>
            </a:pPr>
            <a:endParaRPr lang="de-DE" dirty="0"/>
          </a:p>
        </p:txBody>
      </p:sp>
      <p:pic>
        <p:nvPicPr>
          <p:cNvPr id="3" name="Grafik 2"/>
          <p:cNvPicPr>
            <a:picLocks noChangeAspect="1"/>
          </p:cNvPicPr>
          <p:nvPr/>
        </p:nvPicPr>
        <p:blipFill>
          <a:blip r:embed="rId3"/>
          <a:stretch>
            <a:fillRect/>
          </a:stretch>
        </p:blipFill>
        <p:spPr>
          <a:xfrm>
            <a:off x="2376488" y="4797152"/>
            <a:ext cx="4391025" cy="1533525"/>
          </a:xfrm>
          <a:prstGeom prst="rect">
            <a:avLst/>
          </a:prstGeom>
        </p:spPr>
      </p:pic>
      <p:sp>
        <p:nvSpPr>
          <p:cNvPr id="7"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43</a:t>
            </a:fld>
            <a:endParaRPr lang="de-DE" dirty="0"/>
          </a:p>
        </p:txBody>
      </p:sp>
    </p:spTree>
    <p:extLst>
      <p:ext uri="{BB962C8B-B14F-4D97-AF65-F5344CB8AC3E}">
        <p14:creationId xmlns:p14="http://schemas.microsoft.com/office/powerpoint/2010/main" val="2473584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880" y="289926"/>
            <a:ext cx="6995120" cy="402770"/>
          </a:xfrm>
        </p:spPr>
        <p:txBody>
          <a:bodyPr/>
          <a:lstStyle/>
          <a:p>
            <a:r>
              <a:rPr lang="de-DE" altLang="de-DE" dirty="0" err="1">
                <a:solidFill>
                  <a:srgbClr val="024089"/>
                </a:solidFill>
              </a:rPr>
              <a:t>Good</a:t>
            </a:r>
            <a:r>
              <a:rPr lang="de-DE" altLang="de-DE" dirty="0">
                <a:solidFill>
                  <a:srgbClr val="024089"/>
                </a:solidFill>
              </a:rPr>
              <a:t> </a:t>
            </a:r>
            <a:r>
              <a:rPr lang="de-DE" altLang="de-DE" dirty="0" err="1">
                <a:solidFill>
                  <a:srgbClr val="024089"/>
                </a:solidFill>
              </a:rPr>
              <a:t>Behavior</a:t>
            </a:r>
            <a:r>
              <a:rPr lang="de-DE" altLang="de-DE" dirty="0">
                <a:solidFill>
                  <a:srgbClr val="024089"/>
                </a:solidFill>
              </a:rPr>
              <a:t> Game – Durchführung / Auswertung</a:t>
            </a:r>
            <a:endParaRPr lang="de-DE" dirty="0">
              <a:solidFill>
                <a:srgbClr val="024089"/>
              </a:solidFill>
            </a:endParaRPr>
          </a:p>
        </p:txBody>
      </p:sp>
      <p:sp>
        <p:nvSpPr>
          <p:cNvPr id="7" name="Inhaltsplatzhalter 6"/>
          <p:cNvSpPr>
            <a:spLocks noGrp="1"/>
          </p:cNvSpPr>
          <p:nvPr>
            <p:ph idx="1"/>
          </p:nvPr>
        </p:nvSpPr>
        <p:spPr/>
        <p:txBody>
          <a:bodyPr>
            <a:normAutofit/>
          </a:bodyPr>
          <a:lstStyle/>
          <a:p>
            <a:pPr marL="0" indent="0">
              <a:buNone/>
            </a:pPr>
            <a:r>
              <a:rPr lang="de-DE" sz="1800" b="1" dirty="0"/>
              <a:t>Spielzeit</a:t>
            </a:r>
          </a:p>
          <a:p>
            <a:pPr marL="285750" indent="-285750"/>
            <a:r>
              <a:rPr lang="de-DE" sz="1800" dirty="0"/>
              <a:t>Am Anfang / bei Erstklässlern: Spielphase max. 10 Minuten</a:t>
            </a:r>
          </a:p>
          <a:p>
            <a:pPr marL="285750" indent="-285750"/>
            <a:r>
              <a:rPr lang="de-DE" sz="1800" dirty="0"/>
              <a:t>Ab 2. Klasse / bei mehr Übung: bis zu 20 Minuten.</a:t>
            </a:r>
          </a:p>
          <a:p>
            <a:pPr marL="285750" indent="-285750"/>
            <a:r>
              <a:rPr lang="de-DE" sz="1800" dirty="0"/>
              <a:t>Visualisierung der Spielzeit (z.B. Sanduhr, Eieruhr, </a:t>
            </a:r>
            <a:r>
              <a:rPr lang="de-DE" sz="1800" dirty="0" err="1"/>
              <a:t>Timer</a:t>
            </a:r>
            <a:r>
              <a:rPr lang="de-DE" sz="1800" dirty="0"/>
              <a:t>) als Hilfe für die Schüler zur Einschätzung der Spielzeit</a:t>
            </a:r>
          </a:p>
          <a:p>
            <a:pPr marL="0" indent="0">
              <a:buNone/>
            </a:pPr>
            <a:endParaRPr lang="de-DE" sz="1800" dirty="0"/>
          </a:p>
          <a:p>
            <a:pPr marL="0" indent="0">
              <a:buNone/>
            </a:pPr>
            <a:endParaRPr lang="de-DE" sz="1800" dirty="0"/>
          </a:p>
          <a:p>
            <a:pPr marL="0" indent="0">
              <a:buNone/>
            </a:pPr>
            <a:r>
              <a:rPr lang="de-DE" altLang="de-DE" sz="1800" b="1" dirty="0"/>
              <a:t>Spiel spielen:</a:t>
            </a:r>
          </a:p>
          <a:p>
            <a:pPr marL="285750" indent="-285750"/>
            <a:r>
              <a:rPr lang="de-DE" sz="1800" dirty="0"/>
              <a:t>Zeit startet, der Unterricht geht seinen</a:t>
            </a:r>
            <a:br>
              <a:rPr lang="de-DE" sz="1800" dirty="0"/>
            </a:br>
            <a:r>
              <a:rPr lang="de-DE" sz="1800" dirty="0"/>
              <a:t>gewohnten Gang</a:t>
            </a:r>
          </a:p>
          <a:p>
            <a:pPr marL="285750" indent="-285750"/>
            <a:r>
              <a:rPr lang="de-DE" sz="1800" dirty="0"/>
              <a:t>Bei Regelverletzung bekommt die Gruppe </a:t>
            </a:r>
            <a:br>
              <a:rPr lang="de-DE" sz="1800" dirty="0"/>
            </a:br>
            <a:r>
              <a:rPr lang="de-DE" sz="1800" dirty="0"/>
              <a:t>einen Strich (Foul) – dieses wird in die Tabelle </a:t>
            </a:r>
            <a:br>
              <a:rPr lang="de-DE" sz="1800" dirty="0"/>
            </a:br>
            <a:r>
              <a:rPr lang="de-DE" sz="1800" dirty="0"/>
              <a:t>eingetragen </a:t>
            </a:r>
          </a:p>
          <a:p>
            <a:pPr marL="285750" indent="-285750"/>
            <a:r>
              <a:rPr lang="de-DE" sz="1800" dirty="0"/>
              <a:t>Nach Ablauf der vereinbarten Zeit: </a:t>
            </a:r>
            <a:br>
              <a:rPr lang="de-DE" sz="1800" dirty="0"/>
            </a:br>
            <a:r>
              <a:rPr lang="de-DE" altLang="de-DE" sz="1800" dirty="0"/>
              <a:t>Jedes Team mit Fouls ≤ 4 gewinnt das Spiel.</a:t>
            </a:r>
          </a:p>
          <a:p>
            <a:pPr marL="0" indent="0">
              <a:buNone/>
            </a:pPr>
            <a:endParaRPr lang="de-DE" sz="1800" dirty="0"/>
          </a:p>
          <a:p>
            <a:pPr marL="0" indent="0">
              <a:buNone/>
            </a:pPr>
            <a:endParaRPr lang="de-DE" sz="1800" dirty="0"/>
          </a:p>
        </p:txBody>
      </p:sp>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t="5808" b="5808"/>
          <a:stretch/>
        </p:blipFill>
        <p:spPr>
          <a:xfrm>
            <a:off x="5508104" y="3645024"/>
            <a:ext cx="3216010" cy="2127361"/>
          </a:xfrm>
          <a:prstGeom prst="rect">
            <a:avLst/>
          </a:prstGeom>
        </p:spPr>
      </p:pic>
      <p:sp>
        <p:nvSpPr>
          <p:cNvPr id="8"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44</a:t>
            </a:fld>
            <a:endParaRPr lang="de-DE" dirty="0"/>
          </a:p>
        </p:txBody>
      </p:sp>
    </p:spTree>
    <p:extLst>
      <p:ext uri="{BB962C8B-B14F-4D97-AF65-F5344CB8AC3E}">
        <p14:creationId xmlns:p14="http://schemas.microsoft.com/office/powerpoint/2010/main" val="184761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880" y="289926"/>
            <a:ext cx="6995120" cy="402770"/>
          </a:xfrm>
        </p:spPr>
        <p:txBody>
          <a:bodyPr/>
          <a:lstStyle/>
          <a:p>
            <a:r>
              <a:rPr lang="de-DE" altLang="de-DE" dirty="0" err="1">
                <a:solidFill>
                  <a:srgbClr val="024089"/>
                </a:solidFill>
              </a:rPr>
              <a:t>Good</a:t>
            </a:r>
            <a:r>
              <a:rPr lang="de-DE" altLang="de-DE" dirty="0">
                <a:solidFill>
                  <a:srgbClr val="024089"/>
                </a:solidFill>
              </a:rPr>
              <a:t> </a:t>
            </a:r>
            <a:r>
              <a:rPr lang="de-DE" altLang="de-DE" dirty="0" err="1">
                <a:solidFill>
                  <a:srgbClr val="024089"/>
                </a:solidFill>
              </a:rPr>
              <a:t>Behavior</a:t>
            </a:r>
            <a:r>
              <a:rPr lang="de-DE" altLang="de-DE" dirty="0">
                <a:solidFill>
                  <a:srgbClr val="024089"/>
                </a:solidFill>
              </a:rPr>
              <a:t> Game – Wirkung </a:t>
            </a:r>
            <a:endParaRPr lang="de-DE" dirty="0">
              <a:solidFill>
                <a:srgbClr val="024089"/>
              </a:solidFill>
            </a:endParaRPr>
          </a:p>
        </p:txBody>
      </p:sp>
      <p:sp>
        <p:nvSpPr>
          <p:cNvPr id="4" name="Inhaltsplatzhalter 3"/>
          <p:cNvSpPr>
            <a:spLocks noGrp="1"/>
          </p:cNvSpPr>
          <p:nvPr>
            <p:ph idx="1"/>
          </p:nvPr>
        </p:nvSpPr>
        <p:spPr/>
        <p:txBody>
          <a:bodyPr>
            <a:normAutofit fontScale="92500" lnSpcReduction="20000"/>
          </a:bodyPr>
          <a:lstStyle/>
          <a:p>
            <a:pPr marL="285750" lvl="0" indent="-285750"/>
            <a:r>
              <a:rPr lang="de-DE" dirty="0"/>
              <a:t>Kooperatives Arbeiten</a:t>
            </a:r>
          </a:p>
          <a:p>
            <a:pPr lvl="0"/>
            <a:endParaRPr lang="de-DE" dirty="0"/>
          </a:p>
          <a:p>
            <a:pPr marL="285750" lvl="0" indent="-285750"/>
            <a:r>
              <a:rPr lang="de-DE" dirty="0"/>
              <a:t>Abnahme von Unterrichtsstörungen</a:t>
            </a:r>
          </a:p>
          <a:p>
            <a:pPr lvl="0"/>
            <a:endParaRPr lang="de-DE" dirty="0"/>
          </a:p>
          <a:p>
            <a:pPr marL="285750" lvl="0" indent="-285750"/>
            <a:r>
              <a:rPr lang="de-DE" dirty="0"/>
              <a:t>Steigerung der Aufmerksamkeit</a:t>
            </a:r>
          </a:p>
          <a:p>
            <a:pPr lvl="0"/>
            <a:endParaRPr lang="de-DE" dirty="0"/>
          </a:p>
          <a:p>
            <a:pPr marL="285750" lvl="0" indent="-285750"/>
            <a:r>
              <a:rPr lang="de-DE" dirty="0"/>
              <a:t>Verbesserung der Selbstkontrolle</a:t>
            </a:r>
          </a:p>
          <a:p>
            <a:pPr lvl="0"/>
            <a:endParaRPr lang="de-DE" dirty="0"/>
          </a:p>
          <a:p>
            <a:pPr marL="285750" lvl="0" indent="-285750"/>
            <a:r>
              <a:rPr lang="de-DE" dirty="0"/>
              <a:t>bessere Gruppenkohäsion</a:t>
            </a:r>
          </a:p>
          <a:p>
            <a:pPr lvl="0"/>
            <a:endParaRPr lang="de-DE" dirty="0"/>
          </a:p>
          <a:p>
            <a:pPr marL="285750" lvl="0" indent="-285750"/>
            <a:r>
              <a:rPr lang="de-DE" dirty="0"/>
              <a:t>höhere Motivation und Erfolgserleben bei adäquatem Verhalten</a:t>
            </a:r>
          </a:p>
          <a:p>
            <a:pPr lvl="0"/>
            <a:endParaRPr lang="de-DE" dirty="0"/>
          </a:p>
          <a:p>
            <a:pPr marL="285750" lvl="0" indent="-285750"/>
            <a:r>
              <a:rPr lang="de-DE" dirty="0"/>
              <a:t>Steuerung des Schülerverhaltens</a:t>
            </a:r>
          </a:p>
          <a:p>
            <a:pPr lvl="0"/>
            <a:endParaRPr lang="de-DE" dirty="0"/>
          </a:p>
          <a:p>
            <a:pPr marL="285750" lvl="0" indent="-285750"/>
            <a:r>
              <a:rPr lang="de-DE" dirty="0"/>
              <a:t>Gewinn von Unterrichtszeit</a:t>
            </a:r>
          </a:p>
          <a:p>
            <a:pPr lvl="0"/>
            <a:endParaRPr lang="de-DE" dirty="0"/>
          </a:p>
          <a:p>
            <a:pPr marL="285750" lvl="0" indent="-285750"/>
            <a:r>
              <a:rPr lang="de-DE" dirty="0"/>
              <a:t>Verbesserung des Klassenklimas</a:t>
            </a:r>
          </a:p>
        </p:txBody>
      </p:sp>
      <p:sp>
        <p:nvSpPr>
          <p:cNvPr id="7"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45</a:t>
            </a:fld>
            <a:endParaRPr lang="de-DE" dirty="0"/>
          </a:p>
        </p:txBody>
      </p:sp>
    </p:spTree>
    <p:extLst>
      <p:ext uri="{BB962C8B-B14F-4D97-AF65-F5344CB8AC3E}">
        <p14:creationId xmlns:p14="http://schemas.microsoft.com/office/powerpoint/2010/main" val="39665322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Mediathek\Bilder\Basisbilder-Archiv\Kobolde\PAP_Freudi_Frei_300_dpi_aj.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5321"/>
            <a:ext cx="4139952" cy="6208015"/>
          </a:xfrm>
          <a:prstGeom prst="rect">
            <a:avLst/>
          </a:prstGeom>
          <a:noFill/>
          <a:extLst>
            <a:ext uri="{909E8E84-426E-40DD-AFC4-6F175D3DCCD1}">
              <a14:hiddenFill xmlns:a14="http://schemas.microsoft.com/office/drawing/2010/main">
                <a:solidFill>
                  <a:srgbClr val="FFFFFF"/>
                </a:solidFill>
              </a14:hiddenFill>
            </a:ext>
          </a:extLst>
        </p:spPr>
      </p:pic>
      <p:sp>
        <p:nvSpPr>
          <p:cNvPr id="9" name="Ovale Legende 8"/>
          <p:cNvSpPr/>
          <p:nvPr/>
        </p:nvSpPr>
        <p:spPr>
          <a:xfrm>
            <a:off x="3779912" y="1700808"/>
            <a:ext cx="4464496" cy="2448272"/>
          </a:xfrm>
          <a:prstGeom prst="wedgeEllipseCallout">
            <a:avLst>
              <a:gd name="adj1" fmla="val -65849"/>
              <a:gd name="adj2" fmla="val -144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614674"/>
            <a:ext cx="2160240" cy="874549"/>
          </a:xfrm>
          <a:prstGeom prst="rect">
            <a:avLst/>
          </a:prstGeom>
        </p:spPr>
      </p:pic>
      <p:sp>
        <p:nvSpPr>
          <p:cNvPr id="11" name="Text Box 7"/>
          <p:cNvSpPr txBox="1">
            <a:spLocks noChangeArrowheads="1"/>
          </p:cNvSpPr>
          <p:nvPr/>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dirty="0"/>
              <a:t>© Papilio gGmbH</a:t>
            </a:r>
          </a:p>
        </p:txBody>
      </p:sp>
      <p:sp>
        <p:nvSpPr>
          <p:cNvPr id="3" name="Rechteck 2"/>
          <p:cNvSpPr/>
          <p:nvPr/>
        </p:nvSpPr>
        <p:spPr>
          <a:xfrm>
            <a:off x="3672408" y="2444695"/>
            <a:ext cx="4572000" cy="1200329"/>
          </a:xfrm>
          <a:prstGeom prst="rect">
            <a:avLst/>
          </a:prstGeom>
        </p:spPr>
        <p:txBody>
          <a:bodyPr>
            <a:spAutoFit/>
          </a:bodyPr>
          <a:lstStyle/>
          <a:p>
            <a:pPr algn="ctr"/>
            <a:r>
              <a:rPr lang="de-DE" sz="2400" dirty="0">
                <a:latin typeface="Arial" panose="020B0604020202020204" pitchFamily="34" charset="0"/>
                <a:cs typeface="Arial" panose="020B0604020202020204" pitchFamily="34" charset="0"/>
              </a:rPr>
              <a:t>Einen erholsamen Abend </a:t>
            </a:r>
          </a:p>
          <a:p>
            <a:pPr algn="ctr"/>
            <a:r>
              <a:rPr lang="de-DE" sz="2400" dirty="0">
                <a:latin typeface="Arial" panose="020B0604020202020204" pitchFamily="34" charset="0"/>
                <a:cs typeface="Arial" panose="020B0604020202020204" pitchFamily="34" charset="0"/>
              </a:rPr>
              <a:t>und einen guten Nachhauseweg!</a:t>
            </a:r>
          </a:p>
        </p:txBody>
      </p:sp>
    </p:spTree>
    <p:extLst>
      <p:ext uri="{BB962C8B-B14F-4D97-AF65-F5344CB8AC3E}">
        <p14:creationId xmlns:p14="http://schemas.microsoft.com/office/powerpoint/2010/main" val="5144157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51520" y="3140968"/>
            <a:ext cx="7774632" cy="1872208"/>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a:solidFill>
                  <a:srgbClr val="FF9933"/>
                </a:solidFill>
                <a:latin typeface="Arial" panose="020B0604020202020204" pitchFamily="34" charset="0"/>
                <a:cs typeface="Arial" panose="020B0604020202020204" pitchFamily="34" charset="0"/>
              </a:rPr>
              <a:t> </a:t>
            </a:r>
            <a:br>
              <a:rPr lang="de-DE">
                <a:solidFill>
                  <a:srgbClr val="FF9933"/>
                </a:solidFill>
                <a:latin typeface="Arial" panose="020B0604020202020204" pitchFamily="34" charset="0"/>
                <a:cs typeface="Arial" panose="020B0604020202020204" pitchFamily="34" charset="0"/>
              </a:rPr>
            </a:br>
            <a:r>
              <a:rPr lang="de-DE">
                <a:solidFill>
                  <a:srgbClr val="FF9933"/>
                </a:solidFill>
                <a:latin typeface="Arial" panose="020B0604020202020204" pitchFamily="34" charset="0"/>
                <a:cs typeface="Arial" panose="020B0604020202020204" pitchFamily="34" charset="0"/>
              </a:rPr>
              <a:t> </a:t>
            </a:r>
            <a:br>
              <a:rPr lang="de-DE">
                <a:solidFill>
                  <a:srgbClr val="FF9933"/>
                </a:solidFill>
                <a:latin typeface="Arial" panose="020B0604020202020204" pitchFamily="34" charset="0"/>
                <a:cs typeface="Arial" panose="020B0604020202020204" pitchFamily="34" charset="0"/>
              </a:rPr>
            </a:br>
            <a:br>
              <a:rPr lang="de-DE" sz="2200">
                <a:solidFill>
                  <a:srgbClr val="0033CC"/>
                </a:solidFill>
                <a:latin typeface="Arial" panose="020B0604020202020204" pitchFamily="34" charset="0"/>
                <a:cs typeface="Arial" panose="020B0604020202020204" pitchFamily="34" charset="0"/>
              </a:rPr>
            </a:br>
            <a:br>
              <a:rPr lang="de-DE">
                <a:solidFill>
                  <a:srgbClr val="FF9933"/>
                </a:solidFill>
                <a:latin typeface="Arial" panose="020B0604020202020204" pitchFamily="34" charset="0"/>
                <a:cs typeface="Arial" panose="020B0604020202020204" pitchFamily="34" charset="0"/>
              </a:rPr>
            </a:br>
            <a:br>
              <a:rPr lang="de-DE">
                <a:solidFill>
                  <a:srgbClr val="FF9933"/>
                </a:solidFill>
                <a:latin typeface="Arial" panose="020B0604020202020204" pitchFamily="34" charset="0"/>
                <a:cs typeface="Arial" panose="020B0604020202020204" pitchFamily="34" charset="0"/>
              </a:rPr>
            </a:br>
            <a:endParaRPr lang="de-DE" sz="3100" dirty="0">
              <a:solidFill>
                <a:srgbClr val="FF9933"/>
              </a:solidFill>
              <a:latin typeface="Arial" panose="020B0604020202020204" pitchFamily="34" charset="0"/>
              <a:cs typeface="Arial" panose="020B0604020202020204" pitchFamily="34" charset="0"/>
            </a:endParaRPr>
          </a:p>
        </p:txBody>
      </p:sp>
      <p:sp>
        <p:nvSpPr>
          <p:cNvPr id="5" name="Untertitel 2"/>
          <p:cNvSpPr>
            <a:spLocks noGrp="1"/>
          </p:cNvSpPr>
          <p:nvPr>
            <p:ph type="subTitle" idx="1"/>
          </p:nvPr>
        </p:nvSpPr>
        <p:spPr>
          <a:xfrm>
            <a:off x="683568" y="908720"/>
            <a:ext cx="3526160" cy="2645003"/>
          </a:xfrm>
        </p:spPr>
        <p:txBody>
          <a:bodyPr vert="horz" lIns="91440" tIns="45720" rIns="91440" bIns="45720" rtlCol="0" anchor="t">
            <a:noAutofit/>
          </a:bodyPr>
          <a:lstStyle/>
          <a:p>
            <a:pPr algn="l">
              <a:spcBef>
                <a:spcPts val="2400"/>
              </a:spcBef>
            </a:pPr>
            <a:r>
              <a:rPr lang="de-DE" sz="2200" b="1" dirty="0">
                <a:solidFill>
                  <a:srgbClr val="283A84"/>
                </a:solidFill>
                <a:latin typeface="Arial"/>
                <a:cs typeface="Arial"/>
              </a:rPr>
              <a:t>Dein*e  </a:t>
            </a:r>
            <a:r>
              <a:rPr lang="de-DE" sz="2200" b="1" dirty="0">
                <a:solidFill>
                  <a:srgbClr val="024089"/>
                </a:solidFill>
                <a:latin typeface="Arial"/>
                <a:cs typeface="Arial"/>
              </a:rPr>
              <a:t>Ansprechpartner</a:t>
            </a:r>
            <a:r>
              <a:rPr lang="de-DE" sz="2200" b="1" dirty="0">
                <a:solidFill>
                  <a:srgbClr val="283A84"/>
                </a:solidFill>
                <a:latin typeface="Arial"/>
                <a:cs typeface="Arial"/>
              </a:rPr>
              <a:t>*in</a:t>
            </a:r>
          </a:p>
          <a:p>
            <a:pPr algn="l"/>
            <a:endParaRPr lang="de-DE" sz="1400" dirty="0">
              <a:solidFill>
                <a:srgbClr val="024089"/>
              </a:solidFill>
              <a:latin typeface="Arial" panose="020B0604020202020204" pitchFamily="34" charset="0"/>
              <a:cs typeface="Arial" panose="020B0604020202020204" pitchFamily="34" charset="0"/>
            </a:endParaRPr>
          </a:p>
          <a:p>
            <a:pPr algn="l"/>
            <a:r>
              <a:rPr lang="de-DE" sz="1400" dirty="0">
                <a:solidFill>
                  <a:srgbClr val="024089"/>
                </a:solidFill>
                <a:latin typeface="Arial" panose="020B0604020202020204" pitchFamily="34" charset="0"/>
                <a:cs typeface="Arial" panose="020B0604020202020204" pitchFamily="34" charset="0"/>
              </a:rPr>
              <a:t>(Name und Kontakt Trainer*in)</a:t>
            </a:r>
          </a:p>
          <a:p>
            <a:pPr algn="l"/>
            <a:endParaRPr lang="de-DE" sz="1400" dirty="0">
              <a:solidFill>
                <a:srgbClr val="024089"/>
              </a:solidFill>
              <a:latin typeface="Arial" panose="020B0604020202020204" pitchFamily="34" charset="0"/>
              <a:cs typeface="Arial" panose="020B0604020202020204" pitchFamily="34" charset="0"/>
            </a:endParaRPr>
          </a:p>
          <a:p>
            <a:pPr algn="l"/>
            <a:endParaRPr lang="de-DE" sz="1400" dirty="0">
              <a:solidFill>
                <a:srgbClr val="024089"/>
              </a:solidFill>
              <a:latin typeface="Arial" panose="020B0604020202020204" pitchFamily="34" charset="0"/>
              <a:cs typeface="Arial" panose="020B0604020202020204" pitchFamily="34" charset="0"/>
            </a:endParaRPr>
          </a:p>
          <a:p>
            <a:pPr algn="l"/>
            <a:endParaRPr lang="de-DE" sz="1400" dirty="0">
              <a:solidFill>
                <a:srgbClr val="024089"/>
              </a:solidFill>
              <a:latin typeface="Arial" panose="020B0604020202020204" pitchFamily="34" charset="0"/>
              <a:cs typeface="Arial" panose="020B0604020202020204" pitchFamily="34" charset="0"/>
            </a:endParaRPr>
          </a:p>
          <a:p>
            <a:pPr algn="l"/>
            <a:endParaRPr lang="de-DE" sz="1400" dirty="0">
              <a:solidFill>
                <a:srgbClr val="024089"/>
              </a:solidFill>
              <a:latin typeface="Arial" panose="020B0604020202020204" pitchFamily="34" charset="0"/>
              <a:cs typeface="Arial" panose="020B0604020202020204" pitchFamily="34" charset="0"/>
            </a:endParaRPr>
          </a:p>
          <a:p>
            <a:pPr algn="l"/>
            <a:endParaRPr lang="de-DE" sz="1400" dirty="0">
              <a:solidFill>
                <a:srgbClr val="024089"/>
              </a:solidFill>
              <a:latin typeface="Arial" panose="020B0604020202020204" pitchFamily="34" charset="0"/>
              <a:cs typeface="Arial" panose="020B0604020202020204" pitchFamily="34" charset="0"/>
            </a:endParaRPr>
          </a:p>
          <a:p>
            <a:pPr algn="l"/>
            <a:endParaRPr lang="de-DE" sz="1400" dirty="0">
              <a:solidFill>
                <a:srgbClr val="024089"/>
              </a:solidFill>
              <a:latin typeface="Arial" panose="020B0604020202020204" pitchFamily="34" charset="0"/>
              <a:cs typeface="Arial" panose="020B0604020202020204" pitchFamily="34" charset="0"/>
            </a:endParaRPr>
          </a:p>
          <a:p>
            <a:pPr algn="l"/>
            <a:r>
              <a:rPr lang="de-DE" sz="1400">
                <a:solidFill>
                  <a:srgbClr val="024089"/>
                </a:solidFill>
                <a:latin typeface="Arial"/>
                <a:cs typeface="Arial"/>
              </a:rPr>
              <a:t>Papilio gGmbH</a:t>
            </a:r>
          </a:p>
          <a:p>
            <a:pPr algn="l"/>
            <a:r>
              <a:rPr lang="de-DE" sz="1400" dirty="0">
                <a:solidFill>
                  <a:srgbClr val="024089"/>
                </a:solidFill>
                <a:latin typeface="Arial" panose="020B0604020202020204" pitchFamily="34" charset="0"/>
                <a:cs typeface="Arial" panose="020B0604020202020204" pitchFamily="34" charset="0"/>
              </a:rPr>
              <a:t>info@papilio.de</a:t>
            </a:r>
          </a:p>
        </p:txBody>
      </p:sp>
      <p:sp>
        <p:nvSpPr>
          <p:cNvPr id="9" name="Untertitel 2"/>
          <p:cNvSpPr txBox="1">
            <a:spLocks/>
          </p:cNvSpPr>
          <p:nvPr/>
        </p:nvSpPr>
        <p:spPr>
          <a:xfrm>
            <a:off x="4067944" y="2780928"/>
            <a:ext cx="3240360" cy="286940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de-DE" sz="1500" dirty="0">
              <a:solidFill>
                <a:schemeClr val="tx1"/>
              </a:solidFill>
              <a:latin typeface="Arial" panose="020B0604020202020204" pitchFamily="34" charset="0"/>
              <a:cs typeface="Arial" panose="020B0604020202020204" pitchFamily="34" charset="0"/>
            </a:endParaRPr>
          </a:p>
          <a:p>
            <a:pPr algn="l"/>
            <a:endParaRPr lang="de-DE" sz="1500" dirty="0">
              <a:solidFill>
                <a:schemeClr val="tx1"/>
              </a:solidFill>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980728"/>
            <a:ext cx="3816424" cy="2545525"/>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614674"/>
            <a:ext cx="2160240" cy="874549"/>
          </a:xfrm>
          <a:prstGeom prst="rect">
            <a:avLst/>
          </a:prstGeom>
        </p:spPr>
      </p:pic>
      <p:sp>
        <p:nvSpPr>
          <p:cNvPr id="3" name="Textfeld 2"/>
          <p:cNvSpPr txBox="1"/>
          <p:nvPr/>
        </p:nvSpPr>
        <p:spPr>
          <a:xfrm>
            <a:off x="683568" y="4787860"/>
            <a:ext cx="7560840" cy="369332"/>
          </a:xfrm>
          <a:prstGeom prst="rect">
            <a:avLst/>
          </a:prstGeom>
          <a:noFill/>
        </p:spPr>
        <p:txBody>
          <a:bodyPr wrap="square" lIns="91440" tIns="45720" rIns="91440" bIns="45720" rtlCol="0" anchor="t">
            <a:spAutoFit/>
          </a:bodyPr>
          <a:lstStyle/>
          <a:p>
            <a:r>
              <a:rPr lang="de-DE" b="1">
                <a:solidFill>
                  <a:srgbClr val="024089"/>
                </a:solidFill>
                <a:latin typeface="Arial"/>
                <a:cs typeface="Arial"/>
              </a:rPr>
              <a:t>Wir freuen uns, von dir zu hören/zu lesen!</a:t>
            </a:r>
          </a:p>
        </p:txBody>
      </p:sp>
    </p:spTree>
    <p:extLst>
      <p:ext uri="{BB962C8B-B14F-4D97-AF65-F5344CB8AC3E}">
        <p14:creationId xmlns:p14="http://schemas.microsoft.com/office/powerpoint/2010/main" val="835251767"/>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el 4"/>
          <p:cNvSpPr>
            <a:spLocks noGrp="1"/>
          </p:cNvSpPr>
          <p:nvPr>
            <p:ph type="title"/>
          </p:nvPr>
        </p:nvSpPr>
        <p:spPr>
          <a:xfrm>
            <a:off x="247880" y="289926"/>
            <a:ext cx="6995120" cy="402770"/>
          </a:xfrm>
        </p:spPr>
        <p:txBody>
          <a:bodyPr/>
          <a:lstStyle/>
          <a:p>
            <a:r>
              <a:rPr lang="de-DE" dirty="0">
                <a:solidFill>
                  <a:srgbClr val="024089"/>
                </a:solidFill>
              </a:rPr>
              <a:t>Entwicklung von Emotionen</a:t>
            </a:r>
          </a:p>
        </p:txBody>
      </p:sp>
      <p:sp>
        <p:nvSpPr>
          <p:cNvPr id="2" name="Rechteck 1"/>
          <p:cNvSpPr/>
          <p:nvPr/>
        </p:nvSpPr>
        <p:spPr>
          <a:xfrm>
            <a:off x="1359961" y="3993462"/>
            <a:ext cx="6415200" cy="584775"/>
          </a:xfrm>
          <a:prstGeom prst="rect">
            <a:avLst/>
          </a:prstGeom>
          <a:noFill/>
          <a:ln w="19050">
            <a:solidFill>
              <a:srgbClr val="024089"/>
            </a:solid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de-DE" sz="1600" dirty="0">
                <a:solidFill>
                  <a:schemeClr val="tx1"/>
                </a:solidFill>
                <a:latin typeface="Arial" panose="020B0604020202020204" pitchFamily="34" charset="0"/>
                <a:cs typeface="Arial" panose="020B0604020202020204" pitchFamily="34" charset="0"/>
              </a:rPr>
              <a:t>ca. </a:t>
            </a:r>
            <a:r>
              <a:rPr lang="de-DE" sz="1600" b="1" dirty="0">
                <a:solidFill>
                  <a:schemeClr val="tx1"/>
                </a:solidFill>
                <a:latin typeface="Arial" panose="020B0604020202020204" pitchFamily="34" charset="0"/>
                <a:cs typeface="Arial" panose="020B0604020202020204" pitchFamily="34" charset="0"/>
              </a:rPr>
              <a:t>4 Jahren: einfaches Emotionsvokabular </a:t>
            </a:r>
            <a:r>
              <a:rPr lang="de-DE" sz="1600" dirty="0">
                <a:solidFill>
                  <a:schemeClr val="tx1"/>
                </a:solidFill>
                <a:latin typeface="Arial" panose="020B0604020202020204" pitchFamily="34" charset="0"/>
                <a:cs typeface="Arial" panose="020B0604020202020204" pitchFamily="34" charset="0"/>
              </a:rPr>
              <a:t>zuverlässige Unterscheidung von eigenen und fremden Emotionen</a:t>
            </a:r>
          </a:p>
        </p:txBody>
      </p:sp>
      <p:sp>
        <p:nvSpPr>
          <p:cNvPr id="6" name="Rechteck 5"/>
          <p:cNvSpPr/>
          <p:nvPr/>
        </p:nvSpPr>
        <p:spPr>
          <a:xfrm>
            <a:off x="1363999" y="1383159"/>
            <a:ext cx="6415200" cy="583200"/>
          </a:xfrm>
          <a:prstGeom prst="rect">
            <a:avLst/>
          </a:prstGeom>
          <a:noFill/>
          <a:ln w="19050">
            <a:solidFill>
              <a:srgbClr val="024089"/>
            </a:solidFill>
          </a:ln>
          <a:effectLst/>
        </p:spPr>
        <p:style>
          <a:lnRef idx="1">
            <a:schemeClr val="accent1"/>
          </a:lnRef>
          <a:fillRef idx="2">
            <a:schemeClr val="accent1"/>
          </a:fillRef>
          <a:effectRef idx="1">
            <a:schemeClr val="accent1"/>
          </a:effectRef>
          <a:fontRef idx="minor">
            <a:schemeClr val="dk1"/>
          </a:fontRef>
        </p:style>
        <p:txBody>
          <a:bodyPr wrap="square" anchor="ctr" anchorCtr="0">
            <a:spAutoFit/>
          </a:bodyPr>
          <a:lstStyle/>
          <a:p>
            <a:r>
              <a:rPr lang="de-DE" sz="1600" b="1" dirty="0">
                <a:solidFill>
                  <a:schemeClr val="tx1"/>
                </a:solidFill>
                <a:latin typeface="Arial" panose="020B0604020202020204" pitchFamily="34" charset="0"/>
                <a:cs typeface="Arial" panose="020B0604020202020204" pitchFamily="34" charset="0"/>
              </a:rPr>
              <a:t>Säuglingsalter: Positive</a:t>
            </a:r>
            <a:r>
              <a:rPr lang="de-DE" sz="1600" dirty="0">
                <a:solidFill>
                  <a:schemeClr val="tx1"/>
                </a:solidFill>
                <a:latin typeface="Arial" panose="020B0604020202020204" pitchFamily="34" charset="0"/>
                <a:cs typeface="Arial" panose="020B0604020202020204" pitchFamily="34" charset="0"/>
              </a:rPr>
              <a:t> und </a:t>
            </a:r>
            <a:r>
              <a:rPr lang="de-DE" sz="1600" b="1" dirty="0">
                <a:solidFill>
                  <a:schemeClr val="tx1"/>
                </a:solidFill>
                <a:latin typeface="Arial" panose="020B0604020202020204" pitchFamily="34" charset="0"/>
                <a:cs typeface="Arial" panose="020B0604020202020204" pitchFamily="34" charset="0"/>
              </a:rPr>
              <a:t>negative Emotionen </a:t>
            </a:r>
            <a:r>
              <a:rPr lang="de-DE" sz="1600" dirty="0">
                <a:solidFill>
                  <a:schemeClr val="tx1"/>
                </a:solidFill>
                <a:latin typeface="Arial" panose="020B0604020202020204" pitchFamily="34" charset="0"/>
                <a:cs typeface="Arial" panose="020B0604020202020204" pitchFamily="34" charset="0"/>
              </a:rPr>
              <a:t>entwickeln sich</a:t>
            </a:r>
          </a:p>
        </p:txBody>
      </p:sp>
      <p:sp>
        <p:nvSpPr>
          <p:cNvPr id="7" name="Rechteck 6"/>
          <p:cNvSpPr/>
          <p:nvPr/>
        </p:nvSpPr>
        <p:spPr>
          <a:xfrm>
            <a:off x="1359961" y="5370564"/>
            <a:ext cx="6415200" cy="584775"/>
          </a:xfrm>
          <a:prstGeom prst="rect">
            <a:avLst/>
          </a:prstGeom>
          <a:noFill/>
          <a:ln w="19050">
            <a:solidFill>
              <a:srgbClr val="E20000"/>
            </a:solid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de-DE" sz="1600" dirty="0">
                <a:solidFill>
                  <a:schemeClr val="tx1"/>
                </a:solidFill>
                <a:latin typeface="Arial" panose="020B0604020202020204" pitchFamily="34" charset="0"/>
                <a:cs typeface="Arial" panose="020B0604020202020204" pitchFamily="34" charset="0"/>
              </a:rPr>
              <a:t>ca. </a:t>
            </a:r>
            <a:r>
              <a:rPr lang="de-DE" sz="1600" b="1" dirty="0">
                <a:solidFill>
                  <a:schemeClr val="tx1"/>
                </a:solidFill>
                <a:latin typeface="Arial" panose="020B0604020202020204" pitchFamily="34" charset="0"/>
                <a:cs typeface="Arial" panose="020B0604020202020204" pitchFamily="34" charset="0"/>
              </a:rPr>
              <a:t>5 Jahren </a:t>
            </a:r>
            <a:r>
              <a:rPr lang="de-DE" sz="1600" dirty="0">
                <a:solidFill>
                  <a:schemeClr val="tx1"/>
                </a:solidFill>
                <a:latin typeface="Arial" panose="020B0604020202020204" pitchFamily="34" charset="0"/>
                <a:cs typeface="Arial" panose="020B0604020202020204" pitchFamily="34" charset="0"/>
              </a:rPr>
              <a:t>entwickeln sich </a:t>
            </a:r>
            <a:r>
              <a:rPr lang="de-DE" sz="1600" b="1" dirty="0">
                <a:solidFill>
                  <a:schemeClr val="tx1"/>
                </a:solidFill>
                <a:latin typeface="Arial" panose="020B0604020202020204" pitchFamily="34" charset="0"/>
                <a:cs typeface="Arial" panose="020B0604020202020204" pitchFamily="34" charset="0"/>
              </a:rPr>
              <a:t>selbstbewusste </a:t>
            </a:r>
            <a:r>
              <a:rPr lang="de-DE" sz="1600" b="1" i="1" dirty="0">
                <a:solidFill>
                  <a:schemeClr val="tx1"/>
                </a:solidFill>
                <a:latin typeface="Arial" panose="020B0604020202020204" pitchFamily="34" charset="0"/>
                <a:cs typeface="Arial" panose="020B0604020202020204" pitchFamily="34" charset="0"/>
              </a:rPr>
              <a:t>(sekundäre) </a:t>
            </a:r>
            <a:r>
              <a:rPr lang="de-DE" sz="1600" b="1" dirty="0">
                <a:solidFill>
                  <a:schemeClr val="tx1"/>
                </a:solidFill>
                <a:latin typeface="Arial" panose="020B0604020202020204" pitchFamily="34" charset="0"/>
                <a:cs typeface="Arial" panose="020B0604020202020204" pitchFamily="34" charset="0"/>
              </a:rPr>
              <a:t>Emotionen </a:t>
            </a:r>
            <a:r>
              <a:rPr lang="de-DE" sz="1600" dirty="0">
                <a:solidFill>
                  <a:schemeClr val="tx1"/>
                </a:solidFill>
                <a:latin typeface="Arial" panose="020B0604020202020204" pitchFamily="34" charset="0"/>
                <a:cs typeface="Arial" panose="020B0604020202020204" pitchFamily="34" charset="0"/>
              </a:rPr>
              <a:t>(z.B. Neid, Schuld, Scham, Stolz, Verlegenheit)</a:t>
            </a:r>
          </a:p>
        </p:txBody>
      </p:sp>
      <p:sp>
        <p:nvSpPr>
          <p:cNvPr id="3" name="Rechteck 2"/>
          <p:cNvSpPr/>
          <p:nvPr/>
        </p:nvSpPr>
        <p:spPr>
          <a:xfrm>
            <a:off x="1359961" y="2628420"/>
            <a:ext cx="6415200" cy="584775"/>
          </a:xfrm>
          <a:prstGeom prst="rect">
            <a:avLst/>
          </a:prstGeom>
          <a:noFill/>
          <a:ln w="19050">
            <a:solidFill>
              <a:srgbClr val="024089"/>
            </a:solid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lvl="0"/>
            <a:r>
              <a:rPr lang="de-DE" sz="1600" b="1" dirty="0">
                <a:solidFill>
                  <a:schemeClr val="tx1"/>
                </a:solidFill>
                <a:latin typeface="Arial" panose="020B0604020202020204" pitchFamily="34" charset="0"/>
                <a:cs typeface="Arial" panose="020B0604020202020204" pitchFamily="34" charset="0"/>
              </a:rPr>
              <a:t>Primäre Emotionen </a:t>
            </a:r>
            <a:r>
              <a:rPr lang="de-DE" sz="1600" dirty="0">
                <a:solidFill>
                  <a:schemeClr val="tx1"/>
                </a:solidFill>
                <a:latin typeface="Arial" panose="020B0604020202020204" pitchFamily="34" charset="0"/>
                <a:cs typeface="Arial" panose="020B0604020202020204" pitchFamily="34" charset="0"/>
              </a:rPr>
              <a:t>sind angeboren: Freude</a:t>
            </a:r>
            <a:r>
              <a:rPr lang="de-DE" sz="1600">
                <a:solidFill>
                  <a:schemeClr val="tx1"/>
                </a:solidFill>
                <a:latin typeface="Arial" panose="020B0604020202020204" pitchFamily="34" charset="0"/>
                <a:cs typeface="Arial" panose="020B0604020202020204" pitchFamily="34" charset="0"/>
              </a:rPr>
              <a:t>, Traurigkeit, </a:t>
            </a:r>
            <a:r>
              <a:rPr lang="de-DE" sz="1600" dirty="0">
                <a:solidFill>
                  <a:schemeClr val="tx1"/>
                </a:solidFill>
                <a:latin typeface="Arial" panose="020B0604020202020204" pitchFamily="34" charset="0"/>
                <a:cs typeface="Arial" panose="020B0604020202020204" pitchFamily="34" charset="0"/>
              </a:rPr>
              <a:t>Ärger, Angst, Überraschung, Ekel </a:t>
            </a:r>
            <a:r>
              <a:rPr lang="de-DE" sz="1600" i="1" dirty="0">
                <a:solidFill>
                  <a:schemeClr val="tx1"/>
                </a:solidFill>
                <a:latin typeface="Arial" panose="020B0604020202020204" pitchFamily="34" charset="0"/>
                <a:cs typeface="Arial" panose="020B0604020202020204" pitchFamily="34" charset="0"/>
              </a:rPr>
              <a:t>(Basisemotionen)</a:t>
            </a:r>
          </a:p>
        </p:txBody>
      </p:sp>
      <p:sp>
        <p:nvSpPr>
          <p:cNvPr id="11" name="Pfeil nach rechts 10"/>
          <p:cNvSpPr/>
          <p:nvPr/>
        </p:nvSpPr>
        <p:spPr>
          <a:xfrm rot="5400000">
            <a:off x="4321909" y="2099311"/>
            <a:ext cx="425041" cy="362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rechts 14"/>
          <p:cNvSpPr/>
          <p:nvPr/>
        </p:nvSpPr>
        <p:spPr>
          <a:xfrm rot="5400000">
            <a:off x="4322431" y="3460456"/>
            <a:ext cx="425041" cy="362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rechts 16"/>
          <p:cNvSpPr/>
          <p:nvPr/>
        </p:nvSpPr>
        <p:spPr>
          <a:xfrm rot="5400000">
            <a:off x="4322431" y="4835615"/>
            <a:ext cx="425041" cy="362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5</a:t>
            </a:fld>
            <a:endParaRPr lang="de-DE" dirty="0"/>
          </a:p>
        </p:txBody>
      </p:sp>
    </p:spTree>
    <p:extLst>
      <p:ext uri="{BB962C8B-B14F-4D97-AF65-F5344CB8AC3E}">
        <p14:creationId xmlns:p14="http://schemas.microsoft.com/office/powerpoint/2010/main" val="294802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1" grpId="0" animBg="1"/>
      <p:bldP spid="15"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Titel 2"/>
          <p:cNvSpPr>
            <a:spLocks noGrp="1"/>
          </p:cNvSpPr>
          <p:nvPr>
            <p:ph type="title"/>
          </p:nvPr>
        </p:nvSpPr>
        <p:spPr>
          <a:xfrm>
            <a:off x="247880" y="289926"/>
            <a:ext cx="6995120" cy="402770"/>
          </a:xfrm>
        </p:spPr>
        <p:txBody>
          <a:bodyPr/>
          <a:lstStyle/>
          <a:p>
            <a:r>
              <a:rPr lang="de-DE" dirty="0">
                <a:solidFill>
                  <a:srgbClr val="024089"/>
                </a:solidFill>
              </a:rPr>
              <a:t>Entwicklung selbstbewusster Emotionen</a:t>
            </a:r>
          </a:p>
        </p:txBody>
      </p:sp>
      <p:sp>
        <p:nvSpPr>
          <p:cNvPr id="2" name="Rechteck 1"/>
          <p:cNvSpPr/>
          <p:nvPr/>
        </p:nvSpPr>
        <p:spPr>
          <a:xfrm>
            <a:off x="505703" y="1556792"/>
            <a:ext cx="8132594" cy="3200876"/>
          </a:xfrm>
          <a:prstGeom prst="rect">
            <a:avLst/>
          </a:prstGeom>
          <a:ln w="19050">
            <a:solidFill>
              <a:srgbClr val="024089"/>
            </a:solidFill>
          </a:ln>
        </p:spPr>
        <p:style>
          <a:lnRef idx="2">
            <a:schemeClr val="accent1"/>
          </a:lnRef>
          <a:fillRef idx="1">
            <a:schemeClr val="lt1"/>
          </a:fillRef>
          <a:effectRef idx="0">
            <a:schemeClr val="accent1"/>
          </a:effectRef>
          <a:fontRef idx="minor">
            <a:schemeClr val="dk1"/>
          </a:fontRef>
        </p:style>
        <p:txBody>
          <a:bodyPr wrap="square">
            <a:spAutoFit/>
          </a:bodyPr>
          <a:lstStyle/>
          <a:p>
            <a:pPr lvl="1"/>
            <a:endParaRPr lang="de-DE" b="1" dirty="0">
              <a:solidFill>
                <a:srgbClr val="002060"/>
              </a:solidFill>
            </a:endParaRPr>
          </a:p>
          <a:p>
            <a:pPr lvl="1"/>
            <a:r>
              <a:rPr lang="de-DE" sz="1600" b="1" dirty="0">
                <a:solidFill>
                  <a:schemeClr val="tx1"/>
                </a:solidFill>
                <a:latin typeface="Arial" panose="020B0604020202020204" pitchFamily="34" charset="0"/>
                <a:cs typeface="Arial" panose="020B0604020202020204" pitchFamily="34" charset="0"/>
              </a:rPr>
              <a:t>Objektives Selbstbewusstsein</a:t>
            </a:r>
            <a:endParaRPr lang="de-DE" sz="1600" dirty="0">
              <a:solidFill>
                <a:schemeClr val="tx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de-DE" sz="1600" dirty="0">
                <a:solidFill>
                  <a:schemeClr val="tx1"/>
                </a:solidFill>
                <a:latin typeface="Arial" panose="020B0604020202020204" pitchFamily="34" charset="0"/>
                <a:cs typeface="Arial" panose="020B0604020202020204" pitchFamily="34" charset="0"/>
              </a:rPr>
              <a:t>Bewusstsein, dass man selbst von anderen Personen getrennt und als </a:t>
            </a:r>
            <a:br>
              <a:rPr lang="de-DE" sz="1600" dirty="0">
                <a:solidFill>
                  <a:schemeClr val="tx1"/>
                </a:solidFill>
                <a:latin typeface="Arial" panose="020B0604020202020204" pitchFamily="34" charset="0"/>
                <a:cs typeface="Arial" panose="020B0604020202020204" pitchFamily="34" charset="0"/>
              </a:rPr>
            </a:br>
            <a:r>
              <a:rPr lang="de-DE" sz="1600" dirty="0">
                <a:solidFill>
                  <a:schemeClr val="tx1"/>
                </a:solidFill>
                <a:latin typeface="Arial" panose="020B0604020202020204" pitchFamily="34" charset="0"/>
                <a:cs typeface="Arial" panose="020B0604020202020204" pitchFamily="34" charset="0"/>
              </a:rPr>
              <a:t>eigenes Objekt angesehen werden kann</a:t>
            </a:r>
          </a:p>
          <a:p>
            <a:pPr marL="800100" lvl="1" indent="-342900">
              <a:buFont typeface="Arial" panose="020B0604020202020204" pitchFamily="34" charset="0"/>
              <a:buChar char="•"/>
            </a:pPr>
            <a:r>
              <a:rPr lang="de-DE" sz="1600" dirty="0">
                <a:solidFill>
                  <a:schemeClr val="tx1"/>
                </a:solidFill>
                <a:latin typeface="Arial" panose="020B0604020202020204" pitchFamily="34" charset="0"/>
                <a:cs typeface="Arial" panose="020B0604020202020204" pitchFamily="34" charset="0"/>
              </a:rPr>
              <a:t>bildet sich ca. in der Mitte des 2. Lebensjahres</a:t>
            </a:r>
          </a:p>
          <a:p>
            <a:pPr lvl="1"/>
            <a:endParaRPr lang="de-DE" sz="1600" dirty="0">
              <a:solidFill>
                <a:schemeClr val="tx1"/>
              </a:solidFill>
              <a:latin typeface="Arial" panose="020B0604020202020204" pitchFamily="34" charset="0"/>
              <a:cs typeface="Arial" panose="020B0604020202020204" pitchFamily="34" charset="0"/>
            </a:endParaRPr>
          </a:p>
          <a:p>
            <a:pPr lvl="1"/>
            <a:r>
              <a:rPr lang="de-DE" sz="1600" b="1" dirty="0">
                <a:solidFill>
                  <a:schemeClr val="tx1"/>
                </a:solidFill>
                <a:latin typeface="Arial" panose="020B0604020202020204" pitchFamily="34" charset="0"/>
                <a:cs typeface="Arial" panose="020B0604020202020204" pitchFamily="34" charset="0"/>
              </a:rPr>
              <a:t>Bewusstsein für Regeln und Normen des sozialen Umfelds</a:t>
            </a:r>
            <a:endParaRPr lang="de-DE" sz="1600" dirty="0">
              <a:solidFill>
                <a:schemeClr val="tx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de-DE" sz="1600" dirty="0">
                <a:solidFill>
                  <a:schemeClr val="tx1"/>
                </a:solidFill>
                <a:latin typeface="Arial" panose="020B0604020202020204" pitchFamily="34" charset="0"/>
                <a:cs typeface="Arial" panose="020B0604020202020204" pitchFamily="34" charset="0"/>
              </a:rPr>
              <a:t>Beispiel 1: Erleben von Scham setzt voraus, dass man sich der Normverletzung bewusst ist</a:t>
            </a:r>
          </a:p>
          <a:p>
            <a:pPr marL="800100" lvl="1" indent="-342900">
              <a:buFont typeface="Arial" panose="020B0604020202020204" pitchFamily="34" charset="0"/>
              <a:buChar char="•"/>
            </a:pPr>
            <a:r>
              <a:rPr lang="de-DE" sz="1600" dirty="0">
                <a:solidFill>
                  <a:schemeClr val="tx1"/>
                </a:solidFill>
                <a:latin typeface="Arial" panose="020B0604020202020204" pitchFamily="34" charset="0"/>
                <a:cs typeface="Arial" panose="020B0604020202020204" pitchFamily="34" charset="0"/>
              </a:rPr>
              <a:t>Beispiel 2: Erleben von Empörung – einer neuen Form von Ärger – wenn </a:t>
            </a:r>
            <a:br>
              <a:rPr lang="de-DE" sz="1600" dirty="0">
                <a:solidFill>
                  <a:schemeClr val="tx1"/>
                </a:solidFill>
                <a:latin typeface="Arial" panose="020B0604020202020204" pitchFamily="34" charset="0"/>
                <a:cs typeface="Arial" panose="020B0604020202020204" pitchFamily="34" charset="0"/>
              </a:rPr>
            </a:br>
            <a:r>
              <a:rPr lang="de-DE" sz="1600" dirty="0">
                <a:solidFill>
                  <a:schemeClr val="tx1"/>
                </a:solidFill>
                <a:latin typeface="Arial" panose="020B0604020202020204" pitchFamily="34" charset="0"/>
                <a:cs typeface="Arial" panose="020B0604020202020204" pitchFamily="34" charset="0"/>
              </a:rPr>
              <a:t>sich andere über Normen hinweg setzen </a:t>
            </a:r>
            <a:br>
              <a:rPr lang="de-DE" sz="1600" dirty="0">
                <a:solidFill>
                  <a:schemeClr val="tx1"/>
                </a:solidFill>
                <a:latin typeface="Arial" panose="020B0604020202020204" pitchFamily="34" charset="0"/>
                <a:cs typeface="Arial" panose="020B0604020202020204" pitchFamily="34" charset="0"/>
              </a:rPr>
            </a:br>
            <a:r>
              <a:rPr lang="de-DE" sz="1600" dirty="0">
                <a:solidFill>
                  <a:schemeClr val="tx1"/>
                </a:solidFill>
                <a:latin typeface="Arial" panose="020B0604020202020204" pitchFamily="34" charset="0"/>
                <a:cs typeface="Arial" panose="020B0604020202020204" pitchFamily="34" charset="0"/>
              </a:rPr>
              <a:t>(Mascolo &amp; Griffin, 1998)</a:t>
            </a:r>
          </a:p>
          <a:p>
            <a:pPr lvl="1"/>
            <a:endParaRPr lang="de-DE" sz="500" dirty="0">
              <a:solidFill>
                <a:srgbClr val="002060"/>
              </a:solidFill>
            </a:endParaRPr>
          </a:p>
          <a:p>
            <a:pPr lvl="1"/>
            <a:endParaRPr lang="de-DE" sz="500" dirty="0">
              <a:solidFill>
                <a:srgbClr val="002060"/>
              </a:solidFill>
            </a:endParaRPr>
          </a:p>
        </p:txBody>
      </p:sp>
      <p:sp>
        <p:nvSpPr>
          <p:cNvPr id="6" name="Abgerundetes Rechteck 5"/>
          <p:cNvSpPr/>
          <p:nvPr/>
        </p:nvSpPr>
        <p:spPr>
          <a:xfrm>
            <a:off x="505703" y="1272752"/>
            <a:ext cx="2084784" cy="456456"/>
          </a:xfrm>
          <a:prstGeom prst="roundRect">
            <a:avLst/>
          </a:prstGeom>
          <a:ln w="19050">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latin typeface="Arial" panose="020B0604020202020204" pitchFamily="34" charset="0"/>
                <a:cs typeface="Arial" panose="020B0604020202020204" pitchFamily="34" charset="0"/>
              </a:rPr>
              <a:t>Voraussetzung</a:t>
            </a:r>
          </a:p>
        </p:txBody>
      </p:sp>
      <p:sp>
        <p:nvSpPr>
          <p:cNvPr id="8"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6</a:t>
            </a:fld>
            <a:endParaRPr lang="de-DE" dirty="0"/>
          </a:p>
        </p:txBody>
      </p:sp>
    </p:spTree>
    <p:extLst>
      <p:ext uri="{BB962C8B-B14F-4D97-AF65-F5344CB8AC3E}">
        <p14:creationId xmlns:p14="http://schemas.microsoft.com/office/powerpoint/2010/main" val="1067142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Titel 2"/>
          <p:cNvSpPr>
            <a:spLocks noGrp="1"/>
          </p:cNvSpPr>
          <p:nvPr>
            <p:ph type="title"/>
          </p:nvPr>
        </p:nvSpPr>
        <p:spPr>
          <a:xfrm>
            <a:off x="247880" y="289926"/>
            <a:ext cx="6995120" cy="402770"/>
          </a:xfrm>
        </p:spPr>
        <p:txBody>
          <a:bodyPr/>
          <a:lstStyle/>
          <a:p>
            <a:r>
              <a:rPr lang="de-DE" dirty="0">
                <a:solidFill>
                  <a:srgbClr val="024089"/>
                </a:solidFill>
              </a:rPr>
              <a:t>Entwicklung selbstbewusster Emotionen</a:t>
            </a:r>
          </a:p>
        </p:txBody>
      </p:sp>
      <p:sp>
        <p:nvSpPr>
          <p:cNvPr id="2" name="Rechteck 1"/>
          <p:cNvSpPr/>
          <p:nvPr/>
        </p:nvSpPr>
        <p:spPr>
          <a:xfrm>
            <a:off x="505703" y="1556792"/>
            <a:ext cx="8132594" cy="4278094"/>
          </a:xfrm>
          <a:prstGeom prst="rect">
            <a:avLst/>
          </a:prstGeom>
          <a:ln w="19050">
            <a:solidFill>
              <a:srgbClr val="024089"/>
            </a:solidFill>
          </a:ln>
        </p:spPr>
        <p:style>
          <a:lnRef idx="2">
            <a:schemeClr val="accent1"/>
          </a:lnRef>
          <a:fillRef idx="1">
            <a:schemeClr val="lt1"/>
          </a:fillRef>
          <a:effectRef idx="0">
            <a:schemeClr val="accent1"/>
          </a:effectRef>
          <a:fontRef idx="minor">
            <a:schemeClr val="dk1"/>
          </a:fontRef>
        </p:style>
        <p:txBody>
          <a:bodyPr wrap="square">
            <a:spAutoFit/>
          </a:bodyPr>
          <a:lstStyle/>
          <a:p>
            <a:pPr lvl="1"/>
            <a:endParaRPr lang="de-DE" sz="1600" b="1" dirty="0">
              <a:solidFill>
                <a:schemeClr val="tx1"/>
              </a:solidFill>
              <a:latin typeface="Arial" panose="020B0604020202020204" pitchFamily="34" charset="0"/>
              <a:cs typeface="Arial" panose="020B0604020202020204" pitchFamily="34" charset="0"/>
            </a:endParaRPr>
          </a:p>
          <a:p>
            <a:pPr lvl="1"/>
            <a:r>
              <a:rPr lang="de-DE" sz="1600" b="1" dirty="0">
                <a:solidFill>
                  <a:schemeClr val="tx1"/>
                </a:solidFill>
                <a:latin typeface="Arial" panose="020B0604020202020204" pitchFamily="34" charset="0"/>
                <a:cs typeface="Arial" panose="020B0604020202020204" pitchFamily="34" charset="0"/>
              </a:rPr>
              <a:t>Klein-  und  Vorschulkinder</a:t>
            </a:r>
          </a:p>
          <a:p>
            <a:pPr marL="800100" lvl="1" indent="-342900">
              <a:buFont typeface="Arial" panose="020B0604020202020204" pitchFamily="34" charset="0"/>
              <a:buChar char="•"/>
            </a:pPr>
            <a:r>
              <a:rPr lang="de-DE" sz="1600" dirty="0">
                <a:solidFill>
                  <a:schemeClr val="tx1"/>
                </a:solidFill>
                <a:latin typeface="Arial" panose="020B0604020202020204" pitchFamily="34" charset="0"/>
                <a:cs typeface="Arial" panose="020B0604020202020204" pitchFamily="34" charset="0"/>
              </a:rPr>
              <a:t>erleben  Stolz  und Scham  zunächst  nur  in  sozialen  Interaktionen  gegenüber  einem  Erwachsenen </a:t>
            </a:r>
            <a:r>
              <a:rPr lang="de-DE" sz="1600" i="1" dirty="0">
                <a:solidFill>
                  <a:schemeClr val="tx1"/>
                </a:solidFill>
                <a:latin typeface="Arial" panose="020B0604020202020204" pitchFamily="34" charset="0"/>
                <a:cs typeface="Arial" panose="020B0604020202020204" pitchFamily="34" charset="0"/>
              </a:rPr>
              <a:t>(</a:t>
            </a:r>
            <a:r>
              <a:rPr lang="de-DE" sz="1600" dirty="0">
                <a:solidFill>
                  <a:schemeClr val="tx1"/>
                </a:solidFill>
                <a:latin typeface="Arial" panose="020B0604020202020204" pitchFamily="34" charset="0"/>
                <a:cs typeface="Arial" panose="020B0604020202020204" pitchFamily="34" charset="0"/>
              </a:rPr>
              <a:t>Holodynski  1992, 2005)</a:t>
            </a:r>
          </a:p>
          <a:p>
            <a:pPr marL="800100" lvl="1" indent="-342900">
              <a:buFont typeface="Arial" panose="020B0604020202020204" pitchFamily="34" charset="0"/>
              <a:buChar char="•"/>
            </a:pPr>
            <a:r>
              <a:rPr lang="de-DE" sz="1600" dirty="0">
                <a:solidFill>
                  <a:schemeClr val="tx1"/>
                </a:solidFill>
                <a:latin typeface="Arial" panose="020B0604020202020204" pitchFamily="34" charset="0"/>
                <a:cs typeface="Arial" panose="020B0604020202020204" pitchFamily="34" charset="0"/>
              </a:rPr>
              <a:t>alleine  zeigen  sie  nur  effektorientierte  Emotionen  wie  Freude,  </a:t>
            </a:r>
            <a:br>
              <a:rPr lang="de-DE" sz="1600" dirty="0">
                <a:solidFill>
                  <a:schemeClr val="tx1"/>
                </a:solidFill>
                <a:latin typeface="Arial" panose="020B0604020202020204" pitchFamily="34" charset="0"/>
                <a:cs typeface="Arial" panose="020B0604020202020204" pitchFamily="34" charset="0"/>
              </a:rPr>
            </a:br>
            <a:r>
              <a:rPr lang="de-DE" sz="1600" dirty="0">
                <a:solidFill>
                  <a:schemeClr val="tx1"/>
                </a:solidFill>
                <a:latin typeface="Arial" panose="020B0604020202020204" pitchFamily="34" charset="0"/>
                <a:cs typeface="Arial" panose="020B0604020202020204" pitchFamily="34" charset="0"/>
              </a:rPr>
              <a:t>Frustration  oder  Enttäuschung</a:t>
            </a:r>
          </a:p>
          <a:p>
            <a:pPr marL="800100" lvl="1" indent="-342900">
              <a:buFont typeface="Arial" panose="020B0604020202020204" pitchFamily="34" charset="0"/>
              <a:buChar char="•"/>
            </a:pPr>
            <a:r>
              <a:rPr lang="de-DE" sz="1600" i="1" u="sng" dirty="0">
                <a:solidFill>
                  <a:schemeClr val="tx1"/>
                </a:solidFill>
                <a:latin typeface="Arial" panose="020B0604020202020204" pitchFamily="34" charset="0"/>
                <a:cs typeface="Arial" panose="020B0604020202020204" pitchFamily="34" charset="0"/>
              </a:rPr>
              <a:t>Erklärung</a:t>
            </a:r>
            <a:r>
              <a:rPr lang="de-DE" sz="1600" i="1" dirty="0">
                <a:solidFill>
                  <a:schemeClr val="tx1"/>
                </a:solidFill>
                <a:latin typeface="Arial" panose="020B0604020202020204" pitchFamily="34" charset="0"/>
                <a:cs typeface="Arial" panose="020B0604020202020204" pitchFamily="34" charset="0"/>
              </a:rPr>
              <a:t>: </a:t>
            </a:r>
            <a:r>
              <a:rPr lang="de-DE" sz="1600" dirty="0">
                <a:solidFill>
                  <a:schemeClr val="tx1"/>
                </a:solidFill>
                <a:latin typeface="Arial" panose="020B0604020202020204" pitchFamily="34" charset="0"/>
                <a:cs typeface="Arial" panose="020B0604020202020204" pitchFamily="34" charset="0"/>
              </a:rPr>
              <a:t>junge Kinder benötigen die Anwesenheit eines Erwachsenen, </a:t>
            </a:r>
            <a:br>
              <a:rPr lang="de-DE" sz="1600" dirty="0">
                <a:solidFill>
                  <a:schemeClr val="tx1"/>
                </a:solidFill>
                <a:latin typeface="Arial" panose="020B0604020202020204" pitchFamily="34" charset="0"/>
                <a:cs typeface="Arial" panose="020B0604020202020204" pitchFamily="34" charset="0"/>
              </a:rPr>
            </a:br>
            <a:r>
              <a:rPr lang="de-DE" sz="1600" dirty="0">
                <a:solidFill>
                  <a:schemeClr val="tx1"/>
                </a:solidFill>
                <a:latin typeface="Arial" panose="020B0604020202020204" pitchFamily="34" charset="0"/>
                <a:cs typeface="Arial" panose="020B0604020202020204" pitchFamily="34" charset="0"/>
              </a:rPr>
              <a:t>der durch seine Anwesenheit die Norm repräsentiert, um sekundäre </a:t>
            </a:r>
            <a:br>
              <a:rPr lang="de-DE" sz="1600" dirty="0">
                <a:solidFill>
                  <a:schemeClr val="tx1"/>
                </a:solidFill>
                <a:latin typeface="Arial" panose="020B0604020202020204" pitchFamily="34" charset="0"/>
                <a:cs typeface="Arial" panose="020B0604020202020204" pitchFamily="34" charset="0"/>
              </a:rPr>
            </a:br>
            <a:r>
              <a:rPr lang="de-DE" sz="1600" dirty="0">
                <a:solidFill>
                  <a:schemeClr val="tx1"/>
                </a:solidFill>
                <a:latin typeface="Arial" panose="020B0604020202020204" pitchFamily="34" charset="0"/>
                <a:cs typeface="Arial" panose="020B0604020202020204" pitchFamily="34" charset="0"/>
              </a:rPr>
              <a:t>Emotionen zu empfinden</a:t>
            </a:r>
          </a:p>
          <a:p>
            <a:pPr lvl="1"/>
            <a:endParaRPr lang="de-DE" sz="1600" dirty="0">
              <a:solidFill>
                <a:schemeClr val="tx1"/>
              </a:solidFill>
              <a:latin typeface="Arial" panose="020B0604020202020204" pitchFamily="34" charset="0"/>
              <a:cs typeface="Arial" panose="020B0604020202020204" pitchFamily="34" charset="0"/>
            </a:endParaRPr>
          </a:p>
          <a:p>
            <a:pPr lvl="1"/>
            <a:r>
              <a:rPr lang="de-DE" sz="1600" b="1" dirty="0">
                <a:solidFill>
                  <a:schemeClr val="tx1"/>
                </a:solidFill>
                <a:latin typeface="Arial" panose="020B0604020202020204" pitchFamily="34" charset="0"/>
                <a:cs typeface="Arial" panose="020B0604020202020204" pitchFamily="34" charset="0"/>
              </a:rPr>
              <a:t>Grundschulalter</a:t>
            </a:r>
          </a:p>
          <a:p>
            <a:pPr marL="800100" lvl="1" indent="-342900">
              <a:buFont typeface="Arial" panose="020B0604020202020204" pitchFamily="34" charset="0"/>
              <a:buChar char="•"/>
            </a:pPr>
            <a:r>
              <a:rPr lang="de-DE" sz="1600" dirty="0">
                <a:solidFill>
                  <a:schemeClr val="tx1"/>
                </a:solidFill>
                <a:latin typeface="Arial" panose="020B0604020202020204" pitchFamily="34" charset="0"/>
                <a:cs typeface="Arial" panose="020B0604020202020204" pitchFamily="34" charset="0"/>
              </a:rPr>
              <a:t>Kinder reagieren jetzt mit Stolz und Scham, wenn  sie allein  sind </a:t>
            </a:r>
          </a:p>
          <a:p>
            <a:pPr lvl="1"/>
            <a:r>
              <a:rPr lang="de-DE" sz="1600" dirty="0">
                <a:solidFill>
                  <a:schemeClr val="tx1"/>
                </a:solidFill>
                <a:latin typeface="Arial" panose="020B0604020202020204" pitchFamily="34" charset="0"/>
                <a:cs typeface="Arial" panose="020B0604020202020204" pitchFamily="34" charset="0"/>
              </a:rPr>
              <a:t>      (wie Erwachsene)</a:t>
            </a:r>
          </a:p>
          <a:p>
            <a:pPr marL="800100" lvl="1" indent="-342900">
              <a:buFont typeface="Arial" panose="020B0604020202020204" pitchFamily="34" charset="0"/>
              <a:buChar char="•"/>
            </a:pPr>
            <a:r>
              <a:rPr lang="de-DE" sz="1600" b="1" dirty="0">
                <a:solidFill>
                  <a:schemeClr val="tx1"/>
                </a:solidFill>
                <a:latin typeface="Arial" panose="020B0604020202020204" pitchFamily="34" charset="0"/>
                <a:cs typeface="Arial" panose="020B0604020202020204" pitchFamily="34" charset="0"/>
              </a:rPr>
              <a:t>Leistungsnormen</a:t>
            </a:r>
            <a:r>
              <a:rPr lang="de-DE" sz="1600" dirty="0">
                <a:solidFill>
                  <a:schemeClr val="tx1"/>
                </a:solidFill>
                <a:latin typeface="Arial" panose="020B0604020202020204" pitchFamily="34" charset="0"/>
                <a:cs typeface="Arial" panose="020B0604020202020204" pitchFamily="34" charset="0"/>
              </a:rPr>
              <a:t> (erwartete Qualität und Quantität einer Arbeitsleistung) werden internalisiert (verinnerlicht)</a:t>
            </a:r>
          </a:p>
          <a:p>
            <a:pPr lvl="1"/>
            <a:r>
              <a:rPr lang="de-DE" sz="1600" i="1" dirty="0">
                <a:solidFill>
                  <a:schemeClr val="tx1"/>
                </a:solidFill>
                <a:latin typeface="Arial" panose="020B0604020202020204" pitchFamily="34" charset="0"/>
                <a:cs typeface="Arial" panose="020B0604020202020204" pitchFamily="34" charset="0"/>
              </a:rPr>
              <a:t>      z.B. die Hausaufgaben müssen pünktlich und ordentlich gemacht sein</a:t>
            </a:r>
            <a:br>
              <a:rPr lang="de-DE" sz="1600" i="1" dirty="0">
                <a:solidFill>
                  <a:schemeClr val="tx1"/>
                </a:solidFill>
                <a:latin typeface="Arial" panose="020B0604020202020204" pitchFamily="34" charset="0"/>
                <a:cs typeface="Arial" panose="020B0604020202020204" pitchFamily="34" charset="0"/>
              </a:rPr>
            </a:br>
            <a:endParaRPr lang="de-DE" sz="1600" i="1" dirty="0">
              <a:solidFill>
                <a:schemeClr val="tx1"/>
              </a:solidFill>
              <a:latin typeface="Arial" panose="020B0604020202020204" pitchFamily="34" charset="0"/>
              <a:cs typeface="Arial" panose="020B0604020202020204" pitchFamily="34" charset="0"/>
            </a:endParaRPr>
          </a:p>
        </p:txBody>
      </p:sp>
      <p:sp>
        <p:nvSpPr>
          <p:cNvPr id="6" name="Abgerundetes Rechteck 5"/>
          <p:cNvSpPr/>
          <p:nvPr/>
        </p:nvSpPr>
        <p:spPr>
          <a:xfrm>
            <a:off x="507222" y="1268760"/>
            <a:ext cx="2084784" cy="456456"/>
          </a:xfrm>
          <a:prstGeom prst="roundRect">
            <a:avLst/>
          </a:prstGeom>
          <a:ln w="19050">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latin typeface="Arial" panose="020B0604020202020204" pitchFamily="34" charset="0"/>
                <a:cs typeface="Arial" panose="020B0604020202020204" pitchFamily="34" charset="0"/>
              </a:rPr>
              <a:t>Entstehung</a:t>
            </a:r>
          </a:p>
        </p:txBody>
      </p:sp>
      <p:sp>
        <p:nvSpPr>
          <p:cNvPr id="8"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7</a:t>
            </a:fld>
            <a:endParaRPr lang="de-DE" dirty="0"/>
          </a:p>
        </p:txBody>
      </p:sp>
    </p:spTree>
    <p:extLst>
      <p:ext uri="{BB962C8B-B14F-4D97-AF65-F5344CB8AC3E}">
        <p14:creationId xmlns:p14="http://schemas.microsoft.com/office/powerpoint/2010/main" val="388919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itel 7"/>
          <p:cNvSpPr>
            <a:spLocks noGrp="1"/>
          </p:cNvSpPr>
          <p:nvPr>
            <p:ph type="title"/>
          </p:nvPr>
        </p:nvSpPr>
        <p:spPr>
          <a:xfrm>
            <a:off x="247880" y="289926"/>
            <a:ext cx="6995120" cy="402770"/>
          </a:xfrm>
        </p:spPr>
        <p:txBody>
          <a:bodyPr/>
          <a:lstStyle/>
          <a:p>
            <a:r>
              <a:rPr lang="de-DE" dirty="0">
                <a:solidFill>
                  <a:srgbClr val="024089"/>
                </a:solidFill>
              </a:rPr>
              <a:t>Entwicklung von Emotionen</a:t>
            </a:r>
          </a:p>
        </p:txBody>
      </p:sp>
      <p:sp>
        <p:nvSpPr>
          <p:cNvPr id="2" name="Rechteck 1"/>
          <p:cNvSpPr/>
          <p:nvPr/>
        </p:nvSpPr>
        <p:spPr>
          <a:xfrm>
            <a:off x="2750592" y="4581128"/>
            <a:ext cx="2541488" cy="1815882"/>
          </a:xfrm>
          <a:prstGeom prst="rect">
            <a:avLst/>
          </a:prstGeom>
          <a:no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de-DE" sz="1600" dirty="0">
                <a:solidFill>
                  <a:schemeClr val="tx1"/>
                </a:solidFill>
                <a:latin typeface="Arial" panose="020B0604020202020204" pitchFamily="34" charset="0"/>
                <a:cs typeface="Arial" panose="020B0604020202020204" pitchFamily="34" charset="0"/>
              </a:rPr>
              <a:t>Ab ca. </a:t>
            </a:r>
            <a:r>
              <a:rPr lang="de-DE" sz="1600" b="1" dirty="0">
                <a:solidFill>
                  <a:schemeClr val="tx1"/>
                </a:solidFill>
                <a:latin typeface="Arial" panose="020B0604020202020204" pitchFamily="34" charset="0"/>
                <a:cs typeface="Arial" panose="020B0604020202020204" pitchFamily="34" charset="0"/>
              </a:rPr>
              <a:t>4 Jahren: einfaches Emotionsvokabular </a:t>
            </a:r>
            <a:r>
              <a:rPr lang="de-DE" sz="1600" dirty="0">
                <a:solidFill>
                  <a:schemeClr val="tx1"/>
                </a:solidFill>
                <a:latin typeface="Arial" panose="020B0604020202020204" pitchFamily="34" charset="0"/>
                <a:cs typeface="Arial" panose="020B0604020202020204" pitchFamily="34" charset="0"/>
              </a:rPr>
              <a:t>zuverlässige Unterscheidung von eigenen und fremden Emotionen</a:t>
            </a:r>
          </a:p>
        </p:txBody>
      </p:sp>
      <p:sp>
        <p:nvSpPr>
          <p:cNvPr id="6" name="Rechteck 5"/>
          <p:cNvSpPr/>
          <p:nvPr/>
        </p:nvSpPr>
        <p:spPr>
          <a:xfrm>
            <a:off x="300212" y="1556792"/>
            <a:ext cx="2183556" cy="1077218"/>
          </a:xfrm>
          <a:prstGeom prst="rect">
            <a:avLst/>
          </a:prstGeom>
          <a:no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de-DE" sz="1600" b="1" dirty="0">
                <a:solidFill>
                  <a:schemeClr val="tx1"/>
                </a:solidFill>
                <a:latin typeface="Arial" panose="020B0604020202020204" pitchFamily="34" charset="0"/>
                <a:cs typeface="Arial" panose="020B0604020202020204" pitchFamily="34" charset="0"/>
              </a:rPr>
              <a:t>Säuglingsalter: Positive</a:t>
            </a:r>
            <a:r>
              <a:rPr lang="de-DE" sz="1600" dirty="0">
                <a:solidFill>
                  <a:schemeClr val="tx1"/>
                </a:solidFill>
                <a:latin typeface="Arial" panose="020B0604020202020204" pitchFamily="34" charset="0"/>
                <a:cs typeface="Arial" panose="020B0604020202020204" pitchFamily="34" charset="0"/>
              </a:rPr>
              <a:t> und </a:t>
            </a:r>
            <a:r>
              <a:rPr lang="de-DE" sz="1600" b="1" dirty="0">
                <a:solidFill>
                  <a:schemeClr val="tx1"/>
                </a:solidFill>
                <a:latin typeface="Arial" panose="020B0604020202020204" pitchFamily="34" charset="0"/>
                <a:cs typeface="Arial" panose="020B0604020202020204" pitchFamily="34" charset="0"/>
              </a:rPr>
              <a:t>negative Emotionen </a:t>
            </a:r>
            <a:r>
              <a:rPr lang="de-DE" sz="1600" dirty="0">
                <a:solidFill>
                  <a:schemeClr val="tx1"/>
                </a:solidFill>
                <a:latin typeface="Arial" panose="020B0604020202020204" pitchFamily="34" charset="0"/>
                <a:cs typeface="Arial" panose="020B0604020202020204" pitchFamily="34" charset="0"/>
              </a:rPr>
              <a:t>entwickeln sich</a:t>
            </a:r>
          </a:p>
        </p:txBody>
      </p:sp>
      <p:sp>
        <p:nvSpPr>
          <p:cNvPr id="7" name="Rechteck 6"/>
          <p:cNvSpPr/>
          <p:nvPr/>
        </p:nvSpPr>
        <p:spPr>
          <a:xfrm>
            <a:off x="5982279" y="4725144"/>
            <a:ext cx="2819548" cy="1323439"/>
          </a:xfrm>
          <a:prstGeom prst="rect">
            <a:avLst/>
          </a:prstGeom>
          <a:no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de-DE" sz="1600" dirty="0">
                <a:solidFill>
                  <a:schemeClr val="tx1"/>
                </a:solidFill>
                <a:latin typeface="Arial" panose="020B0604020202020204" pitchFamily="34" charset="0"/>
                <a:cs typeface="Arial" panose="020B0604020202020204" pitchFamily="34" charset="0"/>
              </a:rPr>
              <a:t>Ab ca. </a:t>
            </a:r>
            <a:r>
              <a:rPr lang="de-DE" sz="1600" b="1" dirty="0">
                <a:solidFill>
                  <a:schemeClr val="tx1"/>
                </a:solidFill>
                <a:latin typeface="Arial" panose="020B0604020202020204" pitchFamily="34" charset="0"/>
                <a:cs typeface="Arial" panose="020B0604020202020204" pitchFamily="34" charset="0"/>
              </a:rPr>
              <a:t>5 Jahren </a:t>
            </a:r>
            <a:r>
              <a:rPr lang="de-DE" sz="1600" dirty="0">
                <a:solidFill>
                  <a:schemeClr val="tx1"/>
                </a:solidFill>
                <a:latin typeface="Arial" panose="020B0604020202020204" pitchFamily="34" charset="0"/>
                <a:cs typeface="Arial" panose="020B0604020202020204" pitchFamily="34" charset="0"/>
              </a:rPr>
              <a:t>entwickeln sich </a:t>
            </a:r>
            <a:r>
              <a:rPr lang="de-DE" sz="1600" b="1" dirty="0">
                <a:solidFill>
                  <a:schemeClr val="tx1"/>
                </a:solidFill>
                <a:latin typeface="Arial" panose="020B0604020202020204" pitchFamily="34" charset="0"/>
                <a:cs typeface="Arial" panose="020B0604020202020204" pitchFamily="34" charset="0"/>
              </a:rPr>
              <a:t>selbstbewusste </a:t>
            </a:r>
            <a:r>
              <a:rPr lang="de-DE" sz="1600" b="1" i="1" dirty="0">
                <a:solidFill>
                  <a:schemeClr val="tx1"/>
                </a:solidFill>
                <a:latin typeface="Arial" panose="020B0604020202020204" pitchFamily="34" charset="0"/>
                <a:cs typeface="Arial" panose="020B0604020202020204" pitchFamily="34" charset="0"/>
              </a:rPr>
              <a:t>(sekundäre) </a:t>
            </a:r>
            <a:r>
              <a:rPr lang="de-DE" sz="1600" b="1" dirty="0">
                <a:solidFill>
                  <a:schemeClr val="tx1"/>
                </a:solidFill>
                <a:latin typeface="Arial" panose="020B0604020202020204" pitchFamily="34" charset="0"/>
                <a:cs typeface="Arial" panose="020B0604020202020204" pitchFamily="34" charset="0"/>
              </a:rPr>
              <a:t>Emotionen </a:t>
            </a:r>
            <a:r>
              <a:rPr lang="de-DE" sz="1600" dirty="0">
                <a:solidFill>
                  <a:schemeClr val="tx1"/>
                </a:solidFill>
                <a:latin typeface="Arial" panose="020B0604020202020204" pitchFamily="34" charset="0"/>
                <a:cs typeface="Arial" panose="020B0604020202020204" pitchFamily="34" charset="0"/>
              </a:rPr>
              <a:t>(z.B. Neid, Schuld, Scham, Stolz, Verlegenheit)</a:t>
            </a:r>
          </a:p>
        </p:txBody>
      </p:sp>
      <p:sp>
        <p:nvSpPr>
          <p:cNvPr id="5" name="Pfeil nach rechts 4"/>
          <p:cNvSpPr/>
          <p:nvPr/>
        </p:nvSpPr>
        <p:spPr>
          <a:xfrm rot="1873061">
            <a:off x="1375496" y="4991983"/>
            <a:ext cx="1385325" cy="2783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299344" y="3011468"/>
            <a:ext cx="2184424" cy="1569660"/>
          </a:xfrm>
          <a:prstGeom prst="rect">
            <a:avLst/>
          </a:prstGeom>
          <a:no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lvl="0"/>
            <a:r>
              <a:rPr lang="de-DE" sz="1600" b="1" dirty="0">
                <a:solidFill>
                  <a:schemeClr val="tx1"/>
                </a:solidFill>
                <a:latin typeface="Arial" panose="020B0604020202020204" pitchFamily="34" charset="0"/>
                <a:cs typeface="Arial" panose="020B0604020202020204" pitchFamily="34" charset="0"/>
              </a:rPr>
              <a:t>Primäre Emotionen </a:t>
            </a:r>
            <a:r>
              <a:rPr lang="de-DE" sz="1600" dirty="0">
                <a:solidFill>
                  <a:schemeClr val="tx1"/>
                </a:solidFill>
                <a:latin typeface="Arial" panose="020B0604020202020204" pitchFamily="34" charset="0"/>
                <a:cs typeface="Arial" panose="020B0604020202020204" pitchFamily="34" charset="0"/>
              </a:rPr>
              <a:t>sind angeboren: Freude, Trauer, Ärger, Angst, Überraschung, Ekel </a:t>
            </a:r>
            <a:r>
              <a:rPr lang="de-DE" sz="1600" i="1" dirty="0">
                <a:solidFill>
                  <a:schemeClr val="tx1"/>
                </a:solidFill>
                <a:latin typeface="Arial" panose="020B0604020202020204" pitchFamily="34" charset="0"/>
                <a:cs typeface="Arial" panose="020B0604020202020204" pitchFamily="34" charset="0"/>
              </a:rPr>
              <a:t>(Basisemotionen)</a:t>
            </a:r>
          </a:p>
        </p:txBody>
      </p:sp>
      <p:sp>
        <p:nvSpPr>
          <p:cNvPr id="11" name="Pfeil nach rechts 10"/>
          <p:cNvSpPr/>
          <p:nvPr/>
        </p:nvSpPr>
        <p:spPr>
          <a:xfrm>
            <a:off x="5364088" y="5373216"/>
            <a:ext cx="541288" cy="2783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4644008" y="3200752"/>
            <a:ext cx="1512168" cy="360040"/>
          </a:xfrm>
          <a:prstGeom prst="rect">
            <a:avLst/>
          </a:prstGeom>
          <a:solidFill>
            <a:schemeClr val="bg1"/>
          </a:solidFill>
        </p:spPr>
        <p:txBody>
          <a:bodyPr wrap="square" rtlCol="0">
            <a:spAutoFit/>
          </a:bodyPr>
          <a:lstStyle/>
          <a:p>
            <a:endParaRPr lang="de-DE" dirty="0"/>
          </a:p>
        </p:txBody>
      </p:sp>
      <p:sp>
        <p:nvSpPr>
          <p:cNvPr id="14" name="Rechteck 13"/>
          <p:cNvSpPr/>
          <p:nvPr/>
        </p:nvSpPr>
        <p:spPr>
          <a:xfrm>
            <a:off x="6156176" y="1141655"/>
            <a:ext cx="2664296" cy="2554545"/>
          </a:xfrm>
          <a:prstGeom prst="rect">
            <a:avLst/>
          </a:prstGeom>
          <a:noFill/>
          <a:ln w="28575">
            <a:solidFill>
              <a:srgbClr val="E20000"/>
            </a:solidFill>
          </a:ln>
          <a:effectLst/>
        </p:spPr>
        <p:style>
          <a:lnRef idx="1">
            <a:schemeClr val="accent1"/>
          </a:lnRef>
          <a:fillRef idx="2">
            <a:schemeClr val="accent1"/>
          </a:fillRef>
          <a:effectRef idx="1">
            <a:schemeClr val="accent1"/>
          </a:effectRef>
          <a:fontRef idx="minor">
            <a:schemeClr val="dk1"/>
          </a:fontRef>
        </p:style>
        <p:txBody>
          <a:bodyPr wrap="square">
            <a:spAutoFit/>
          </a:bodyPr>
          <a:lstStyle/>
          <a:p>
            <a:pPr lvl="0" eaLnBrk="0" fontAlgn="base" hangingPunct="0">
              <a:spcBef>
                <a:spcPct val="0"/>
              </a:spcBef>
              <a:spcAft>
                <a:spcPct val="0"/>
              </a:spcAft>
            </a:pPr>
            <a:r>
              <a:rPr lang="de-DE" altLang="de-DE" sz="1600" dirty="0">
                <a:solidFill>
                  <a:schemeClr val="tx1"/>
                </a:solidFill>
                <a:latin typeface="Arial" panose="020B0604020202020204" pitchFamily="34" charset="0"/>
                <a:ea typeface="Calibri" pitchFamily="34" charset="0"/>
                <a:cs typeface="Arial" panose="020B0604020202020204" pitchFamily="34" charset="0"/>
              </a:rPr>
              <a:t>Ab </a:t>
            </a:r>
            <a:r>
              <a:rPr lang="de-DE" altLang="de-DE" sz="1600" b="1" dirty="0">
                <a:solidFill>
                  <a:schemeClr val="tx1"/>
                </a:solidFill>
                <a:latin typeface="Arial" panose="020B0604020202020204" pitchFamily="34" charset="0"/>
                <a:ea typeface="Calibri" pitchFamily="34" charset="0"/>
                <a:cs typeface="Arial" panose="020B0604020202020204" pitchFamily="34" charset="0"/>
              </a:rPr>
              <a:t>6 Jahren: mentale Ebene</a:t>
            </a:r>
            <a:r>
              <a:rPr lang="de-DE" altLang="de-DE" sz="1600" dirty="0">
                <a:solidFill>
                  <a:schemeClr val="tx1"/>
                </a:solidFill>
                <a:latin typeface="Arial" panose="020B0604020202020204" pitchFamily="34" charset="0"/>
                <a:ea typeface="Calibri" pitchFamily="34" charset="0"/>
                <a:cs typeface="Arial" panose="020B0604020202020204" pitchFamily="34" charset="0"/>
              </a:rPr>
              <a:t> des Ausdrucks, Sprechens und Handelns </a:t>
            </a:r>
          </a:p>
          <a:p>
            <a:pPr lvl="0" fontAlgn="base">
              <a:spcBef>
                <a:spcPct val="0"/>
              </a:spcBef>
              <a:spcAft>
                <a:spcPct val="0"/>
              </a:spcAft>
            </a:pPr>
            <a:endParaRPr lang="de-DE" altLang="de-DE" sz="1600" dirty="0">
              <a:solidFill>
                <a:schemeClr val="tx1"/>
              </a:solidFill>
              <a:latin typeface="Arial" pitchFamily="34" charset="0"/>
              <a:cs typeface="Arial" pitchFamily="34" charset="0"/>
            </a:endParaRPr>
          </a:p>
          <a:p>
            <a:pPr lvl="0" eaLnBrk="0" fontAlgn="base" hangingPunct="0">
              <a:spcBef>
                <a:spcPct val="0"/>
              </a:spcBef>
              <a:spcAft>
                <a:spcPct val="0"/>
              </a:spcAft>
            </a:pPr>
            <a:r>
              <a:rPr lang="de-DE" altLang="de-DE" sz="1600" dirty="0">
                <a:solidFill>
                  <a:schemeClr val="tx1"/>
                </a:solidFill>
                <a:latin typeface="Arial" panose="020B0604020202020204" pitchFamily="34" charset="0"/>
                <a:ea typeface="Calibri" pitchFamily="34" charset="0"/>
                <a:cs typeface="Arial" panose="020B0604020202020204" pitchFamily="34" charset="0"/>
              </a:rPr>
              <a:t>Ausdrucks- und Sprechzeichen des Kindes werden internalisiert </a:t>
            </a:r>
          </a:p>
          <a:p>
            <a:pPr lvl="0" eaLnBrk="0" fontAlgn="base" hangingPunct="0">
              <a:spcBef>
                <a:spcPct val="0"/>
              </a:spcBef>
              <a:spcAft>
                <a:spcPct val="0"/>
              </a:spcAft>
            </a:pPr>
            <a:r>
              <a:rPr lang="de-DE" altLang="de-DE" sz="1600" i="1" dirty="0">
                <a:solidFill>
                  <a:schemeClr val="tx1"/>
                </a:solidFill>
                <a:latin typeface="Arial" panose="020B0604020202020204" pitchFamily="34" charset="0"/>
                <a:ea typeface="Calibri" pitchFamily="34" charset="0"/>
                <a:cs typeface="Arial" panose="020B0604020202020204" pitchFamily="34" charset="0"/>
              </a:rPr>
              <a:t>(aus dem hörbaren Fluchen wird ein inneres Fluchen) </a:t>
            </a:r>
            <a:endParaRPr lang="de-DE" altLang="de-DE" sz="1600" i="1" dirty="0">
              <a:solidFill>
                <a:schemeClr val="tx1"/>
              </a:solidFill>
              <a:latin typeface="Arial" pitchFamily="34" charset="0"/>
              <a:cs typeface="Arial" pitchFamily="34" charset="0"/>
            </a:endParaRPr>
          </a:p>
        </p:txBody>
      </p:sp>
      <p:sp>
        <p:nvSpPr>
          <p:cNvPr id="16" name="Pfeil nach rechts 15"/>
          <p:cNvSpPr/>
          <p:nvPr/>
        </p:nvSpPr>
        <p:spPr>
          <a:xfrm rot="16200000">
            <a:off x="7075793" y="4060585"/>
            <a:ext cx="762700" cy="2783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827443" y="1419564"/>
            <a:ext cx="957159" cy="1395179"/>
          </a:xfrm>
          <a:prstGeom prst="rect">
            <a:avLst/>
          </a:prstGeom>
        </p:spPr>
      </p:pic>
      <p:pic>
        <p:nvPicPr>
          <p:cNvPr id="19" name="Picture 1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b="-447"/>
          <a:stretch/>
        </p:blipFill>
        <p:spPr bwMode="auto">
          <a:xfrm>
            <a:off x="2987824" y="2936622"/>
            <a:ext cx="1114058" cy="1380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655163" y="2936621"/>
            <a:ext cx="996957" cy="135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4799179" y="1419564"/>
            <a:ext cx="985801" cy="1405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8</a:t>
            </a:fld>
            <a:endParaRPr lang="de-DE" dirty="0"/>
          </a:p>
        </p:txBody>
      </p:sp>
    </p:spTree>
    <p:extLst>
      <p:ext uri="{BB962C8B-B14F-4D97-AF65-F5344CB8AC3E}">
        <p14:creationId xmlns:p14="http://schemas.microsoft.com/office/powerpoint/2010/main" val="23986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5" grpId="0" animBg="1"/>
      <p:bldP spid="11" grpId="0" animBg="1"/>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Titel 2"/>
          <p:cNvSpPr>
            <a:spLocks noGrp="1"/>
          </p:cNvSpPr>
          <p:nvPr>
            <p:ph type="title"/>
          </p:nvPr>
        </p:nvSpPr>
        <p:spPr/>
        <p:txBody>
          <a:bodyPr/>
          <a:lstStyle/>
          <a:p>
            <a:r>
              <a:rPr lang="de-DE" dirty="0">
                <a:solidFill>
                  <a:srgbClr val="024089"/>
                </a:solidFill>
              </a:rPr>
              <a:t>Entwicklung von Emotionen</a:t>
            </a:r>
          </a:p>
        </p:txBody>
      </p:sp>
      <p:sp>
        <p:nvSpPr>
          <p:cNvPr id="5" name="Inhaltsplatzhalter 4"/>
          <p:cNvSpPr>
            <a:spLocks noGrp="1"/>
          </p:cNvSpPr>
          <p:nvPr>
            <p:ph idx="1"/>
          </p:nvPr>
        </p:nvSpPr>
        <p:spPr/>
        <p:txBody>
          <a:bodyPr/>
          <a:lstStyle/>
          <a:p>
            <a:pPr marL="0" lvl="0" indent="0" fontAlgn="base">
              <a:spcBef>
                <a:spcPct val="0"/>
              </a:spcBef>
              <a:spcAft>
                <a:spcPct val="0"/>
              </a:spcAft>
              <a:buNone/>
            </a:pPr>
            <a:r>
              <a:rPr lang="de-DE" altLang="de-DE" b="1" dirty="0">
                <a:ea typeface="Calibri" pitchFamily="34" charset="0"/>
              </a:rPr>
              <a:t>„Als-ob-Gefühle“ </a:t>
            </a:r>
            <a:r>
              <a:rPr lang="de-DE" altLang="de-DE" dirty="0">
                <a:ea typeface="Calibri" pitchFamily="34" charset="0"/>
              </a:rPr>
              <a:t>(</a:t>
            </a:r>
            <a:r>
              <a:rPr lang="de-DE" altLang="de-DE" dirty="0" err="1">
                <a:ea typeface="Calibri" pitchFamily="34" charset="0"/>
              </a:rPr>
              <a:t>Damasio</a:t>
            </a:r>
            <a:r>
              <a:rPr lang="de-DE" altLang="de-DE" dirty="0">
                <a:ea typeface="Calibri" pitchFamily="34" charset="0"/>
              </a:rPr>
              <a:t>, 1994): </a:t>
            </a:r>
          </a:p>
          <a:p>
            <a:pPr marL="0" lvl="0" indent="0" fontAlgn="base">
              <a:spcBef>
                <a:spcPct val="0"/>
              </a:spcBef>
              <a:spcAft>
                <a:spcPct val="0"/>
              </a:spcAft>
              <a:buNone/>
            </a:pPr>
            <a:r>
              <a:rPr lang="de-DE" altLang="de-DE" dirty="0">
                <a:ea typeface="Calibri" pitchFamily="34" charset="0"/>
              </a:rPr>
              <a:t>Im Grundschulalter beruhen Gefühle nicht mehr nur auf realen Geschehnissen, sondern auch auf kognitiven Vorstellungen oder antizipierten (= vorhergesagten)  Ereignissen</a:t>
            </a:r>
          </a:p>
          <a:p>
            <a:pPr marL="0" lvl="0" indent="0">
              <a:lnSpc>
                <a:spcPct val="115000"/>
              </a:lnSpc>
              <a:spcAft>
                <a:spcPts val="0"/>
              </a:spcAft>
              <a:buNone/>
            </a:pPr>
            <a:endParaRPr lang="de-DE" dirty="0">
              <a:ea typeface="Calibri"/>
            </a:endParaRPr>
          </a:p>
          <a:p>
            <a:pPr marL="0" lvl="0" indent="0">
              <a:lnSpc>
                <a:spcPct val="115000"/>
              </a:lnSpc>
              <a:spcAft>
                <a:spcPts val="0"/>
              </a:spcAft>
              <a:buNone/>
            </a:pPr>
            <a:r>
              <a:rPr lang="de-DE" b="1" dirty="0">
                <a:ea typeface="Calibri"/>
              </a:rPr>
              <a:t>Hintergrund</a:t>
            </a:r>
            <a:br>
              <a:rPr lang="de-DE" b="1" dirty="0">
                <a:ea typeface="Calibri"/>
              </a:rPr>
            </a:br>
            <a:r>
              <a:rPr lang="de-DE" dirty="0">
                <a:ea typeface="Calibri"/>
              </a:rPr>
              <a:t>Im Alter von 5 Jahren können Kinder verschiedene Auslöser von Emotionen erkennen</a:t>
            </a:r>
          </a:p>
          <a:p>
            <a:pPr>
              <a:lnSpc>
                <a:spcPct val="115000"/>
              </a:lnSpc>
            </a:pPr>
            <a:r>
              <a:rPr lang="de-DE" b="1" dirty="0">
                <a:ea typeface="Calibri"/>
              </a:rPr>
              <a:t>Interpersonale Ursachen </a:t>
            </a:r>
            <a:r>
              <a:rPr lang="de-DE" dirty="0">
                <a:ea typeface="Calibri"/>
              </a:rPr>
              <a:t>(zwischenmenschliche Geschehnisse)</a:t>
            </a:r>
          </a:p>
          <a:p>
            <a:pPr>
              <a:lnSpc>
                <a:spcPct val="115000"/>
              </a:lnSpc>
            </a:pPr>
            <a:r>
              <a:rPr lang="de-DE" b="1" dirty="0">
                <a:ea typeface="Calibri"/>
              </a:rPr>
              <a:t>Externe Ursachen</a:t>
            </a:r>
            <a:r>
              <a:rPr lang="de-DE" dirty="0">
                <a:ea typeface="Calibri"/>
              </a:rPr>
              <a:t> (äußere Umstände)</a:t>
            </a:r>
          </a:p>
          <a:p>
            <a:pPr>
              <a:lnSpc>
                <a:spcPct val="115000"/>
              </a:lnSpc>
            </a:pPr>
            <a:r>
              <a:rPr lang="de-DE" b="1" dirty="0">
                <a:ea typeface="Calibri"/>
              </a:rPr>
              <a:t>Neu: Interne Ursachen </a:t>
            </a:r>
            <a:r>
              <a:rPr lang="de-DE" dirty="0">
                <a:ea typeface="Calibri"/>
              </a:rPr>
              <a:t>(Kognitionen, Erinnerungen)</a:t>
            </a:r>
            <a:endParaRPr lang="de-DE" dirty="0"/>
          </a:p>
          <a:p>
            <a:pPr marL="0" indent="0">
              <a:buNone/>
            </a:pPr>
            <a:endParaRPr lang="de-DE" dirty="0"/>
          </a:p>
        </p:txBody>
      </p:sp>
      <p:sp>
        <p:nvSpPr>
          <p:cNvPr id="31" name="Textplatzhalter 1"/>
          <p:cNvSpPr>
            <a:spLocks noGrp="1"/>
          </p:cNvSpPr>
          <p:nvPr>
            <p:ph type="body" sz="quarter" idx="13"/>
          </p:nvPr>
        </p:nvSpPr>
        <p:spPr/>
        <p:txBody>
          <a:bodyPr/>
          <a:lstStyle/>
          <a:p>
            <a:r>
              <a:rPr lang="de-DE" dirty="0">
                <a:solidFill>
                  <a:srgbClr val="024089"/>
                </a:solidFill>
              </a:rPr>
              <a:t>- mentale Ebene des Ausdrucks, Sprechens &amp; Handelns</a:t>
            </a:r>
          </a:p>
          <a:p>
            <a:endParaRPr lang="de-DE" dirty="0"/>
          </a:p>
        </p:txBody>
      </p:sp>
      <p:pic>
        <p:nvPicPr>
          <p:cNvPr id="36873" name="Grafik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063" y="11625263"/>
            <a:ext cx="6057901" cy="2922587"/>
          </a:xfrm>
          <a:prstGeom prst="rect">
            <a:avLst/>
          </a:prstGeom>
          <a:noFill/>
          <a:extLst>
            <a:ext uri="{909E8E84-426E-40DD-AFC4-6F175D3DCCD1}">
              <a14:hiddenFill xmlns:a14="http://schemas.microsoft.com/office/drawing/2010/main">
                <a:solidFill>
                  <a:srgbClr val="FFFFFF"/>
                </a:solidFill>
              </a14:hiddenFill>
            </a:ext>
          </a:extLst>
        </p:spPr>
      </p:pic>
      <p:sp>
        <p:nvSpPr>
          <p:cNvPr id="10" name="Foliennummernplatzhalter 3"/>
          <p:cNvSpPr>
            <a:spLocks noGrp="1"/>
          </p:cNvSpPr>
          <p:nvPr>
            <p:ph type="sldNum" sz="quarter" idx="12"/>
          </p:nvPr>
        </p:nvSpPr>
        <p:spPr>
          <a:xfrm>
            <a:off x="6804248" y="6381328"/>
            <a:ext cx="2133600" cy="365125"/>
          </a:xfrm>
        </p:spPr>
        <p:txBody>
          <a:bodyPr/>
          <a:lstStyle/>
          <a:p>
            <a:fld id="{37097709-3703-4872-A653-C50576CFE1E5}" type="slidenum">
              <a:rPr lang="de-DE" smtClean="0"/>
              <a:t>9</a:t>
            </a:fld>
            <a:endParaRPr lang="de-DE" dirty="0"/>
          </a:p>
        </p:txBody>
      </p:sp>
    </p:spTree>
    <p:extLst>
      <p:ext uri="{BB962C8B-B14F-4D97-AF65-F5344CB8AC3E}">
        <p14:creationId xmlns:p14="http://schemas.microsoft.com/office/powerpoint/2010/main" val="14947841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31&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1-%Y&lt;/m_strFormatTime&gt;&lt;/m_precDefaultDate&gt;&lt;m_precDefaultYear/&gt;&lt;m_precDefaultQuarter/&gt;&lt;m_precDefaultMonth/&gt;&lt;m_precDefaultWeek/&gt;&lt;m_precDefaultDay/&gt;&lt;m_mruColor&gt;&lt;m_vecMRU length=&quot;0&quot;/&gt;&lt;/m_mruColor&gt;&lt;m_eweekdayFirstOfWeek val=&quot;2&quot;/&gt;&lt;m_eweekdayFirstOfWorkweek val=&quot;2&quot;/&gt;&lt;m_eweekdayFirstOfWeekend val=&quot;7&quot;/&gt;&lt;/CPresentation&gt;&lt;/root&gt;"/>
  <p:tag name="ISNEWSLIDENUMBER" val="False"/>
  <p:tag name="PREVIOUSNAME" val="C:\Users\Philipp Torka\Documents\Office\Ashoka\150707_Papilio_GEK-Primer_v03.pptx"/>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olienmaster Deutsch">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Folienmaster Deutsch</Template>
  <TotalTime>0</TotalTime>
  <Words>5999</Words>
  <Application>Microsoft Office PowerPoint</Application>
  <PresentationFormat>On-screen Show (4:3)</PresentationFormat>
  <Paragraphs>648</Paragraphs>
  <Slides>47</Slides>
  <Notes>47</Notes>
  <HiddenSlides>1</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Folienmaster Deutsch</vt:lpstr>
      <vt:lpstr>PowerPoint Presentation</vt:lpstr>
      <vt:lpstr>PowerPoint Presentation</vt:lpstr>
      <vt:lpstr>Sozial-emotionale Kompetenz</vt:lpstr>
      <vt:lpstr>Sozial-emotionale Kompetenz</vt:lpstr>
      <vt:lpstr>Entwicklung von Emotionen</vt:lpstr>
      <vt:lpstr>Entwicklung selbstbewusster Emotionen</vt:lpstr>
      <vt:lpstr>Entwicklung selbstbewusster Emotionen</vt:lpstr>
      <vt:lpstr>Entwicklung von Emotionen</vt:lpstr>
      <vt:lpstr>Entwicklung von Emotionen</vt:lpstr>
      <vt:lpstr>Entwicklung von Emotionen</vt:lpstr>
      <vt:lpstr>Entwicklung von Emotionen </vt:lpstr>
      <vt:lpstr>Entwicklung von Emotionen</vt:lpstr>
      <vt:lpstr>Brainstorming: Multiple Emotionen</vt:lpstr>
      <vt:lpstr>PowerPoint Presentation</vt:lpstr>
      <vt:lpstr>Entwicklung der Emotionsregulation</vt:lpstr>
      <vt:lpstr>Emotionsregulation</vt:lpstr>
      <vt:lpstr>Emotionsregulation</vt:lpstr>
      <vt:lpstr>Emotionsregulation</vt:lpstr>
      <vt:lpstr>Emotionsregulationsstrategien, die gut untersucht sind</vt:lpstr>
      <vt:lpstr>Einteilung von Emotionsregulationsstrategien</vt:lpstr>
      <vt:lpstr>Einteilung von Emotionsregulationsstrategien</vt:lpstr>
      <vt:lpstr>PowerPoint Presentation</vt:lpstr>
      <vt:lpstr>Arbeitseinheiten für den Unterricht</vt:lpstr>
      <vt:lpstr>Arbeitseinheiten für den Unterricht</vt:lpstr>
      <vt:lpstr>PowerPoint Presentation</vt:lpstr>
      <vt:lpstr>Selbstregulation und Exekutivfunktionen</vt:lpstr>
      <vt:lpstr>Exekutivfunktionen – Was wir dafür benötigen?</vt:lpstr>
      <vt:lpstr>Förderung exekutiver Funktionsbereiche – Beispiele </vt:lpstr>
      <vt:lpstr>Wofür sind exekutive Funktionen wichtig?</vt:lpstr>
      <vt:lpstr>Wie entwickeln sich Exekutivfunktionen?</vt:lpstr>
      <vt:lpstr>Grundsätze zur Förderung exekutiver Funktionen</vt:lpstr>
      <vt:lpstr>Strategien des Klassenraummanagements</vt:lpstr>
      <vt:lpstr>PowerPoint Presentation</vt:lpstr>
      <vt:lpstr>Problemlöseprozess im Überblick</vt:lpstr>
      <vt:lpstr>Problemlöseprozess – Schritt 1</vt:lpstr>
      <vt:lpstr>Problemlöseprozess – Schritt 2</vt:lpstr>
      <vt:lpstr>Problemlöseprozess – Schritt 3</vt:lpstr>
      <vt:lpstr>Problemlöseprozess – Schritt 4</vt:lpstr>
      <vt:lpstr>PowerPoint Presentation</vt:lpstr>
      <vt:lpstr>Good Behavior Game</vt:lpstr>
      <vt:lpstr>Good Behavior Game – Vorbesprechung </vt:lpstr>
      <vt:lpstr>Good Behavior Game – Vorbesprechung </vt:lpstr>
      <vt:lpstr>Good Behavior Game – Vorbesprechung</vt:lpstr>
      <vt:lpstr>Good Behavior Game – Durchführung / Auswertung</vt:lpstr>
      <vt:lpstr>Good Behavior Game – Wirkung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Praktikant</dc:creator>
  <cp:lastModifiedBy>Sofia Henning</cp:lastModifiedBy>
  <cp:revision>781</cp:revision>
  <cp:lastPrinted>2020-03-07T19:24:00Z</cp:lastPrinted>
  <dcterms:created xsi:type="dcterms:W3CDTF">2014-07-22T08:00:45Z</dcterms:created>
  <dcterms:modified xsi:type="dcterms:W3CDTF">2026-02-03T14:08:04Z</dcterms:modified>
</cp:coreProperties>
</file>