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4.xml" ContentType="application/vnd.openxmlformats-officedocument.presentationml.tags+xml"/>
  <Override PartName="/ppt/notesSlides/notesSlide40.xml" ContentType="application/vnd.openxmlformats-officedocument.presentationml.notesSlide+xml"/>
  <Override PartName="/ppt/tags/tag5.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6.xml" ContentType="application/vnd.openxmlformats-officedocument.presentationml.tags+xml"/>
  <Override PartName="/ppt/notesSlides/notesSlide44.xml" ContentType="application/vnd.openxmlformats-officedocument.presentationml.notesSlide+xml"/>
  <Override PartName="/ppt/tags/tag7.xml" ContentType="application/vnd.openxmlformats-officedocument.presentationml.tags+xml"/>
  <Override PartName="/ppt/notesSlides/notesSlide45.xml" ContentType="application/vnd.openxmlformats-officedocument.presentationml.notesSlide+xml"/>
  <Override PartName="/ppt/tags/tag8.xml" ContentType="application/vnd.openxmlformats-officedocument.presentationml.tags+xml"/>
  <Override PartName="/ppt/notesSlides/notesSlide46.xml" ContentType="application/vnd.openxmlformats-officedocument.presentationml.notesSlide+xml"/>
  <Override PartName="/ppt/tags/tag9.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6" r:id="rId2"/>
    <p:sldMasterId id="2147483689" r:id="rId3"/>
    <p:sldMasterId id="2147483692" r:id="rId4"/>
  </p:sldMasterIdLst>
  <p:notesMasterIdLst>
    <p:notesMasterId r:id="rId62"/>
  </p:notesMasterIdLst>
  <p:handoutMasterIdLst>
    <p:handoutMasterId r:id="rId63"/>
  </p:handoutMasterIdLst>
  <p:sldIdLst>
    <p:sldId id="397" r:id="rId5"/>
    <p:sldId id="399" r:id="rId6"/>
    <p:sldId id="400" r:id="rId7"/>
    <p:sldId id="401" r:id="rId8"/>
    <p:sldId id="402" r:id="rId9"/>
    <p:sldId id="403" r:id="rId10"/>
    <p:sldId id="404" r:id="rId11"/>
    <p:sldId id="405" r:id="rId12"/>
    <p:sldId id="406" r:id="rId13"/>
    <p:sldId id="407" r:id="rId14"/>
    <p:sldId id="459" r:id="rId15"/>
    <p:sldId id="460" r:id="rId16"/>
    <p:sldId id="461" r:id="rId17"/>
    <p:sldId id="462" r:id="rId18"/>
    <p:sldId id="463" r:id="rId19"/>
    <p:sldId id="413" r:id="rId20"/>
    <p:sldId id="414" r:id="rId21"/>
    <p:sldId id="415" r:id="rId22"/>
    <p:sldId id="416" r:id="rId23"/>
    <p:sldId id="417" r:id="rId24"/>
    <p:sldId id="418" r:id="rId25"/>
    <p:sldId id="419" r:id="rId26"/>
    <p:sldId id="420" r:id="rId27"/>
    <p:sldId id="421" r:id="rId28"/>
    <p:sldId id="422" r:id="rId29"/>
    <p:sldId id="423" r:id="rId30"/>
    <p:sldId id="424" r:id="rId31"/>
    <p:sldId id="425" r:id="rId32"/>
    <p:sldId id="426" r:id="rId33"/>
    <p:sldId id="427" r:id="rId34"/>
    <p:sldId id="428" r:id="rId35"/>
    <p:sldId id="429" r:id="rId36"/>
    <p:sldId id="430" r:id="rId37"/>
    <p:sldId id="431" r:id="rId38"/>
    <p:sldId id="432" r:id="rId39"/>
    <p:sldId id="433" r:id="rId40"/>
    <p:sldId id="434" r:id="rId41"/>
    <p:sldId id="435" r:id="rId42"/>
    <p:sldId id="436" r:id="rId43"/>
    <p:sldId id="437" r:id="rId44"/>
    <p:sldId id="438" r:id="rId45"/>
    <p:sldId id="439" r:id="rId46"/>
    <p:sldId id="440" r:id="rId47"/>
    <p:sldId id="441" r:id="rId48"/>
    <p:sldId id="442" r:id="rId49"/>
    <p:sldId id="443" r:id="rId50"/>
    <p:sldId id="444" r:id="rId51"/>
    <p:sldId id="445" r:id="rId52"/>
    <p:sldId id="446" r:id="rId53"/>
    <p:sldId id="447" r:id="rId54"/>
    <p:sldId id="448" r:id="rId55"/>
    <p:sldId id="449" r:id="rId56"/>
    <p:sldId id="450" r:id="rId57"/>
    <p:sldId id="451" r:id="rId58"/>
    <p:sldId id="452" r:id="rId59"/>
    <p:sldId id="372" r:id="rId60"/>
    <p:sldId id="453" r:id="rId61"/>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45CB8CBF-DA60-4602-B00C-0807A3420AF9}">
          <p14:sldIdLst>
            <p14:sldId id="397"/>
            <p14:sldId id="399"/>
            <p14:sldId id="400"/>
            <p14:sldId id="401"/>
            <p14:sldId id="402"/>
            <p14:sldId id="403"/>
            <p14:sldId id="404"/>
            <p14:sldId id="405"/>
            <p14:sldId id="406"/>
            <p14:sldId id="407"/>
            <p14:sldId id="459"/>
            <p14:sldId id="460"/>
            <p14:sldId id="461"/>
            <p14:sldId id="462"/>
            <p14:sldId id="463"/>
            <p14:sldId id="413"/>
            <p14:sldId id="414"/>
            <p14:sldId id="415"/>
            <p14:sldId id="416"/>
            <p14:sldId id="417"/>
            <p14:sldId id="418"/>
            <p14:sldId id="419"/>
            <p14:sldId id="420"/>
            <p14:sldId id="421"/>
            <p14:sldId id="422"/>
            <p14:sldId id="423"/>
            <p14:sldId id="424"/>
            <p14:sldId id="425"/>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372"/>
            <p14:sldId id="453"/>
          </p14:sldIdLst>
        </p14:section>
        <p14:section name="Abschnitt ohne Titel" id="{936B12D7-1D65-426D-B574-E2188D6860A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23" clrIdx="0"/>
  <p:cmAuthor id="1" name="Ruth Siemes-Frömmer" initials="RS" lastIdx="10" clrIdx="1"/>
  <p:cmAuthor id="2" name="Admin" initials="A" lastIdx="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4089"/>
    <a:srgbClr val="DA0000"/>
    <a:srgbClr val="E9EFF7"/>
    <a:srgbClr val="F39325"/>
    <a:srgbClr val="C40000"/>
    <a:srgbClr val="C8D400"/>
    <a:srgbClr val="86C2EB"/>
    <a:srgbClr val="E94190"/>
    <a:srgbClr val="FFCD1C"/>
    <a:srgbClr val="283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6661B5-47E3-FE68-4628-A9B9EA625E3A}" v="18" dt="2026-02-02T12:24:38.58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5" autoAdjust="0"/>
    <p:restoredTop sz="99284" autoAdjust="0"/>
  </p:normalViewPr>
  <p:slideViewPr>
    <p:cSldViewPr>
      <p:cViewPr varScale="1">
        <p:scale>
          <a:sx n="74" d="100"/>
          <a:sy n="74" d="100"/>
        </p:scale>
        <p:origin x="1056" y="56"/>
      </p:cViewPr>
      <p:guideLst>
        <p:guide orient="horz" pos="2160"/>
        <p:guide pos="2880"/>
      </p:guideLst>
    </p:cSldViewPr>
  </p:slideViewPr>
  <p:notesTextViewPr>
    <p:cViewPr>
      <p:scale>
        <a:sx n="1" d="1"/>
        <a:sy n="1" d="1"/>
      </p:scale>
      <p:origin x="0" y="0"/>
    </p:cViewPr>
  </p:notesTextViewPr>
  <p:sorterViewPr>
    <p:cViewPr>
      <p:scale>
        <a:sx n="100" d="100"/>
        <a:sy n="100" d="100"/>
      </p:scale>
      <p:origin x="0" y="11718"/>
    </p:cViewPr>
  </p:sorterViewPr>
  <p:notesViewPr>
    <p:cSldViewPr>
      <p:cViewPr varScale="1">
        <p:scale>
          <a:sx n="67" d="100"/>
          <a:sy n="67" d="100"/>
        </p:scale>
        <p:origin x="3067"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commentAuthors" Target="commentAuthors.xml"/><Relationship Id="rId69"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fia Henning" userId="c447e17e-1a8d-49cd-9742-b76e8a9f4dae" providerId="ADAL" clId="{54C44821-7AA3-44EF-88DC-A96FF04EE9D6}"/>
    <pc:docChg chg="undo custSel modSld">
      <pc:chgData name="Sofia Henning" userId="c447e17e-1a8d-49cd-9742-b76e8a9f4dae" providerId="ADAL" clId="{54C44821-7AA3-44EF-88DC-A96FF04EE9D6}" dt="2026-01-27T13:08:19.985" v="24" actId="20577"/>
      <pc:docMkLst>
        <pc:docMk/>
      </pc:docMkLst>
      <pc:sldChg chg="modSp mod">
        <pc:chgData name="Sofia Henning" userId="c447e17e-1a8d-49cd-9742-b76e8a9f4dae" providerId="ADAL" clId="{54C44821-7AA3-44EF-88DC-A96FF04EE9D6}" dt="2026-01-27T13:08:19.985" v="24" actId="20577"/>
        <pc:sldMkLst>
          <pc:docMk/>
          <pc:sldMk cId="835251767" sldId="453"/>
        </pc:sldMkLst>
        <pc:spChg chg="mod">
          <ac:chgData name="Sofia Henning" userId="c447e17e-1a8d-49cd-9742-b76e8a9f4dae" providerId="ADAL" clId="{54C44821-7AA3-44EF-88DC-A96FF04EE9D6}" dt="2026-01-27T13:08:19.985" v="24" actId="20577"/>
          <ac:spMkLst>
            <pc:docMk/>
            <pc:sldMk cId="835251767" sldId="453"/>
            <ac:spMk id="5" creationId="{00000000-0000-0000-0000-000000000000}"/>
          </ac:spMkLst>
        </pc:spChg>
      </pc:sldChg>
    </pc:docChg>
  </pc:docChgLst>
  <pc:docChgLst>
    <pc:chgData name="Anke Dietrich" userId="S::anke.dietrich@papilio.de::4e0c8f54-271b-4f35-9085-654a0a280f5e" providerId="AD" clId="Web-{F96661B5-47E3-FE68-4628-A9B9EA625E3A}"/>
    <pc:docChg chg="modSld">
      <pc:chgData name="Anke Dietrich" userId="S::anke.dietrich@papilio.de::4e0c8f54-271b-4f35-9085-654a0a280f5e" providerId="AD" clId="Web-{F96661B5-47E3-FE68-4628-A9B9EA625E3A}" dt="2026-02-02T12:24:35.645" v="12" actId="20577"/>
      <pc:docMkLst>
        <pc:docMk/>
      </pc:docMkLst>
      <pc:sldChg chg="modSp">
        <pc:chgData name="Anke Dietrich" userId="S::anke.dietrich@papilio.de::4e0c8f54-271b-4f35-9085-654a0a280f5e" providerId="AD" clId="Web-{F96661B5-47E3-FE68-4628-A9B9EA625E3A}" dt="2026-02-02T12:24:35.645" v="12" actId="20577"/>
        <pc:sldMkLst>
          <pc:docMk/>
          <pc:sldMk cId="835251767" sldId="453"/>
        </pc:sldMkLst>
        <pc:spChg chg="mod">
          <ac:chgData name="Anke Dietrich" userId="S::anke.dietrich@papilio.de::4e0c8f54-271b-4f35-9085-654a0a280f5e" providerId="AD" clId="Web-{F96661B5-47E3-FE68-4628-A9B9EA625E3A}" dt="2026-02-02T12:24:35.645" v="12" actId="20577"/>
          <ac:spMkLst>
            <pc:docMk/>
            <pc:sldMk cId="835251767" sldId="453"/>
            <ac:spMk id="3" creationId="{00000000-0000-0000-0000-000000000000}"/>
          </ac:spMkLst>
        </pc:spChg>
        <pc:spChg chg="mod">
          <ac:chgData name="Anke Dietrich" userId="S::anke.dietrich@papilio.de::4e0c8f54-271b-4f35-9085-654a0a280f5e" providerId="AD" clId="Web-{F96661B5-47E3-FE68-4628-A9B9EA625E3A}" dt="2026-02-02T12:24:31.270" v="11" actId="14100"/>
          <ac:spMkLst>
            <pc:docMk/>
            <pc:sldMk cId="835251767" sldId="453"/>
            <ac:spMk id="5" creationId="{00000000-0000-0000-0000-000000000000}"/>
          </ac:spMkLst>
        </pc:spChg>
      </pc:sldChg>
      <pc:sldChg chg="modSp">
        <pc:chgData name="Anke Dietrich" userId="S::anke.dietrich@papilio.de::4e0c8f54-271b-4f35-9085-654a0a280f5e" providerId="AD" clId="Web-{F96661B5-47E3-FE68-4628-A9B9EA625E3A}" dt="2026-02-02T12:21:37.859" v="1" actId="20577"/>
        <pc:sldMkLst>
          <pc:docMk/>
          <pc:sldMk cId="2952470757" sldId="460"/>
        </pc:sldMkLst>
        <pc:spChg chg="mod">
          <ac:chgData name="Anke Dietrich" userId="S::anke.dietrich@papilio.de::4e0c8f54-271b-4f35-9085-654a0a280f5e" providerId="AD" clId="Web-{F96661B5-47E3-FE68-4628-A9B9EA625E3A}" dt="2026-02-02T12:21:37.859" v="1" actId="20577"/>
          <ac:spMkLst>
            <pc:docMk/>
            <pc:sldMk cId="2952470757" sldId="460"/>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9627E-B0A1-47FD-9AC0-588BD92040C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de-DE"/>
        </a:p>
      </dgm:t>
    </dgm:pt>
    <dgm:pt modelId="{9B3F04C7-3BC7-44E2-A519-9F0CEBA80674}">
      <dgm:prSet phldrT="[Text]"/>
      <dgm:spPr/>
      <dgm:t>
        <a:bodyPr/>
        <a:lstStyle/>
        <a:p>
          <a:r>
            <a:rPr lang="de-DE" dirty="0">
              <a:latin typeface="Arial" panose="020B0604020202020204" pitchFamily="34" charset="0"/>
              <a:cs typeface="Arial" panose="020B0604020202020204" pitchFamily="34" charset="0"/>
            </a:rPr>
            <a:t>Vor der Programmdurchführung April 2018</a:t>
          </a:r>
        </a:p>
      </dgm:t>
    </dgm:pt>
    <dgm:pt modelId="{9B2EBDD7-6198-4795-9CBD-E97A2DAC97C6}" type="parTrans" cxnId="{A5417D7F-3FB9-4898-BD37-A6FF4D985BB2}">
      <dgm:prSet/>
      <dgm:spPr/>
      <dgm:t>
        <a:bodyPr/>
        <a:lstStyle/>
        <a:p>
          <a:endParaRPr lang="de-DE"/>
        </a:p>
      </dgm:t>
    </dgm:pt>
    <dgm:pt modelId="{A6E70D71-A236-4E6A-B089-E43CA0AEC9EE}" type="sibTrans" cxnId="{A5417D7F-3FB9-4898-BD37-A6FF4D985BB2}">
      <dgm:prSet/>
      <dgm:spPr/>
      <dgm:t>
        <a:bodyPr/>
        <a:lstStyle/>
        <a:p>
          <a:endParaRPr lang="de-DE"/>
        </a:p>
      </dgm:t>
    </dgm:pt>
    <dgm:pt modelId="{737CABE8-CFBC-4460-8488-5882456751CE}">
      <dgm:prSet phldrT="[Text]" custT="1"/>
      <dgm:spPr/>
      <dgm:t>
        <a:bodyPr/>
        <a:lstStyle/>
        <a:p>
          <a:r>
            <a:rPr lang="de-DE" sz="2400" dirty="0">
              <a:latin typeface="Arial" panose="020B0604020202020204" pitchFamily="34" charset="0"/>
              <a:cs typeface="Arial" panose="020B0604020202020204" pitchFamily="34" charset="0"/>
            </a:rPr>
            <a:t>T1</a:t>
          </a:r>
        </a:p>
      </dgm:t>
    </dgm:pt>
    <dgm:pt modelId="{79DEFD97-DBA9-4147-AE92-EB25467544F7}" type="parTrans" cxnId="{D60ED300-FC78-45CD-A7D0-D5B30243031A}">
      <dgm:prSet/>
      <dgm:spPr/>
      <dgm:t>
        <a:bodyPr/>
        <a:lstStyle/>
        <a:p>
          <a:endParaRPr lang="de-DE"/>
        </a:p>
      </dgm:t>
    </dgm:pt>
    <dgm:pt modelId="{CE4352E1-D23D-4AFC-B5D1-25DDE03907B0}" type="sibTrans" cxnId="{D60ED300-FC78-45CD-A7D0-D5B30243031A}">
      <dgm:prSet/>
      <dgm:spPr/>
      <dgm:t>
        <a:bodyPr/>
        <a:lstStyle/>
        <a:p>
          <a:endParaRPr lang="de-DE"/>
        </a:p>
      </dgm:t>
    </dgm:pt>
    <dgm:pt modelId="{7BDA75A5-FC74-4428-AEB7-35100A0C99B1}">
      <dgm:prSet phldrT="[Text]"/>
      <dgm:spPr/>
      <dgm:t>
        <a:bodyPr/>
        <a:lstStyle/>
        <a:p>
          <a:r>
            <a:rPr lang="de-DE" dirty="0">
              <a:latin typeface="Arial" panose="020B0604020202020204" pitchFamily="34" charset="0"/>
              <a:cs typeface="Arial" panose="020B0604020202020204" pitchFamily="34" charset="0"/>
            </a:rPr>
            <a:t>Nach der Programmdurchführung November / Dezember 2018</a:t>
          </a:r>
        </a:p>
      </dgm:t>
    </dgm:pt>
    <dgm:pt modelId="{8C227C15-4498-49D8-BA3E-C44205CFE2AA}" type="parTrans" cxnId="{26108A54-B304-45DB-AA77-006B7BCDFDD0}">
      <dgm:prSet/>
      <dgm:spPr/>
      <dgm:t>
        <a:bodyPr/>
        <a:lstStyle/>
        <a:p>
          <a:endParaRPr lang="de-DE"/>
        </a:p>
      </dgm:t>
    </dgm:pt>
    <dgm:pt modelId="{0C647357-2719-4D73-97EB-168C22C01FED}" type="sibTrans" cxnId="{26108A54-B304-45DB-AA77-006B7BCDFDD0}">
      <dgm:prSet/>
      <dgm:spPr/>
      <dgm:t>
        <a:bodyPr/>
        <a:lstStyle/>
        <a:p>
          <a:endParaRPr lang="de-DE"/>
        </a:p>
      </dgm:t>
    </dgm:pt>
    <dgm:pt modelId="{7EF202C6-AB1E-4F60-9AA5-AC5B8F637DF6}">
      <dgm:prSet phldrT="[Text]" custT="1"/>
      <dgm:spPr/>
      <dgm:t>
        <a:bodyPr/>
        <a:lstStyle/>
        <a:p>
          <a:r>
            <a:rPr lang="de-DE" sz="2400" dirty="0">
              <a:latin typeface="Arial" panose="020B0604020202020204" pitchFamily="34" charset="0"/>
              <a:cs typeface="Arial" panose="020B0604020202020204" pitchFamily="34" charset="0"/>
            </a:rPr>
            <a:t>T2</a:t>
          </a:r>
        </a:p>
      </dgm:t>
    </dgm:pt>
    <dgm:pt modelId="{8B22F05C-D7F9-4FE4-AF8A-EB39596487EA}" type="parTrans" cxnId="{4ED93A45-5D9E-4C8E-AA5F-5F003206F52A}">
      <dgm:prSet/>
      <dgm:spPr/>
      <dgm:t>
        <a:bodyPr/>
        <a:lstStyle/>
        <a:p>
          <a:endParaRPr lang="de-DE"/>
        </a:p>
      </dgm:t>
    </dgm:pt>
    <dgm:pt modelId="{C70B987F-C729-41C5-9A02-07CA44EFF85C}" type="sibTrans" cxnId="{4ED93A45-5D9E-4C8E-AA5F-5F003206F52A}">
      <dgm:prSet/>
      <dgm:spPr/>
      <dgm:t>
        <a:bodyPr/>
        <a:lstStyle/>
        <a:p>
          <a:endParaRPr lang="de-DE"/>
        </a:p>
      </dgm:t>
    </dgm:pt>
    <dgm:pt modelId="{C0A993A6-07BA-479C-AF5B-7CD7E3100918}">
      <dgm:prSet phldrT="[Text]"/>
      <dgm:spPr/>
      <dgm:t>
        <a:bodyPr/>
        <a:lstStyle/>
        <a:p>
          <a:r>
            <a:rPr lang="de-DE" dirty="0">
              <a:latin typeface="Arial" panose="020B0604020202020204" pitchFamily="34" charset="0"/>
              <a:cs typeface="Arial" panose="020B0604020202020204" pitchFamily="34" charset="0"/>
            </a:rPr>
            <a:t>Follow-</a:t>
          </a:r>
          <a:r>
            <a:rPr lang="de-DE" dirty="0" err="1">
              <a:latin typeface="Arial" panose="020B0604020202020204" pitchFamily="34" charset="0"/>
              <a:cs typeface="Arial" panose="020B0604020202020204" pitchFamily="34" charset="0"/>
            </a:rPr>
            <a:t>up</a:t>
          </a:r>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(3 Monate nach T2) März 2019</a:t>
          </a:r>
        </a:p>
      </dgm:t>
    </dgm:pt>
    <dgm:pt modelId="{1BB2EA66-B06B-483F-AED3-6BFD7A14FC40}" type="parTrans" cxnId="{2F2F7F5B-856F-4905-A99C-1DF4A82C8378}">
      <dgm:prSet/>
      <dgm:spPr/>
      <dgm:t>
        <a:bodyPr/>
        <a:lstStyle/>
        <a:p>
          <a:endParaRPr lang="de-DE"/>
        </a:p>
      </dgm:t>
    </dgm:pt>
    <dgm:pt modelId="{CFC5DDCA-A832-4813-B057-55BECDBF51A7}" type="sibTrans" cxnId="{2F2F7F5B-856F-4905-A99C-1DF4A82C8378}">
      <dgm:prSet/>
      <dgm:spPr/>
      <dgm:t>
        <a:bodyPr/>
        <a:lstStyle/>
        <a:p>
          <a:endParaRPr lang="de-DE"/>
        </a:p>
      </dgm:t>
    </dgm:pt>
    <dgm:pt modelId="{1CFC9398-0CEE-4092-92BB-F9C634DC5AA1}">
      <dgm:prSet phldrT="[Text]" custT="1"/>
      <dgm:spPr/>
      <dgm:t>
        <a:bodyPr/>
        <a:lstStyle/>
        <a:p>
          <a:r>
            <a:rPr lang="de-DE" sz="2400" dirty="0">
              <a:latin typeface="Arial" panose="020B0604020202020204" pitchFamily="34" charset="0"/>
              <a:cs typeface="Arial" panose="020B0604020202020204" pitchFamily="34" charset="0"/>
            </a:rPr>
            <a:t>T3</a:t>
          </a:r>
        </a:p>
      </dgm:t>
    </dgm:pt>
    <dgm:pt modelId="{ADB1B1AE-CC30-4F49-BDBD-E459C6A4EC27}" type="parTrans" cxnId="{47ECC1BD-8F34-4792-9308-71429F591E64}">
      <dgm:prSet/>
      <dgm:spPr/>
      <dgm:t>
        <a:bodyPr/>
        <a:lstStyle/>
        <a:p>
          <a:endParaRPr lang="de-DE"/>
        </a:p>
      </dgm:t>
    </dgm:pt>
    <dgm:pt modelId="{BB6495EE-0972-4950-9A56-80F824D9FF20}" type="sibTrans" cxnId="{47ECC1BD-8F34-4792-9308-71429F591E64}">
      <dgm:prSet/>
      <dgm:spPr/>
      <dgm:t>
        <a:bodyPr/>
        <a:lstStyle/>
        <a:p>
          <a:endParaRPr lang="de-DE"/>
        </a:p>
      </dgm:t>
    </dgm:pt>
    <dgm:pt modelId="{6271A6A6-A9B4-47FA-9ACB-9CB8F227DC6E}" type="pres">
      <dgm:prSet presAssocID="{CB59627E-B0A1-47FD-9AC0-588BD92040CF}" presName="rootnode" presStyleCnt="0">
        <dgm:presLayoutVars>
          <dgm:chMax/>
          <dgm:chPref/>
          <dgm:dir/>
          <dgm:animLvl val="lvl"/>
        </dgm:presLayoutVars>
      </dgm:prSet>
      <dgm:spPr/>
    </dgm:pt>
    <dgm:pt modelId="{40B4A676-EE08-45F4-A599-BF3D441A5FEC}" type="pres">
      <dgm:prSet presAssocID="{9B3F04C7-3BC7-44E2-A519-9F0CEBA80674}" presName="composite" presStyleCnt="0"/>
      <dgm:spPr/>
    </dgm:pt>
    <dgm:pt modelId="{DE35ECB0-C63A-4233-A8EB-59CA4CF0AD77}" type="pres">
      <dgm:prSet presAssocID="{9B3F04C7-3BC7-44E2-A519-9F0CEBA80674}" presName="bentUpArrow1" presStyleLbl="alignImgPlace1" presStyleIdx="0" presStyleCnt="2"/>
      <dgm:spPr/>
    </dgm:pt>
    <dgm:pt modelId="{0588190B-139A-4BCF-9356-6C87D215C774}" type="pres">
      <dgm:prSet presAssocID="{9B3F04C7-3BC7-44E2-A519-9F0CEBA80674}" presName="ParentText" presStyleLbl="node1" presStyleIdx="0" presStyleCnt="3">
        <dgm:presLayoutVars>
          <dgm:chMax val="1"/>
          <dgm:chPref val="1"/>
          <dgm:bulletEnabled val="1"/>
        </dgm:presLayoutVars>
      </dgm:prSet>
      <dgm:spPr/>
    </dgm:pt>
    <dgm:pt modelId="{38889696-F61E-47F3-BFD0-A6CB63162F57}" type="pres">
      <dgm:prSet presAssocID="{9B3F04C7-3BC7-44E2-A519-9F0CEBA80674}" presName="ChildText" presStyleLbl="revTx" presStyleIdx="0" presStyleCnt="3">
        <dgm:presLayoutVars>
          <dgm:chMax val="0"/>
          <dgm:chPref val="0"/>
          <dgm:bulletEnabled val="1"/>
        </dgm:presLayoutVars>
      </dgm:prSet>
      <dgm:spPr/>
    </dgm:pt>
    <dgm:pt modelId="{574721BD-45CD-447F-9410-2681FD6F148E}" type="pres">
      <dgm:prSet presAssocID="{A6E70D71-A236-4E6A-B089-E43CA0AEC9EE}" presName="sibTrans" presStyleCnt="0"/>
      <dgm:spPr/>
    </dgm:pt>
    <dgm:pt modelId="{A285F17F-10A3-42B3-BD30-3CA5D2F1927A}" type="pres">
      <dgm:prSet presAssocID="{7BDA75A5-FC74-4428-AEB7-35100A0C99B1}" presName="composite" presStyleCnt="0"/>
      <dgm:spPr/>
    </dgm:pt>
    <dgm:pt modelId="{42F24CFF-1F5A-4701-BB3A-3FA9D22CAC6A}" type="pres">
      <dgm:prSet presAssocID="{7BDA75A5-FC74-4428-AEB7-35100A0C99B1}" presName="bentUpArrow1" presStyleLbl="alignImgPlace1" presStyleIdx="1" presStyleCnt="2"/>
      <dgm:spPr/>
    </dgm:pt>
    <dgm:pt modelId="{E71761F4-1630-498B-8756-C51CCD626C38}" type="pres">
      <dgm:prSet presAssocID="{7BDA75A5-FC74-4428-AEB7-35100A0C99B1}" presName="ParentText" presStyleLbl="node1" presStyleIdx="1" presStyleCnt="3">
        <dgm:presLayoutVars>
          <dgm:chMax val="1"/>
          <dgm:chPref val="1"/>
          <dgm:bulletEnabled val="1"/>
        </dgm:presLayoutVars>
      </dgm:prSet>
      <dgm:spPr/>
    </dgm:pt>
    <dgm:pt modelId="{AE47E5BF-DEF5-4B50-8982-618B80BC198D}" type="pres">
      <dgm:prSet presAssocID="{7BDA75A5-FC74-4428-AEB7-35100A0C99B1}" presName="ChildText" presStyleLbl="revTx" presStyleIdx="1" presStyleCnt="3">
        <dgm:presLayoutVars>
          <dgm:chMax val="0"/>
          <dgm:chPref val="0"/>
          <dgm:bulletEnabled val="1"/>
        </dgm:presLayoutVars>
      </dgm:prSet>
      <dgm:spPr/>
    </dgm:pt>
    <dgm:pt modelId="{A988FEC0-A0F8-4F51-96E6-C34E408E1B9E}" type="pres">
      <dgm:prSet presAssocID="{0C647357-2719-4D73-97EB-168C22C01FED}" presName="sibTrans" presStyleCnt="0"/>
      <dgm:spPr/>
    </dgm:pt>
    <dgm:pt modelId="{A096EE65-60F2-49A1-9F4D-10A70734C3E4}" type="pres">
      <dgm:prSet presAssocID="{C0A993A6-07BA-479C-AF5B-7CD7E3100918}" presName="composite" presStyleCnt="0"/>
      <dgm:spPr/>
    </dgm:pt>
    <dgm:pt modelId="{47F8FD3E-E265-4792-B805-DCA4F796C35F}" type="pres">
      <dgm:prSet presAssocID="{C0A993A6-07BA-479C-AF5B-7CD7E3100918}" presName="ParentText" presStyleLbl="node1" presStyleIdx="2" presStyleCnt="3">
        <dgm:presLayoutVars>
          <dgm:chMax val="1"/>
          <dgm:chPref val="1"/>
          <dgm:bulletEnabled val="1"/>
        </dgm:presLayoutVars>
      </dgm:prSet>
      <dgm:spPr/>
    </dgm:pt>
    <dgm:pt modelId="{ECE8FD3C-290B-4DB7-9A04-823D9DCEB2B8}" type="pres">
      <dgm:prSet presAssocID="{C0A993A6-07BA-479C-AF5B-7CD7E3100918}" presName="FinalChildText" presStyleLbl="revTx" presStyleIdx="2" presStyleCnt="3">
        <dgm:presLayoutVars>
          <dgm:chMax val="0"/>
          <dgm:chPref val="0"/>
          <dgm:bulletEnabled val="1"/>
        </dgm:presLayoutVars>
      </dgm:prSet>
      <dgm:spPr/>
    </dgm:pt>
  </dgm:ptLst>
  <dgm:cxnLst>
    <dgm:cxn modelId="{D60ED300-FC78-45CD-A7D0-D5B30243031A}" srcId="{9B3F04C7-3BC7-44E2-A519-9F0CEBA80674}" destId="{737CABE8-CFBC-4460-8488-5882456751CE}" srcOrd="0" destOrd="0" parTransId="{79DEFD97-DBA9-4147-AE92-EB25467544F7}" sibTransId="{CE4352E1-D23D-4AFC-B5D1-25DDE03907B0}"/>
    <dgm:cxn modelId="{30991D09-21C6-4910-81D4-D7C028E9B6B8}" type="presOf" srcId="{7BDA75A5-FC74-4428-AEB7-35100A0C99B1}" destId="{E71761F4-1630-498B-8756-C51CCD626C38}" srcOrd="0" destOrd="0" presId="urn:microsoft.com/office/officeart/2005/8/layout/StepDownProcess"/>
    <dgm:cxn modelId="{8BB70C30-0339-4BD7-B61D-8D6AD332E2EF}" type="presOf" srcId="{7EF202C6-AB1E-4F60-9AA5-AC5B8F637DF6}" destId="{AE47E5BF-DEF5-4B50-8982-618B80BC198D}" srcOrd="0" destOrd="0" presId="urn:microsoft.com/office/officeart/2005/8/layout/StepDownProcess"/>
    <dgm:cxn modelId="{2F2F7F5B-856F-4905-A99C-1DF4A82C8378}" srcId="{CB59627E-B0A1-47FD-9AC0-588BD92040CF}" destId="{C0A993A6-07BA-479C-AF5B-7CD7E3100918}" srcOrd="2" destOrd="0" parTransId="{1BB2EA66-B06B-483F-AED3-6BFD7A14FC40}" sibTransId="{CFC5DDCA-A832-4813-B057-55BECDBF51A7}"/>
    <dgm:cxn modelId="{4ED93A45-5D9E-4C8E-AA5F-5F003206F52A}" srcId="{7BDA75A5-FC74-4428-AEB7-35100A0C99B1}" destId="{7EF202C6-AB1E-4F60-9AA5-AC5B8F637DF6}" srcOrd="0" destOrd="0" parTransId="{8B22F05C-D7F9-4FE4-AF8A-EB39596487EA}" sibTransId="{C70B987F-C729-41C5-9A02-07CA44EFF85C}"/>
    <dgm:cxn modelId="{31CCC546-E8B1-427E-8726-9A2E08075545}" type="presOf" srcId="{CB59627E-B0A1-47FD-9AC0-588BD92040CF}" destId="{6271A6A6-A9B4-47FA-9ACB-9CB8F227DC6E}" srcOrd="0" destOrd="0" presId="urn:microsoft.com/office/officeart/2005/8/layout/StepDownProcess"/>
    <dgm:cxn modelId="{26108A54-B304-45DB-AA77-006B7BCDFDD0}" srcId="{CB59627E-B0A1-47FD-9AC0-588BD92040CF}" destId="{7BDA75A5-FC74-4428-AEB7-35100A0C99B1}" srcOrd="1" destOrd="0" parTransId="{8C227C15-4498-49D8-BA3E-C44205CFE2AA}" sibTransId="{0C647357-2719-4D73-97EB-168C22C01FED}"/>
    <dgm:cxn modelId="{A5417D7F-3FB9-4898-BD37-A6FF4D985BB2}" srcId="{CB59627E-B0A1-47FD-9AC0-588BD92040CF}" destId="{9B3F04C7-3BC7-44E2-A519-9F0CEBA80674}" srcOrd="0" destOrd="0" parTransId="{9B2EBDD7-6198-4795-9CBD-E97A2DAC97C6}" sibTransId="{A6E70D71-A236-4E6A-B089-E43CA0AEC9EE}"/>
    <dgm:cxn modelId="{D2E8D187-FCEC-4E27-9866-84095F8E9A43}" type="presOf" srcId="{1CFC9398-0CEE-4092-92BB-F9C634DC5AA1}" destId="{ECE8FD3C-290B-4DB7-9A04-823D9DCEB2B8}" srcOrd="0" destOrd="0" presId="urn:microsoft.com/office/officeart/2005/8/layout/StepDownProcess"/>
    <dgm:cxn modelId="{42711C8C-CC49-4E39-B5DA-EA675D73FDD4}" type="presOf" srcId="{C0A993A6-07BA-479C-AF5B-7CD7E3100918}" destId="{47F8FD3E-E265-4792-B805-DCA4F796C35F}" srcOrd="0" destOrd="0" presId="urn:microsoft.com/office/officeart/2005/8/layout/StepDownProcess"/>
    <dgm:cxn modelId="{882180A3-3B96-48DC-8246-4ABA02526206}" type="presOf" srcId="{9B3F04C7-3BC7-44E2-A519-9F0CEBA80674}" destId="{0588190B-139A-4BCF-9356-6C87D215C774}" srcOrd="0" destOrd="0" presId="urn:microsoft.com/office/officeart/2005/8/layout/StepDownProcess"/>
    <dgm:cxn modelId="{47ECC1BD-8F34-4792-9308-71429F591E64}" srcId="{C0A993A6-07BA-479C-AF5B-7CD7E3100918}" destId="{1CFC9398-0CEE-4092-92BB-F9C634DC5AA1}" srcOrd="0" destOrd="0" parTransId="{ADB1B1AE-CC30-4F49-BDBD-E459C6A4EC27}" sibTransId="{BB6495EE-0972-4950-9A56-80F824D9FF20}"/>
    <dgm:cxn modelId="{D6A1FBCF-185F-4CA4-8C63-FB988C8EC7AC}" type="presOf" srcId="{737CABE8-CFBC-4460-8488-5882456751CE}" destId="{38889696-F61E-47F3-BFD0-A6CB63162F57}" srcOrd="0" destOrd="0" presId="urn:microsoft.com/office/officeart/2005/8/layout/StepDownProcess"/>
    <dgm:cxn modelId="{526146AB-7411-4631-BD35-27384EDA6BEE}" type="presParOf" srcId="{6271A6A6-A9B4-47FA-9ACB-9CB8F227DC6E}" destId="{40B4A676-EE08-45F4-A599-BF3D441A5FEC}" srcOrd="0" destOrd="0" presId="urn:microsoft.com/office/officeart/2005/8/layout/StepDownProcess"/>
    <dgm:cxn modelId="{2A1D4B4D-3EC8-476C-BCAD-99D9CFB69DF0}" type="presParOf" srcId="{40B4A676-EE08-45F4-A599-BF3D441A5FEC}" destId="{DE35ECB0-C63A-4233-A8EB-59CA4CF0AD77}" srcOrd="0" destOrd="0" presId="urn:microsoft.com/office/officeart/2005/8/layout/StepDownProcess"/>
    <dgm:cxn modelId="{023464E3-B17D-43A4-8A59-4E2664621BA1}" type="presParOf" srcId="{40B4A676-EE08-45F4-A599-BF3D441A5FEC}" destId="{0588190B-139A-4BCF-9356-6C87D215C774}" srcOrd="1" destOrd="0" presId="urn:microsoft.com/office/officeart/2005/8/layout/StepDownProcess"/>
    <dgm:cxn modelId="{173D7CD1-9B3C-4799-AC9F-34E5E7BDC70E}" type="presParOf" srcId="{40B4A676-EE08-45F4-A599-BF3D441A5FEC}" destId="{38889696-F61E-47F3-BFD0-A6CB63162F57}" srcOrd="2" destOrd="0" presId="urn:microsoft.com/office/officeart/2005/8/layout/StepDownProcess"/>
    <dgm:cxn modelId="{5E25E20D-5719-4C3A-811E-541E41E53B0F}" type="presParOf" srcId="{6271A6A6-A9B4-47FA-9ACB-9CB8F227DC6E}" destId="{574721BD-45CD-447F-9410-2681FD6F148E}" srcOrd="1" destOrd="0" presId="urn:microsoft.com/office/officeart/2005/8/layout/StepDownProcess"/>
    <dgm:cxn modelId="{F9E28979-782C-49DB-9355-0B16848047AE}" type="presParOf" srcId="{6271A6A6-A9B4-47FA-9ACB-9CB8F227DC6E}" destId="{A285F17F-10A3-42B3-BD30-3CA5D2F1927A}" srcOrd="2" destOrd="0" presId="urn:microsoft.com/office/officeart/2005/8/layout/StepDownProcess"/>
    <dgm:cxn modelId="{BFEBBABE-C9C9-453E-A710-35D996DBB7BB}" type="presParOf" srcId="{A285F17F-10A3-42B3-BD30-3CA5D2F1927A}" destId="{42F24CFF-1F5A-4701-BB3A-3FA9D22CAC6A}" srcOrd="0" destOrd="0" presId="urn:microsoft.com/office/officeart/2005/8/layout/StepDownProcess"/>
    <dgm:cxn modelId="{D69569D6-0EB8-4B1E-A305-B592E1680C04}" type="presParOf" srcId="{A285F17F-10A3-42B3-BD30-3CA5D2F1927A}" destId="{E71761F4-1630-498B-8756-C51CCD626C38}" srcOrd="1" destOrd="0" presId="urn:microsoft.com/office/officeart/2005/8/layout/StepDownProcess"/>
    <dgm:cxn modelId="{CA22C594-9A7A-41DF-92A4-D5C0250A3FBE}" type="presParOf" srcId="{A285F17F-10A3-42B3-BD30-3CA5D2F1927A}" destId="{AE47E5BF-DEF5-4B50-8982-618B80BC198D}" srcOrd="2" destOrd="0" presId="urn:microsoft.com/office/officeart/2005/8/layout/StepDownProcess"/>
    <dgm:cxn modelId="{BE8A1DBC-25F6-4BCD-B07D-BA4F0E0295B0}" type="presParOf" srcId="{6271A6A6-A9B4-47FA-9ACB-9CB8F227DC6E}" destId="{A988FEC0-A0F8-4F51-96E6-C34E408E1B9E}" srcOrd="3" destOrd="0" presId="urn:microsoft.com/office/officeart/2005/8/layout/StepDownProcess"/>
    <dgm:cxn modelId="{C59FFB17-2F0A-43BC-A9DF-C92E0C477280}" type="presParOf" srcId="{6271A6A6-A9B4-47FA-9ACB-9CB8F227DC6E}" destId="{A096EE65-60F2-49A1-9F4D-10A70734C3E4}" srcOrd="4" destOrd="0" presId="urn:microsoft.com/office/officeart/2005/8/layout/StepDownProcess"/>
    <dgm:cxn modelId="{33673FA1-8BE0-4E25-B9C6-51884727CEEB}" type="presParOf" srcId="{A096EE65-60F2-49A1-9F4D-10A70734C3E4}" destId="{47F8FD3E-E265-4792-B805-DCA4F796C35F}" srcOrd="0" destOrd="0" presId="urn:microsoft.com/office/officeart/2005/8/layout/StepDownProcess"/>
    <dgm:cxn modelId="{FCE382AE-4ABD-46EB-8648-71EC55615F44}" type="presParOf" srcId="{A096EE65-60F2-49A1-9F4D-10A70734C3E4}" destId="{ECE8FD3C-290B-4DB7-9A04-823D9DCEB2B8}"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5ECB0-C63A-4233-A8EB-59CA4CF0AD77}">
      <dsp:nvSpPr>
        <dsp:cNvPr id="0" name=""/>
        <dsp:cNvSpPr/>
      </dsp:nvSpPr>
      <dsp:spPr>
        <a:xfrm rot="5400000">
          <a:off x="1402548" y="1293082"/>
          <a:ext cx="1143620" cy="130197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588190B-139A-4BCF-9356-6C87D215C774}">
      <dsp:nvSpPr>
        <dsp:cNvPr id="0" name=""/>
        <dsp:cNvSpPr/>
      </dsp:nvSpPr>
      <dsp:spPr>
        <a:xfrm>
          <a:off x="1099558" y="25356"/>
          <a:ext cx="1925182" cy="134756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Arial" panose="020B0604020202020204" pitchFamily="34" charset="0"/>
              <a:cs typeface="Arial" panose="020B0604020202020204" pitchFamily="34" charset="0"/>
            </a:rPr>
            <a:t>Vor der Programmdurchführung April 2018</a:t>
          </a:r>
        </a:p>
      </dsp:txBody>
      <dsp:txXfrm>
        <a:off x="1165353" y="91151"/>
        <a:ext cx="1793592" cy="1215975"/>
      </dsp:txXfrm>
    </dsp:sp>
    <dsp:sp modelId="{38889696-F61E-47F3-BFD0-A6CB63162F57}">
      <dsp:nvSpPr>
        <dsp:cNvPr id="0" name=""/>
        <dsp:cNvSpPr/>
      </dsp:nvSpPr>
      <dsp:spPr>
        <a:xfrm>
          <a:off x="3024741" y="153877"/>
          <a:ext cx="1400194" cy="108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latin typeface="Arial" panose="020B0604020202020204" pitchFamily="34" charset="0"/>
              <a:cs typeface="Arial" panose="020B0604020202020204" pitchFamily="34" charset="0"/>
            </a:rPr>
            <a:t>T1</a:t>
          </a:r>
        </a:p>
      </dsp:txBody>
      <dsp:txXfrm>
        <a:off x="3024741" y="153877"/>
        <a:ext cx="1400194" cy="1089161"/>
      </dsp:txXfrm>
    </dsp:sp>
    <dsp:sp modelId="{42F24CFF-1F5A-4701-BB3A-3FA9D22CAC6A}">
      <dsp:nvSpPr>
        <dsp:cNvPr id="0" name=""/>
        <dsp:cNvSpPr/>
      </dsp:nvSpPr>
      <dsp:spPr>
        <a:xfrm rot="5400000">
          <a:off x="2998729" y="2806843"/>
          <a:ext cx="1143620" cy="1301971"/>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1761F4-1630-498B-8756-C51CCD626C38}">
      <dsp:nvSpPr>
        <dsp:cNvPr id="0" name=""/>
        <dsp:cNvSpPr/>
      </dsp:nvSpPr>
      <dsp:spPr>
        <a:xfrm>
          <a:off x="2695739" y="1539117"/>
          <a:ext cx="1925182" cy="134756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Arial" panose="020B0604020202020204" pitchFamily="34" charset="0"/>
              <a:cs typeface="Arial" panose="020B0604020202020204" pitchFamily="34" charset="0"/>
            </a:rPr>
            <a:t>Nach der Programmdurchführung November / Dezember 2018</a:t>
          </a:r>
        </a:p>
      </dsp:txBody>
      <dsp:txXfrm>
        <a:off x="2761534" y="1604912"/>
        <a:ext cx="1793592" cy="1215975"/>
      </dsp:txXfrm>
    </dsp:sp>
    <dsp:sp modelId="{AE47E5BF-DEF5-4B50-8982-618B80BC198D}">
      <dsp:nvSpPr>
        <dsp:cNvPr id="0" name=""/>
        <dsp:cNvSpPr/>
      </dsp:nvSpPr>
      <dsp:spPr>
        <a:xfrm>
          <a:off x="4620922" y="1667638"/>
          <a:ext cx="1400194" cy="108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latin typeface="Arial" panose="020B0604020202020204" pitchFamily="34" charset="0"/>
              <a:cs typeface="Arial" panose="020B0604020202020204" pitchFamily="34" charset="0"/>
            </a:rPr>
            <a:t>T2</a:t>
          </a:r>
        </a:p>
      </dsp:txBody>
      <dsp:txXfrm>
        <a:off x="4620922" y="1667638"/>
        <a:ext cx="1400194" cy="1089161"/>
      </dsp:txXfrm>
    </dsp:sp>
    <dsp:sp modelId="{47F8FD3E-E265-4792-B805-DCA4F796C35F}">
      <dsp:nvSpPr>
        <dsp:cNvPr id="0" name=""/>
        <dsp:cNvSpPr/>
      </dsp:nvSpPr>
      <dsp:spPr>
        <a:xfrm>
          <a:off x="4291920" y="3052878"/>
          <a:ext cx="1925182" cy="1347565"/>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de-DE" sz="1200" kern="1200" dirty="0">
              <a:latin typeface="Arial" panose="020B0604020202020204" pitchFamily="34" charset="0"/>
              <a:cs typeface="Arial" panose="020B0604020202020204" pitchFamily="34" charset="0"/>
            </a:rPr>
            <a:t>Follow-</a:t>
          </a:r>
          <a:r>
            <a:rPr lang="de-DE" sz="1200" kern="1200" dirty="0" err="1">
              <a:latin typeface="Arial" panose="020B0604020202020204" pitchFamily="34" charset="0"/>
              <a:cs typeface="Arial" panose="020B0604020202020204" pitchFamily="34" charset="0"/>
            </a:rPr>
            <a:t>up</a:t>
          </a:r>
          <a:endParaRPr lang="de-DE" sz="1200" kern="1200" dirty="0">
            <a:latin typeface="Arial" panose="020B0604020202020204" pitchFamily="34" charset="0"/>
            <a:cs typeface="Arial" panose="020B0604020202020204" pitchFamily="34" charset="0"/>
          </a:endParaRPr>
        </a:p>
        <a:p>
          <a:pPr marL="0" lvl="0" indent="0" algn="ctr" defTabSz="533400">
            <a:lnSpc>
              <a:spcPct val="90000"/>
            </a:lnSpc>
            <a:spcBef>
              <a:spcPct val="0"/>
            </a:spcBef>
            <a:spcAft>
              <a:spcPct val="35000"/>
            </a:spcAft>
            <a:buNone/>
          </a:pPr>
          <a:r>
            <a:rPr lang="de-DE" sz="1200" kern="1200" dirty="0">
              <a:latin typeface="Arial" panose="020B0604020202020204" pitchFamily="34" charset="0"/>
              <a:cs typeface="Arial" panose="020B0604020202020204" pitchFamily="34" charset="0"/>
            </a:rPr>
            <a:t>(3 Monate nach T2) März 2019</a:t>
          </a:r>
        </a:p>
      </dsp:txBody>
      <dsp:txXfrm>
        <a:off x="4357715" y="3118673"/>
        <a:ext cx="1793592" cy="1215975"/>
      </dsp:txXfrm>
    </dsp:sp>
    <dsp:sp modelId="{ECE8FD3C-290B-4DB7-9A04-823D9DCEB2B8}">
      <dsp:nvSpPr>
        <dsp:cNvPr id="0" name=""/>
        <dsp:cNvSpPr/>
      </dsp:nvSpPr>
      <dsp:spPr>
        <a:xfrm>
          <a:off x="6217103" y="3181399"/>
          <a:ext cx="1400194" cy="1089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de-DE" sz="2400" kern="1200" dirty="0">
              <a:latin typeface="Arial" panose="020B0604020202020204" pitchFamily="34" charset="0"/>
              <a:cs typeface="Arial" panose="020B0604020202020204" pitchFamily="34" charset="0"/>
            </a:rPr>
            <a:t>T3</a:t>
          </a:r>
        </a:p>
      </dsp:txBody>
      <dsp:txXfrm>
        <a:off x="6217103" y="3181399"/>
        <a:ext cx="1400194" cy="1089161"/>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3076363" cy="511731"/>
          </a:xfrm>
          <a:prstGeom prst="rect">
            <a:avLst/>
          </a:prstGeom>
        </p:spPr>
        <p:txBody>
          <a:bodyPr vert="horz" lIns="95070" tIns="47535" rIns="95070" bIns="47535" rtlCol="0"/>
          <a:lstStyle>
            <a:lvl1pPr algn="l">
              <a:defRPr sz="1200"/>
            </a:lvl1pPr>
          </a:lstStyle>
          <a:p>
            <a:endParaRPr lang="de-DE"/>
          </a:p>
        </p:txBody>
      </p:sp>
      <p:sp>
        <p:nvSpPr>
          <p:cNvPr id="3" name="Datumsplatzhalter 2"/>
          <p:cNvSpPr>
            <a:spLocks noGrp="1"/>
          </p:cNvSpPr>
          <p:nvPr>
            <p:ph type="dt" sz="quarter" idx="1"/>
          </p:nvPr>
        </p:nvSpPr>
        <p:spPr>
          <a:xfrm>
            <a:off x="4021295" y="1"/>
            <a:ext cx="3076363" cy="511731"/>
          </a:xfrm>
          <a:prstGeom prst="rect">
            <a:avLst/>
          </a:prstGeom>
        </p:spPr>
        <p:txBody>
          <a:bodyPr vert="horz" lIns="95070" tIns="47535" rIns="95070" bIns="47535" rtlCol="0"/>
          <a:lstStyle>
            <a:lvl1pPr algn="r">
              <a:defRPr sz="1200"/>
            </a:lvl1pPr>
          </a:lstStyle>
          <a:p>
            <a:endParaRPr lang="de-DE"/>
          </a:p>
        </p:txBody>
      </p:sp>
      <p:sp>
        <p:nvSpPr>
          <p:cNvPr id="4" name="Fußzeilenplatzhalter 3"/>
          <p:cNvSpPr>
            <a:spLocks noGrp="1"/>
          </p:cNvSpPr>
          <p:nvPr>
            <p:ph type="ftr" sz="quarter" idx="2"/>
          </p:nvPr>
        </p:nvSpPr>
        <p:spPr>
          <a:xfrm>
            <a:off x="1" y="9721107"/>
            <a:ext cx="3076363" cy="511731"/>
          </a:xfrm>
          <a:prstGeom prst="rect">
            <a:avLst/>
          </a:prstGeom>
        </p:spPr>
        <p:txBody>
          <a:bodyPr vert="horz" lIns="95070" tIns="47535" rIns="95070" bIns="47535" rtlCol="0" anchor="b"/>
          <a:lstStyle>
            <a:lvl1pPr algn="l">
              <a:defRPr sz="1200"/>
            </a:lvl1pPr>
          </a:lstStyle>
          <a:p>
            <a:endParaRPr lang="de-DE"/>
          </a:p>
        </p:txBody>
      </p:sp>
      <p:sp>
        <p:nvSpPr>
          <p:cNvPr id="5" name="Foliennummernplatzhalter 4"/>
          <p:cNvSpPr>
            <a:spLocks noGrp="1"/>
          </p:cNvSpPr>
          <p:nvPr>
            <p:ph type="sldNum" sz="quarter" idx="3"/>
          </p:nvPr>
        </p:nvSpPr>
        <p:spPr>
          <a:xfrm>
            <a:off x="4021295" y="9721107"/>
            <a:ext cx="3076363" cy="511731"/>
          </a:xfrm>
          <a:prstGeom prst="rect">
            <a:avLst/>
          </a:prstGeom>
        </p:spPr>
        <p:txBody>
          <a:bodyPr vert="horz" lIns="95070" tIns="47535" rIns="95070" bIns="47535" rtlCol="0" anchor="b"/>
          <a:lstStyle>
            <a:lvl1pPr algn="r">
              <a:defRPr sz="1200"/>
            </a:lvl1pPr>
          </a:lstStyle>
          <a:p>
            <a:fld id="{19C2E28D-415A-4AB0-8C12-32C08A8D17FD}" type="slidenum">
              <a:rPr lang="de-DE" smtClean="0"/>
              <a:pPr/>
              <a:t>‹#›</a:t>
            </a:fld>
            <a:endParaRPr lang="de-DE"/>
          </a:p>
        </p:txBody>
      </p:sp>
    </p:spTree>
    <p:extLst>
      <p:ext uri="{BB962C8B-B14F-4D97-AF65-F5344CB8AC3E}">
        <p14:creationId xmlns:p14="http://schemas.microsoft.com/office/powerpoint/2010/main" val="332504988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137" cy="511731"/>
          </a:xfrm>
          <a:prstGeom prst="rect">
            <a:avLst/>
          </a:prstGeom>
        </p:spPr>
        <p:txBody>
          <a:bodyPr vert="horz" lIns="95070" tIns="47535" rIns="95070" bIns="47535" rtlCol="0"/>
          <a:lstStyle>
            <a:lvl1pPr algn="l">
              <a:defRPr sz="1200"/>
            </a:lvl1pPr>
          </a:lstStyle>
          <a:p>
            <a:endParaRPr lang="de-DE"/>
          </a:p>
        </p:txBody>
      </p:sp>
      <p:sp>
        <p:nvSpPr>
          <p:cNvPr id="3" name="Datumsplatzhalter 2"/>
          <p:cNvSpPr>
            <a:spLocks noGrp="1"/>
          </p:cNvSpPr>
          <p:nvPr>
            <p:ph type="dt" idx="1"/>
          </p:nvPr>
        </p:nvSpPr>
        <p:spPr>
          <a:xfrm>
            <a:off x="4020506" y="1"/>
            <a:ext cx="3077137" cy="511731"/>
          </a:xfrm>
          <a:prstGeom prst="rect">
            <a:avLst/>
          </a:prstGeom>
        </p:spPr>
        <p:txBody>
          <a:bodyPr vert="horz" lIns="95070" tIns="47535" rIns="95070" bIns="47535" rtlCol="0"/>
          <a:lstStyle>
            <a:lvl1pPr algn="r">
              <a:defRPr sz="1200"/>
            </a:lvl1pPr>
          </a:lstStyle>
          <a:p>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5070" tIns="47535" rIns="95070" bIns="47535" rtlCol="0" anchor="ctr"/>
          <a:lstStyle/>
          <a:p>
            <a:endParaRPr lang="de-DE"/>
          </a:p>
        </p:txBody>
      </p:sp>
      <p:sp>
        <p:nvSpPr>
          <p:cNvPr id="5" name="Notizenplatzhalter 4"/>
          <p:cNvSpPr>
            <a:spLocks noGrp="1"/>
          </p:cNvSpPr>
          <p:nvPr>
            <p:ph type="body" sz="quarter" idx="3"/>
          </p:nvPr>
        </p:nvSpPr>
        <p:spPr>
          <a:xfrm>
            <a:off x="709599" y="4862265"/>
            <a:ext cx="5680103" cy="4605575"/>
          </a:xfrm>
          <a:prstGeom prst="rect">
            <a:avLst/>
          </a:prstGeom>
        </p:spPr>
        <p:txBody>
          <a:bodyPr vert="horz" lIns="95070" tIns="47535" rIns="95070" bIns="47535"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238"/>
            <a:ext cx="3077137" cy="511731"/>
          </a:xfrm>
          <a:prstGeom prst="rect">
            <a:avLst/>
          </a:prstGeom>
        </p:spPr>
        <p:txBody>
          <a:bodyPr vert="horz" lIns="95070" tIns="47535" rIns="95070" bIns="47535" rtlCol="0" anchor="b"/>
          <a:lstStyle>
            <a:lvl1pPr algn="l">
              <a:defRPr sz="1200"/>
            </a:lvl1pPr>
          </a:lstStyle>
          <a:p>
            <a:endParaRPr lang="de-DE"/>
          </a:p>
        </p:txBody>
      </p:sp>
      <p:sp>
        <p:nvSpPr>
          <p:cNvPr id="7" name="Foliennummernplatzhalter 6"/>
          <p:cNvSpPr>
            <a:spLocks noGrp="1"/>
          </p:cNvSpPr>
          <p:nvPr>
            <p:ph type="sldNum" sz="quarter" idx="5"/>
          </p:nvPr>
        </p:nvSpPr>
        <p:spPr>
          <a:xfrm>
            <a:off x="4020506" y="9721238"/>
            <a:ext cx="3077137" cy="511731"/>
          </a:xfrm>
          <a:prstGeom prst="rect">
            <a:avLst/>
          </a:prstGeom>
        </p:spPr>
        <p:txBody>
          <a:bodyPr vert="horz" lIns="95070" tIns="47535" rIns="95070" bIns="47535" rtlCol="0" anchor="b"/>
          <a:lstStyle>
            <a:lvl1pPr algn="r">
              <a:defRPr sz="1200"/>
            </a:lvl1pPr>
          </a:lstStyle>
          <a:p>
            <a:fld id="{C7854267-C670-42FD-A039-0760D7D065CA}" type="slidenum">
              <a:rPr lang="de-DE" smtClean="0"/>
              <a:pPr/>
              <a:t>‹#›</a:t>
            </a:fld>
            <a:endParaRPr lang="de-DE"/>
          </a:p>
        </p:txBody>
      </p:sp>
    </p:spTree>
    <p:extLst>
      <p:ext uri="{BB962C8B-B14F-4D97-AF65-F5344CB8AC3E}">
        <p14:creationId xmlns:p14="http://schemas.microsoft.com/office/powerpoint/2010/main" val="110850288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5821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p:spPr>
        <p:txBody>
          <a:bodyPr/>
          <a:lstStyle/>
          <a:p>
            <a:pPr eaLnBrk="1" hangingPunct="1"/>
            <a:endParaRPr lang="de-DE" altLang="de-DE"/>
          </a:p>
        </p:txBody>
      </p:sp>
      <p:sp>
        <p:nvSpPr>
          <p:cNvPr id="2" name="Datumsplatzhalter 1"/>
          <p:cNvSpPr>
            <a:spLocks noGrp="1"/>
          </p:cNvSpPr>
          <p:nvPr>
            <p:ph type="dt" idx="10"/>
          </p:nvPr>
        </p:nvSpPr>
        <p:spPr/>
        <p:txBody>
          <a:bodyPr/>
          <a:lstStyle/>
          <a:p>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86425-3226-483F-92A9-11DD12FC6E7C}"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umsplatzhalt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8642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14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0619234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15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3933198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16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866384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17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694104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18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738159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19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547745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20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40030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21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126295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C7854267-C670-42FD-A039-0760D7D065CA}" type="slidenum">
              <a:rPr lang="de-DE" smtClean="0"/>
              <a:t>2</a:t>
            </a:fld>
            <a:endParaRPr lang="de-DE"/>
          </a:p>
        </p:txBody>
      </p:sp>
      <p:sp>
        <p:nvSpPr>
          <p:cNvPr id="6" name="Datumsplatzhalter 5"/>
          <p:cNvSpPr>
            <a:spLocks noGrp="1"/>
          </p:cNvSpPr>
          <p:nvPr>
            <p:ph type="dt" idx="12"/>
          </p:nvPr>
        </p:nvSpPr>
        <p:spPr/>
        <p:txBody>
          <a:bodyPr/>
          <a:lstStyle/>
          <a:p>
            <a:endParaRPr lang="de-DE"/>
          </a:p>
        </p:txBody>
      </p:sp>
    </p:spTree>
    <p:extLst>
      <p:ext uri="{BB962C8B-B14F-4D97-AF65-F5344CB8AC3E}">
        <p14:creationId xmlns:p14="http://schemas.microsoft.com/office/powerpoint/2010/main" val="3216146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22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832867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23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039869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854267-C670-42FD-A039-0760D7D065CA}" type="slidenum">
              <a:rPr lang="de-DE" smtClean="0"/>
              <a:pPr/>
              <a:t>24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68516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25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6645286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26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25419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27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9545520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28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768769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29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837703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30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642764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31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24632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9137850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32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6534829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33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9263551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3136">
              <a:defRPr/>
            </a:pPr>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34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1751509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3136">
              <a:defRPr/>
            </a:pPr>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35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4941759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3136">
              <a:defRPr/>
            </a:pPr>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36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710086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3136">
              <a:defRPr/>
            </a:pPr>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37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6524305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defTabSz="943136">
              <a:defRPr/>
            </a:pPr>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38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7017140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39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5575342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p:spPr>
        <p:txBody>
          <a:bodyPr/>
          <a:lstStyle/>
          <a:p>
            <a:pPr eaLnBrk="1" hangingPunct="1"/>
            <a:endParaRPr lang="de-DE" altLang="de-DE"/>
          </a:p>
        </p:txBody>
      </p:sp>
      <p:sp>
        <p:nvSpPr>
          <p:cNvPr id="2" name="Datumsplatzhalter 1"/>
          <p:cNvSpPr>
            <a:spLocks noGrp="1"/>
          </p:cNvSpPr>
          <p:nvPr>
            <p:ph type="dt" idx="10"/>
          </p:nvPr>
        </p:nvSpPr>
        <p:spPr/>
        <p:txBody>
          <a:bodyPr/>
          <a:lstStyle/>
          <a:p>
            <a:endParaRPr lang="de-DE"/>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41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176226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5" name="Foliennummernplatzhalter 4"/>
          <p:cNvSpPr>
            <a:spLocks noGrp="1"/>
          </p:cNvSpPr>
          <p:nvPr>
            <p:ph type="sldNum" sz="quarter" idx="11"/>
          </p:nvPr>
        </p:nvSpPr>
        <p:spPr/>
        <p:txBody>
          <a:bodyPr/>
          <a:lstStyle/>
          <a:p>
            <a:fld id="{C7854267-C670-42FD-A039-0760D7D065CA}" type="slidenum">
              <a:rPr lang="de-DE" smtClean="0"/>
              <a:t>4</a:t>
            </a:fld>
            <a:endParaRPr lang="de-DE"/>
          </a:p>
        </p:txBody>
      </p:sp>
      <p:sp>
        <p:nvSpPr>
          <p:cNvPr id="6" name="Datumsplatzhalter 5"/>
          <p:cNvSpPr>
            <a:spLocks noGrp="1"/>
          </p:cNvSpPr>
          <p:nvPr>
            <p:ph type="dt" idx="12"/>
          </p:nvPr>
        </p:nvSpPr>
        <p:spPr/>
        <p:txBody>
          <a:bodyPr/>
          <a:lstStyle/>
          <a:p>
            <a:endParaRPr lang="de-DE"/>
          </a:p>
        </p:txBody>
      </p:sp>
    </p:spTree>
    <p:extLst>
      <p:ext uri="{BB962C8B-B14F-4D97-AF65-F5344CB8AC3E}">
        <p14:creationId xmlns:p14="http://schemas.microsoft.com/office/powerpoint/2010/main" val="32161465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42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996745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43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3251177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44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388902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45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557908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46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354575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47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7208027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7854267-C670-42FD-A039-0760D7D065CA}" type="slidenum">
              <a:rPr lang="de-DE" smtClean="0"/>
              <a:pPr/>
              <a:t>48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694039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49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1518120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50</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96721709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51</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863861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2649453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52</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283136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53</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2831364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54</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413672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55</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2298118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56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36676087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57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876201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6</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920866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7</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66046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A1686425-3226-483F-92A9-11DD12FC6E7C}" type="slidenum">
              <a:rPr lang="de-DE" smtClean="0"/>
              <a:pPr/>
              <a:t>8</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2396630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C7854267-C670-42FD-A039-0760D7D065CA}" type="slidenum">
              <a:rPr lang="de-DE" smtClean="0"/>
              <a:pPr/>
              <a:t>9</a:t>
            </a:fld>
            <a:endParaRPr lang="de-DE"/>
          </a:p>
        </p:txBody>
      </p:sp>
      <p:sp>
        <p:nvSpPr>
          <p:cNvPr id="5" name="Datumsplatzhalter 4"/>
          <p:cNvSpPr>
            <a:spLocks noGrp="1"/>
          </p:cNvSpPr>
          <p:nvPr>
            <p:ph type="dt" idx="11"/>
          </p:nvPr>
        </p:nvSpPr>
        <p:spPr/>
        <p:txBody>
          <a:bodyPr/>
          <a:lstStyle/>
          <a:p>
            <a:endParaRPr lang="de-DE"/>
          </a:p>
        </p:txBody>
      </p:sp>
    </p:spTree>
    <p:extLst>
      <p:ext uri="{BB962C8B-B14F-4D97-AF65-F5344CB8AC3E}">
        <p14:creationId xmlns:p14="http://schemas.microsoft.com/office/powerpoint/2010/main" val="1544951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4.xml"/><Relationship Id="rId4" Type="http://schemas.openxmlformats.org/officeDocument/2006/relationships/image" Target="../media/image3.jpe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4"/>
            <a:r>
              <a:rPr lang="de-DE" dirty="0"/>
              <a:t>Fünfte Ebene</a:t>
            </a:r>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fld id="{37097709-3703-4872-A653-C50576CFE1E5}" type="slidenum">
              <a:rPr lang="de-DE" smtClean="0"/>
              <a:pPr/>
              <a:t>‹#›</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765268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4"/>
            <a:r>
              <a:rPr lang="de-DE" dirty="0"/>
              <a:t>Fünfte Ebene</a:t>
            </a:r>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97709-3703-4872-A653-C50576CFE1E5}" type="slidenum">
              <a:rPr kumimoji="0" lang="de-DE"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charset="0"/>
                <a:ea typeface="+mn-ea"/>
                <a:cs typeface="Arial" charset="0"/>
              </a:rPr>
              <a:t>© Papilio gGmbH</a:t>
            </a:r>
          </a:p>
        </p:txBody>
      </p:sp>
      <p:pic>
        <p:nvPicPr>
          <p:cNvPr id="14" name="Grafik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94860" y="284647"/>
            <a:ext cx="1503753" cy="419147"/>
          </a:xfrm>
          <a:prstGeom prst="rect">
            <a:avLst/>
          </a:prstGeom>
        </p:spPr>
      </p:pic>
      <p:pic>
        <p:nvPicPr>
          <p:cNvPr id="15" name="Picture 10" descr="Logo_FU-Berlin_"/>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06667" y="258761"/>
            <a:ext cx="2030304" cy="5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7061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endParaRPr lang="de-DE" dirty="0"/>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97709-3703-4872-A653-C50576CFE1E5}" type="slidenum">
              <a:rPr kumimoji="0" lang="de-DE"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charset="0"/>
                <a:ea typeface="+mn-ea"/>
                <a:cs typeface="Arial" charset="0"/>
              </a:rPr>
              <a:t>© Papilio gGmbH</a:t>
            </a:r>
          </a:p>
        </p:txBody>
      </p:sp>
      <p:cxnSp>
        <p:nvCxnSpPr>
          <p:cNvPr id="10" name="Gerade Verbindung 9"/>
          <p:cNvCxnSpPr/>
          <p:nvPr userDrawn="1"/>
        </p:nvCxnSpPr>
        <p:spPr bwMode="auto">
          <a:xfrm>
            <a:off x="0" y="3609975"/>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1" name="Textplatzhalter 2"/>
          <p:cNvSpPr>
            <a:spLocks noGrp="1"/>
          </p:cNvSpPr>
          <p:nvPr>
            <p:ph type="body" sz="quarter" idx="10" hasCustomPrompt="1"/>
          </p:nvPr>
        </p:nvSpPr>
        <p:spPr>
          <a:xfrm>
            <a:off x="3419475" y="3140323"/>
            <a:ext cx="5638800" cy="720725"/>
          </a:xfrm>
        </p:spPr>
        <p:txBody>
          <a:bodyPr>
            <a:normAutofit/>
          </a:bodyPr>
          <a:lstStyle>
            <a:lvl1pPr marL="0" indent="0">
              <a:buNone/>
              <a:defRPr lang="de-DE" sz="1800" b="1" kern="1200" baseline="0" dirty="0" smtClean="0">
                <a:solidFill>
                  <a:srgbClr val="024089"/>
                </a:solidFill>
                <a:latin typeface="Arial" pitchFamily="34" charset="0"/>
                <a:ea typeface="+mn-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Zwischenüberschrift</a:t>
            </a:r>
          </a:p>
        </p:txBody>
      </p:sp>
    </p:spTree>
    <p:extLst>
      <p:ext uri="{BB962C8B-B14F-4D97-AF65-F5344CB8AC3E}">
        <p14:creationId xmlns:p14="http://schemas.microsoft.com/office/powerpoint/2010/main" val="650963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endParaRPr lang="de-DE" dirty="0"/>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fld id="{37097709-3703-4872-A653-C50576CFE1E5}" type="slidenum">
              <a:rPr lang="de-DE" smtClean="0"/>
              <a:pPr/>
              <a:t>‹#›</a:t>
            </a:fld>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cxnSp>
        <p:nvCxnSpPr>
          <p:cNvPr id="10" name="Gerade Verbindung 9"/>
          <p:cNvCxnSpPr/>
          <p:nvPr userDrawn="1"/>
        </p:nvCxnSpPr>
        <p:spPr bwMode="auto">
          <a:xfrm>
            <a:off x="0" y="3609975"/>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1" name="Textplatzhalter 2"/>
          <p:cNvSpPr>
            <a:spLocks noGrp="1"/>
          </p:cNvSpPr>
          <p:nvPr>
            <p:ph type="body" sz="quarter" idx="10" hasCustomPrompt="1"/>
          </p:nvPr>
        </p:nvSpPr>
        <p:spPr>
          <a:xfrm>
            <a:off x="3419475" y="3140323"/>
            <a:ext cx="5638800" cy="720725"/>
          </a:xfrm>
        </p:spPr>
        <p:txBody>
          <a:bodyPr>
            <a:normAutofit/>
          </a:bodyPr>
          <a:lstStyle>
            <a:lvl1pPr marL="0" indent="0">
              <a:buNone/>
              <a:defRPr lang="de-DE" sz="1800" b="1" kern="1200" baseline="0" dirty="0" smtClean="0">
                <a:solidFill>
                  <a:srgbClr val="024089"/>
                </a:solidFill>
                <a:latin typeface="Arial" pitchFamily="34" charset="0"/>
                <a:ea typeface="+mn-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Zwischenüberschrift</a:t>
            </a:r>
          </a:p>
        </p:txBody>
      </p:sp>
    </p:spTree>
    <p:extLst>
      <p:ext uri="{BB962C8B-B14F-4D97-AF65-F5344CB8AC3E}">
        <p14:creationId xmlns:p14="http://schemas.microsoft.com/office/powerpoint/2010/main" val="717603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0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de-DE"/>
              <a:t>Titelmasterformat durch Klicken bearbeiten</a:t>
            </a:r>
          </a:p>
        </p:txBody>
      </p:sp>
      <p:sp>
        <p:nvSpPr>
          <p:cNvPr id="3" name="Foliennummernplatzhalter 5"/>
          <p:cNvSpPr>
            <a:spLocks noGrp="1"/>
          </p:cNvSpPr>
          <p:nvPr>
            <p:ph type="sldNum" sz="quarter" idx="12"/>
          </p:nvPr>
        </p:nvSpPr>
        <p:spPr>
          <a:xfrm>
            <a:off x="6553200" y="6356350"/>
            <a:ext cx="2133600" cy="365125"/>
          </a:xfrm>
        </p:spPr>
        <p:txBody>
          <a:bodyPr/>
          <a:lstStyle/>
          <a:p>
            <a:fld id="{1097461A-818E-46FC-9A27-67D9B02F2919}" type="slidenum">
              <a:rPr lang="de-DE" smtClean="0"/>
              <a:pPr/>
              <a:t>‹#›</a:t>
            </a:fld>
            <a:endParaRPr lang="de-DE" dirty="0"/>
          </a:p>
        </p:txBody>
      </p:sp>
      <p:sp>
        <p:nvSpPr>
          <p:cNvPr id="4"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400476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Titelfolie">
    <p:spTree>
      <p:nvGrpSpPr>
        <p:cNvPr id="1" name=""/>
        <p:cNvGrpSpPr/>
        <p:nvPr/>
      </p:nvGrpSpPr>
      <p:grpSpPr>
        <a:xfrm>
          <a:off x="0" y="0"/>
          <a:ext cx="0" cy="0"/>
          <a:chOff x="0" y="0"/>
          <a:chExt cx="0" cy="0"/>
        </a:xfrm>
      </p:grpSpPr>
      <p:sp>
        <p:nvSpPr>
          <p:cNvPr id="8"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a:t>
            </a:r>
            <a:r>
              <a:rPr lang="de-DE" baseline="0" dirty="0">
                <a:solidFill>
                  <a:schemeClr val="tx1"/>
                </a:solidFill>
                <a:cs typeface="Arial" charset="0"/>
              </a:rPr>
              <a:t> gGmbH</a:t>
            </a:r>
            <a:endParaRPr lang="de-DE" dirty="0">
              <a:solidFill>
                <a:schemeClr val="tx1"/>
              </a:solidFill>
              <a:cs typeface="Arial" charset="0"/>
            </a:endParaRPr>
          </a:p>
        </p:txBody>
      </p:sp>
      <p:sp>
        <p:nvSpPr>
          <p:cNvPr id="4" name="Titel 3"/>
          <p:cNvSpPr>
            <a:spLocks noGrp="1"/>
          </p:cNvSpPr>
          <p:nvPr>
            <p:ph type="title"/>
          </p:nvPr>
        </p:nvSpPr>
        <p:spPr>
          <a:xfrm>
            <a:off x="1691680" y="4221088"/>
            <a:ext cx="6192688" cy="1143000"/>
          </a:xfrm>
        </p:spPr>
        <p:txBody>
          <a:bodyPr>
            <a:noAutofit/>
          </a:bodyPr>
          <a:lstStyle>
            <a:lvl1pPr algn="l">
              <a:defRPr sz="2000" b="1">
                <a:latin typeface="Arial" pitchFamily="34" charset="0"/>
                <a:cs typeface="Arial" pitchFamily="34" charset="0"/>
              </a:defRPr>
            </a:lvl1pPr>
          </a:lstStyle>
          <a:p>
            <a:r>
              <a:rPr lang="de-DE" dirty="0"/>
              <a:t>Titelmasterformat durch Klicken bearbeiten</a:t>
            </a:r>
          </a:p>
        </p:txBody>
      </p:sp>
    </p:spTree>
    <p:extLst>
      <p:ext uri="{BB962C8B-B14F-4D97-AF65-F5344CB8AC3E}">
        <p14:creationId xmlns:p14="http://schemas.microsoft.com/office/powerpoint/2010/main" val="389481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5" name="Fußzeilenplatzhalter 4"/>
          <p:cNvSpPr>
            <a:spLocks noGrp="1"/>
          </p:cNvSpPr>
          <p:nvPr>
            <p:ph type="ftr" sz="quarter" idx="11"/>
          </p:nvPr>
        </p:nvSpPr>
        <p:spPr>
          <a:xfrm>
            <a:off x="251520" y="6381328"/>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p:txBody>
          <a:bodyPr/>
          <a:lstStyle/>
          <a:p>
            <a:fld id="{1097461A-818E-46FC-9A27-67D9B02F2919}" type="slidenum">
              <a:rPr lang="de-DE" smtClean="0"/>
              <a:pPr/>
              <a:t>‹#›</a:t>
            </a:fld>
            <a:endParaRPr lang="de-DE" dirty="0"/>
          </a:p>
        </p:txBody>
      </p:sp>
      <p:sp>
        <p:nvSpPr>
          <p:cNvPr id="7"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3645353066"/>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4"/>
            <a:r>
              <a:rPr lang="de-DE" dirty="0"/>
              <a:t>Fünfte Ebene</a:t>
            </a:r>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97709-3703-4872-A653-C50576CFE1E5}" type="slidenum">
              <a:rPr kumimoji="0" lang="de-DE"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charset="0"/>
                <a:ea typeface="+mn-ea"/>
                <a:cs typeface="Arial" charset="0"/>
              </a:rPr>
              <a:t>© Papilio gGmbH</a:t>
            </a:r>
          </a:p>
        </p:txBody>
      </p:sp>
      <p:pic>
        <p:nvPicPr>
          <p:cNvPr id="14" name="Grafik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94860" y="284647"/>
            <a:ext cx="1503753" cy="419147"/>
          </a:xfrm>
          <a:prstGeom prst="rect">
            <a:avLst/>
          </a:prstGeom>
        </p:spPr>
      </p:pic>
      <p:pic>
        <p:nvPicPr>
          <p:cNvPr id="15" name="Picture 10" descr="Logo_FU-Berlin_"/>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06667" y="258761"/>
            <a:ext cx="2030304" cy="5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877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endParaRPr lang="de-DE" dirty="0"/>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97709-3703-4872-A653-C50576CFE1E5}" type="slidenum">
              <a:rPr kumimoji="0" lang="de-DE"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charset="0"/>
                <a:ea typeface="+mn-ea"/>
                <a:cs typeface="Arial" charset="0"/>
              </a:rPr>
              <a:t>© Papilio gGmbH</a:t>
            </a:r>
          </a:p>
        </p:txBody>
      </p:sp>
      <p:cxnSp>
        <p:nvCxnSpPr>
          <p:cNvPr id="10" name="Gerade Verbindung 9"/>
          <p:cNvCxnSpPr/>
          <p:nvPr userDrawn="1"/>
        </p:nvCxnSpPr>
        <p:spPr bwMode="auto">
          <a:xfrm>
            <a:off x="0" y="3609975"/>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1" name="Textplatzhalter 2"/>
          <p:cNvSpPr>
            <a:spLocks noGrp="1"/>
          </p:cNvSpPr>
          <p:nvPr>
            <p:ph type="body" sz="quarter" idx="10" hasCustomPrompt="1"/>
          </p:nvPr>
        </p:nvSpPr>
        <p:spPr>
          <a:xfrm>
            <a:off x="3419475" y="3140323"/>
            <a:ext cx="5638800" cy="720725"/>
          </a:xfrm>
        </p:spPr>
        <p:txBody>
          <a:bodyPr>
            <a:normAutofit/>
          </a:bodyPr>
          <a:lstStyle>
            <a:lvl1pPr marL="0" indent="0">
              <a:buNone/>
              <a:defRPr lang="de-DE" sz="1800" b="1" kern="1200" baseline="0" dirty="0" smtClean="0">
                <a:solidFill>
                  <a:srgbClr val="024089"/>
                </a:solidFill>
                <a:latin typeface="Arial" pitchFamily="34" charset="0"/>
                <a:ea typeface="+mn-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Zwischenüberschrift</a:t>
            </a:r>
          </a:p>
        </p:txBody>
      </p:sp>
    </p:spTree>
    <p:extLst>
      <p:ext uri="{BB962C8B-B14F-4D97-AF65-F5344CB8AC3E}">
        <p14:creationId xmlns:p14="http://schemas.microsoft.com/office/powerpoint/2010/main" val="2660002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r>
              <a:rPr lang="de-DE" dirty="0"/>
              <a:t>Textmasterformat bearbeiten</a:t>
            </a:r>
          </a:p>
          <a:p>
            <a:pPr lvl="1"/>
            <a:r>
              <a:rPr lang="de-DE" dirty="0"/>
              <a:t>Zweite Ebene</a:t>
            </a:r>
          </a:p>
          <a:p>
            <a:pPr lvl="2"/>
            <a:r>
              <a:rPr lang="de-DE" dirty="0"/>
              <a:t>Dritte Ebene</a:t>
            </a:r>
          </a:p>
          <a:p>
            <a:pPr lvl="4"/>
            <a:r>
              <a:rPr lang="de-DE" dirty="0"/>
              <a:t>Fünfte Ebene</a:t>
            </a:r>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97709-3703-4872-A653-C50576CFE1E5}" type="slidenum">
              <a:rPr kumimoji="0" lang="de-DE"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charset="0"/>
                <a:ea typeface="+mn-ea"/>
                <a:cs typeface="Arial" charset="0"/>
              </a:rPr>
              <a:t>© Papilio gGmbH</a:t>
            </a:r>
          </a:p>
        </p:txBody>
      </p:sp>
      <p:pic>
        <p:nvPicPr>
          <p:cNvPr id="14" name="Grafik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94860" y="284647"/>
            <a:ext cx="1503753" cy="419147"/>
          </a:xfrm>
          <a:prstGeom prst="rect">
            <a:avLst/>
          </a:prstGeom>
        </p:spPr>
      </p:pic>
      <p:pic>
        <p:nvPicPr>
          <p:cNvPr id="15" name="Picture 10" descr="Logo_FU-Berlin_"/>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306667" y="258761"/>
            <a:ext cx="2030304" cy="541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249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47880" y="73902"/>
            <a:ext cx="6995120" cy="402770"/>
          </a:xfrm>
        </p:spPr>
        <p:txBody>
          <a:bodyPr vert="horz" lIns="91440" tIns="45720" rIns="91440" bIns="45720" rtlCol="0" anchor="ctr">
            <a:noAutofit/>
          </a:bodyPr>
          <a:lstStyle>
            <a:lvl1pPr algn="l">
              <a:defRPr lang="de-DE" sz="2000" b="1" dirty="0">
                <a:solidFill>
                  <a:srgbClr val="283A84"/>
                </a:solidFill>
                <a:latin typeface="Arial" pitchFamily="34" charset="0"/>
                <a:cs typeface="Arial" pitchFamily="34" charset="0"/>
              </a:defRPr>
            </a:lvl1pPr>
          </a:lstStyle>
          <a:p>
            <a:pPr lvl="0" algn="l"/>
            <a:r>
              <a:rPr lang="de-DE"/>
              <a:t>Titelmasterformat durch Klicken bearbeiten</a:t>
            </a:r>
            <a:endParaRPr lang="de-DE" dirty="0"/>
          </a:p>
        </p:txBody>
      </p:sp>
      <p:sp>
        <p:nvSpPr>
          <p:cNvPr id="3" name="Inhaltsplatzhalter 2"/>
          <p:cNvSpPr>
            <a:spLocks noGrp="1"/>
          </p:cNvSpPr>
          <p:nvPr>
            <p:ph idx="1"/>
          </p:nvPr>
        </p:nvSpPr>
        <p:spPr>
          <a:xfrm>
            <a:off x="179512" y="1124744"/>
            <a:ext cx="8784976" cy="5145435"/>
          </a:xfrm>
        </p:spPr>
        <p:txBody>
          <a:bodyPr>
            <a:normAutofit/>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marL="1371600" indent="0">
              <a:buNone/>
              <a:defRPr sz="1400">
                <a:latin typeface="Arial" pitchFamily="34" charset="0"/>
                <a:cs typeface="Arial" pitchFamily="34" charset="0"/>
              </a:defRPr>
            </a:lvl4pPr>
            <a:lvl5pPr>
              <a:defRPr sz="1400">
                <a:latin typeface="Arial" pitchFamily="34" charset="0"/>
                <a:cs typeface="Arial" pitchFamily="34" charset="0"/>
              </a:defRPr>
            </a:lvl5pPr>
          </a:lstStyle>
          <a:p>
            <a:pPr lvl="0"/>
            <a:endParaRPr lang="de-DE" dirty="0"/>
          </a:p>
        </p:txBody>
      </p:sp>
      <p:sp>
        <p:nvSpPr>
          <p:cNvPr id="6" name="Foliennummernplatzhalter 5"/>
          <p:cNvSpPr>
            <a:spLocks noGrp="1"/>
          </p:cNvSpPr>
          <p:nvPr>
            <p:ph type="sldNum" sz="quarter" idx="12"/>
          </p:nvPr>
        </p:nvSpPr>
        <p:spPr>
          <a:xfrm>
            <a:off x="6804248" y="6381328"/>
            <a:ext cx="2133600" cy="365125"/>
          </a:xfrm>
        </p:spPr>
        <p:txBody>
          <a:bodyPr/>
          <a:lstStyle>
            <a:lvl1pPr>
              <a:defRPr sz="1000">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97709-3703-4872-A653-C50576CFE1E5}" type="slidenum">
              <a:rPr kumimoji="0" lang="de-DE" sz="10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0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51054" y="133724"/>
            <a:ext cx="1477633" cy="598203"/>
          </a:xfrm>
          <a:prstGeom prst="rect">
            <a:avLst/>
          </a:prstGeom>
        </p:spPr>
      </p:pic>
      <p:cxnSp>
        <p:nvCxnSpPr>
          <p:cNvPr id="9" name="Gerade Verbindung 8"/>
          <p:cNvCxnSpPr/>
          <p:nvPr userDrawn="1"/>
        </p:nvCxnSpPr>
        <p:spPr>
          <a:xfrm>
            <a:off x="0" y="908720"/>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3" name="Textplatzhalter 12"/>
          <p:cNvSpPr>
            <a:spLocks noGrp="1"/>
          </p:cNvSpPr>
          <p:nvPr>
            <p:ph type="body" sz="quarter" idx="13" hasCustomPrompt="1"/>
          </p:nvPr>
        </p:nvSpPr>
        <p:spPr>
          <a:xfrm>
            <a:off x="247756" y="515090"/>
            <a:ext cx="6988540" cy="359445"/>
          </a:xfrm>
        </p:spPr>
        <p:txBody>
          <a:bodyPr>
            <a:noAutofit/>
          </a:bodyPr>
          <a:lstStyle>
            <a:lvl1pPr marL="0" indent="0">
              <a:buNone/>
              <a:defRPr sz="1800" b="1" baseline="0">
                <a:solidFill>
                  <a:srgbClr val="283A84"/>
                </a:solidFill>
                <a:latin typeface="Arial" pitchFamily="34" charset="0"/>
                <a:cs typeface="Arial" pitchFamily="34" charset="0"/>
              </a:defRPr>
            </a:lvl1pPr>
          </a:lstStyle>
          <a:p>
            <a:pPr lvl="0"/>
            <a:r>
              <a:rPr lang="de-DE" dirty="0"/>
              <a:t>Untertitelformat durch klicken bearbeiten</a:t>
            </a:r>
          </a:p>
        </p:txBody>
      </p:sp>
      <p:sp>
        <p:nvSpPr>
          <p:cNvPr id="12"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charset="0"/>
                <a:ea typeface="+mn-ea"/>
                <a:cs typeface="Arial" charset="0"/>
              </a:rPr>
              <a:t>© Papilio gGmbH</a:t>
            </a:r>
          </a:p>
        </p:txBody>
      </p:sp>
      <p:cxnSp>
        <p:nvCxnSpPr>
          <p:cNvPr id="10" name="Gerade Verbindung 9"/>
          <p:cNvCxnSpPr/>
          <p:nvPr userDrawn="1"/>
        </p:nvCxnSpPr>
        <p:spPr bwMode="auto">
          <a:xfrm>
            <a:off x="0" y="3609975"/>
            <a:ext cx="9144000" cy="0"/>
          </a:xfrm>
          <a:prstGeom prst="line">
            <a:avLst/>
          </a:prstGeom>
          <a:ln w="19050">
            <a:solidFill>
              <a:srgbClr val="024089"/>
            </a:solidFill>
          </a:ln>
        </p:spPr>
        <p:style>
          <a:lnRef idx="1">
            <a:schemeClr val="accent1"/>
          </a:lnRef>
          <a:fillRef idx="0">
            <a:schemeClr val="accent1"/>
          </a:fillRef>
          <a:effectRef idx="0">
            <a:schemeClr val="accent1"/>
          </a:effectRef>
          <a:fontRef idx="minor">
            <a:schemeClr val="tx1"/>
          </a:fontRef>
        </p:style>
      </p:cxnSp>
      <p:sp>
        <p:nvSpPr>
          <p:cNvPr id="11" name="Textplatzhalter 2"/>
          <p:cNvSpPr>
            <a:spLocks noGrp="1"/>
          </p:cNvSpPr>
          <p:nvPr>
            <p:ph type="body" sz="quarter" idx="10" hasCustomPrompt="1"/>
          </p:nvPr>
        </p:nvSpPr>
        <p:spPr>
          <a:xfrm>
            <a:off x="3419475" y="3140323"/>
            <a:ext cx="5638800" cy="720725"/>
          </a:xfrm>
        </p:spPr>
        <p:txBody>
          <a:bodyPr>
            <a:normAutofit/>
          </a:bodyPr>
          <a:lstStyle>
            <a:lvl1pPr marL="0" indent="0">
              <a:buNone/>
              <a:defRPr lang="de-DE" sz="1800" b="1" kern="1200" baseline="0" dirty="0" smtClean="0">
                <a:solidFill>
                  <a:srgbClr val="024089"/>
                </a:solidFill>
                <a:latin typeface="Arial" pitchFamily="34" charset="0"/>
                <a:ea typeface="+mn-ea"/>
                <a:cs typeface="Arial"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de-DE" dirty="0"/>
              <a:t>Zwischenüberschrift</a:t>
            </a:r>
          </a:p>
        </p:txBody>
      </p:sp>
    </p:spTree>
    <p:extLst>
      <p:ext uri="{BB962C8B-B14F-4D97-AF65-F5344CB8AC3E}">
        <p14:creationId xmlns:p14="http://schemas.microsoft.com/office/powerpoint/2010/main" val="17323907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097709-3703-4872-A653-C50576CFE1E5}" type="slidenum">
              <a:rPr lang="de-DE" smtClean="0"/>
              <a:pPr/>
              <a:t>‹#›</a:t>
            </a:fld>
            <a:endParaRPr lang="de-DE"/>
          </a:p>
        </p:txBody>
      </p:sp>
      <p:sp>
        <p:nvSpPr>
          <p:cNvPr id="7"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solidFill>
                  <a:schemeClr val="tx1"/>
                </a:solidFill>
                <a:cs typeface="Arial" charset="0"/>
              </a:rPr>
              <a:t>© Papilio gGmbH</a:t>
            </a:r>
          </a:p>
        </p:txBody>
      </p:sp>
    </p:spTree>
    <p:extLst>
      <p:ext uri="{BB962C8B-B14F-4D97-AF65-F5344CB8AC3E}">
        <p14:creationId xmlns:p14="http://schemas.microsoft.com/office/powerpoint/2010/main" val="4161915259"/>
      </p:ext>
    </p:extLst>
  </p:cSld>
  <p:clrMap bg1="lt1" tx1="dk1" bg2="lt2" tx2="dk2" accent1="accent1" accent2="accent2" accent3="accent3" accent4="accent4" accent5="accent5" accent6="accent6" hlink="hlink" folHlink="folHlink"/>
  <p:sldLayoutIdLst>
    <p:sldLayoutId id="2147483650" r:id="rId1"/>
    <p:sldLayoutId id="2147483684" r:id="rId2"/>
    <p:sldLayoutId id="2147483674" r:id="rId3"/>
    <p:sldLayoutId id="2147483676" r:id="rId4"/>
    <p:sldLayoutId id="2147483685" r:id="rId5"/>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97709-3703-4872-A653-C50576CFE1E5}"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charset="0"/>
                <a:ea typeface="+mn-ea"/>
                <a:cs typeface="Arial" charset="0"/>
              </a:rPr>
              <a:t>© Papilio gGmbH</a:t>
            </a:r>
          </a:p>
        </p:txBody>
      </p:sp>
    </p:spTree>
    <p:extLst>
      <p:ext uri="{BB962C8B-B14F-4D97-AF65-F5344CB8AC3E}">
        <p14:creationId xmlns:p14="http://schemas.microsoft.com/office/powerpoint/2010/main" val="861387862"/>
      </p:ext>
    </p:extLst>
  </p:cSld>
  <p:clrMap bg1="lt1" tx1="dk1" bg2="lt2" tx2="dk2" accent1="accent1" accent2="accent2" accent3="accent3" accent4="accent4" accent5="accent5" accent6="accent6" hlink="hlink" folHlink="folHlink"/>
  <p:sldLayoutIdLst>
    <p:sldLayoutId id="2147483687" r:id="rId1"/>
    <p:sldLayoutId id="2147483688"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97709-3703-4872-A653-C50576CFE1E5}"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charset="0"/>
                <a:ea typeface="+mn-ea"/>
                <a:cs typeface="Arial" charset="0"/>
              </a:rPr>
              <a:t>© Papilio gGmbH</a:t>
            </a:r>
          </a:p>
        </p:txBody>
      </p:sp>
    </p:spTree>
    <p:extLst>
      <p:ext uri="{BB962C8B-B14F-4D97-AF65-F5344CB8AC3E}">
        <p14:creationId xmlns:p14="http://schemas.microsoft.com/office/powerpoint/2010/main" val="3478674313"/>
      </p:ext>
    </p:extLst>
  </p:cSld>
  <p:clrMap bg1="lt1" tx1="dk1" bg2="lt2" tx2="dk2" accent1="accent1" accent2="accent2" accent3="accent3" accent4="accent4" accent5="accent5" accent6="accent6" hlink="hlink" folHlink="folHlink"/>
  <p:sldLayoutIdLst>
    <p:sldLayoutId id="2147483690" r:id="rId1"/>
    <p:sldLayoutId id="2147483691"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7097709-3703-4872-A653-C50576CFE1E5}"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Text Box 7"/>
          <p:cNvSpPr txBox="1">
            <a:spLocks noChangeArrowheads="1"/>
          </p:cNvSpPr>
          <p:nvPr userDrawn="1"/>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Arial" charset="0"/>
                <a:ea typeface="+mn-ea"/>
                <a:cs typeface="Arial" charset="0"/>
              </a:rPr>
              <a:t>© Papilio gGmbH</a:t>
            </a:r>
          </a:p>
        </p:txBody>
      </p:sp>
    </p:spTree>
    <p:extLst>
      <p:ext uri="{BB962C8B-B14F-4D97-AF65-F5344CB8AC3E}">
        <p14:creationId xmlns:p14="http://schemas.microsoft.com/office/powerpoint/2010/main" val="513408123"/>
      </p:ext>
    </p:extLst>
  </p:cSld>
  <p:clrMap bg1="lt1" tx1="dk1" bg2="lt2" tx2="dk2" accent1="accent1" accent2="accent2" accent3="accent3" accent4="accent4" accent5="accent5" accent6="accent6" hlink="hlink" folHlink="folHlink"/>
  <p:sldLayoutIdLst>
    <p:sldLayoutId id="2147483693" r:id="rId1"/>
    <p:sldLayoutId id="2147483694"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39.png"/><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3.jpeg"/><Relationship Id="rId10" Type="http://schemas.openxmlformats.org/officeDocument/2006/relationships/image" Target="../media/image18.gif"/><Relationship Id="rId4" Type="http://schemas.openxmlformats.org/officeDocument/2006/relationships/image" Target="../media/image13.jpeg"/><Relationship Id="rId9" Type="http://schemas.openxmlformats.org/officeDocument/2006/relationships/image" Target="../media/image17.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jpeg"/><Relationship Id="rId4" Type="http://schemas.openxmlformats.org/officeDocument/2006/relationships/image" Target="../media/image2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xml"/><Relationship Id="rId1" Type="http://schemas.openxmlformats.org/officeDocument/2006/relationships/tags" Target="../tags/tag5.xml"/><Relationship Id="rId6" Type="http://schemas.openxmlformats.org/officeDocument/2006/relationships/image" Target="../media/image44.png"/><Relationship Id="rId5" Type="http://schemas.openxmlformats.org/officeDocument/2006/relationships/image" Target="../media/image27.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45.png"/><Relationship Id="rId5" Type="http://schemas.openxmlformats.org/officeDocument/2006/relationships/image" Target="../media/image27.emf"/><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45.png"/><Relationship Id="rId5" Type="http://schemas.openxmlformats.org/officeDocument/2006/relationships/image" Target="../media/image27.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5.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8.xml"/><Relationship Id="rId7" Type="http://schemas.openxmlformats.org/officeDocument/2006/relationships/image" Target="../media/image27.emf"/><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oleObject" Target="../embeddings/oleObject1.bin"/><Relationship Id="rId11" Type="http://schemas.openxmlformats.org/officeDocument/2006/relationships/image" Target="../media/image31.jpeg"/><Relationship Id="rId5" Type="http://schemas.openxmlformats.org/officeDocument/2006/relationships/image" Target="../media/image26.jpeg"/><Relationship Id="rId10" Type="http://schemas.openxmlformats.org/officeDocument/2006/relationships/image" Target="../media/image30.jpeg"/><Relationship Id="rId4" Type="http://schemas.openxmlformats.org/officeDocument/2006/relationships/image" Target="../media/image25.jpeg"/><Relationship Id="rId9" Type="http://schemas.openxmlformats.org/officeDocument/2006/relationships/image" Target="../media/image29.jpeg"/></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0" y="3141000"/>
            <a:ext cx="9144000" cy="288000"/>
          </a:xfrm>
          <a:prstGeom prst="rect">
            <a:avLst/>
          </a:prstGeom>
          <a:solidFill>
            <a:srgbClr val="86C2EB"/>
          </a:solidFill>
          <a:effectLst>
            <a:softEdge rad="0"/>
          </a:effectLst>
        </p:spPr>
        <p:txBody>
          <a:bodyPr wrap="square" rtlCol="0" anchor="ctr">
            <a:spAutoFit/>
          </a:bodyPr>
          <a:lstStyle/>
          <a:p>
            <a:r>
              <a:rPr lang="de-DE" dirty="0">
                <a:latin typeface="Arial" panose="020B0604020202020204" pitchFamily="34" charset="0"/>
                <a:cs typeface="Arial" panose="020B0604020202020204" pitchFamily="34" charset="0"/>
              </a:rPr>
              <a:t> </a:t>
            </a: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60232" y="5614674"/>
            <a:ext cx="2160240" cy="874549"/>
          </a:xfrm>
          <a:prstGeom prst="rect">
            <a:avLst/>
          </a:prstGeom>
        </p:spPr>
      </p:pic>
      <p:sp>
        <p:nvSpPr>
          <p:cNvPr id="9" name="Textfeld 8"/>
          <p:cNvSpPr txBox="1"/>
          <p:nvPr/>
        </p:nvSpPr>
        <p:spPr>
          <a:xfrm>
            <a:off x="1907704" y="3789040"/>
            <a:ext cx="5184576" cy="1384995"/>
          </a:xfrm>
          <a:prstGeom prst="rect">
            <a:avLst/>
          </a:prstGeom>
          <a:noFill/>
        </p:spPr>
        <p:txBody>
          <a:bodyPr wrap="square" rtlCol="0" anchor="ctr">
            <a:spAutoFit/>
          </a:bodyPr>
          <a:lstStyle/>
          <a:p>
            <a:pPr algn="ctr"/>
            <a:r>
              <a:rPr lang="de-DE" sz="2800" b="1" dirty="0">
                <a:solidFill>
                  <a:srgbClr val="024089"/>
                </a:solidFill>
                <a:latin typeface="Arial" pitchFamily="34" charset="0"/>
                <a:cs typeface="Arial" pitchFamily="34" charset="0"/>
              </a:rPr>
              <a:t>Präventionsprogramm </a:t>
            </a:r>
          </a:p>
          <a:p>
            <a:pPr algn="ctr"/>
            <a:r>
              <a:rPr lang="de-DE" sz="2800" b="1" dirty="0">
                <a:solidFill>
                  <a:srgbClr val="024089"/>
                </a:solidFill>
                <a:latin typeface="Arial" pitchFamily="34" charset="0"/>
                <a:cs typeface="Arial" pitchFamily="34" charset="0"/>
              </a:rPr>
              <a:t>Papilio-6bis9</a:t>
            </a:r>
            <a:br>
              <a:rPr lang="de-DE" sz="2800" b="1" dirty="0">
                <a:solidFill>
                  <a:srgbClr val="024089"/>
                </a:solidFill>
                <a:latin typeface="Arial" pitchFamily="34" charset="0"/>
                <a:cs typeface="Arial" pitchFamily="34" charset="0"/>
              </a:rPr>
            </a:br>
            <a:endParaRPr lang="de-DE" sz="1000" b="1" dirty="0">
              <a:solidFill>
                <a:srgbClr val="024089"/>
              </a:solidFill>
              <a:latin typeface="Arial" pitchFamily="34" charset="0"/>
              <a:cs typeface="Arial" pitchFamily="34" charset="0"/>
            </a:endParaRPr>
          </a:p>
          <a:p>
            <a:pPr algn="ctr"/>
            <a:r>
              <a:rPr lang="de-DE" dirty="0">
                <a:solidFill>
                  <a:srgbClr val="024089"/>
                </a:solidFill>
                <a:latin typeface="Arial" pitchFamily="34" charset="0"/>
                <a:cs typeface="Arial" pitchFamily="34" charset="0"/>
              </a:rPr>
              <a:t>Lehrkräfte-Fortbildung Modul 1</a:t>
            </a:r>
          </a:p>
        </p:txBody>
      </p:sp>
      <p:pic>
        <p:nvPicPr>
          <p:cNvPr id="11" name="Grafi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768"/>
            <a:ext cx="9144000" cy="3149736"/>
          </a:xfrm>
          <a:prstGeom prst="rect">
            <a:avLst/>
          </a:prstGeom>
        </p:spPr>
      </p:pic>
    </p:spTree>
    <p:extLst>
      <p:ext uri="{BB962C8B-B14F-4D97-AF65-F5344CB8AC3E}">
        <p14:creationId xmlns:p14="http://schemas.microsoft.com/office/powerpoint/2010/main" val="31852756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8" name="Text Box 4"/>
          <p:cNvSpPr txBox="1">
            <a:spLocks noChangeArrowheads="1"/>
          </p:cNvSpPr>
          <p:nvPr/>
        </p:nvSpPr>
        <p:spPr bwMode="auto">
          <a:xfrm>
            <a:off x="473140" y="5997661"/>
            <a:ext cx="8064895" cy="366713"/>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r>
              <a:rPr lang="de-DE" altLang="de-DE" sz="1800" dirty="0"/>
              <a:t>= Erhalt der psychosozialen Gesundheit</a:t>
            </a:r>
          </a:p>
        </p:txBody>
      </p:sp>
      <p:sp>
        <p:nvSpPr>
          <p:cNvPr id="26627" name="Rectangle 5"/>
          <p:cNvSpPr>
            <a:spLocks noGrp="1" noChangeArrowheads="1"/>
          </p:cNvSpPr>
          <p:nvPr>
            <p:ph type="title"/>
          </p:nvPr>
        </p:nvSpPr>
        <p:spPr>
          <a:xfrm>
            <a:off x="247880" y="289926"/>
            <a:ext cx="6995120" cy="402770"/>
          </a:xfrm>
        </p:spPr>
        <p:txBody>
          <a:bodyPr/>
          <a:lstStyle/>
          <a:p>
            <a:pPr eaLnBrk="1" hangingPunct="1"/>
            <a:r>
              <a:rPr lang="de-DE" altLang="de-DE" b="1" dirty="0">
                <a:solidFill>
                  <a:srgbClr val="024089"/>
                </a:solidFill>
              </a:rPr>
              <a:t>Ziele</a:t>
            </a:r>
          </a:p>
        </p:txBody>
      </p:sp>
      <p:sp>
        <p:nvSpPr>
          <p:cNvPr id="26636" name="Text Box 22"/>
          <p:cNvSpPr txBox="1">
            <a:spLocks noChangeArrowheads="1"/>
          </p:cNvSpPr>
          <p:nvPr/>
        </p:nvSpPr>
        <p:spPr bwMode="auto">
          <a:xfrm>
            <a:off x="2322512" y="3232152"/>
            <a:ext cx="4635500" cy="276225"/>
          </a:xfrm>
          <a:prstGeom prst="rect">
            <a:avLst/>
          </a:prstGeom>
          <a:solidFill>
            <a:schemeClr val="bg1"/>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lgn="ctr" eaLnBrk="1" hangingPunct="1">
              <a:spcBef>
                <a:spcPct val="50000"/>
              </a:spcBef>
            </a:pPr>
            <a:endParaRPr lang="de-DE" altLang="de-DE" sz="1200" dirty="0"/>
          </a:p>
        </p:txBody>
      </p:sp>
      <p:sp>
        <p:nvSpPr>
          <p:cNvPr id="14" name="Text Box 6"/>
          <p:cNvSpPr txBox="1">
            <a:spLocks noChangeArrowheads="1"/>
          </p:cNvSpPr>
          <p:nvPr/>
        </p:nvSpPr>
        <p:spPr bwMode="auto">
          <a:xfrm>
            <a:off x="473139" y="1287837"/>
            <a:ext cx="8064896" cy="969496"/>
          </a:xfrm>
          <a:prstGeom prst="rect">
            <a:avLst/>
          </a:prstGeom>
          <a:noFill/>
          <a:ln w="19050" algn="ctr">
            <a:solidFill>
              <a:srgbClr val="024089"/>
            </a:solidFill>
            <a:miter lim="800000"/>
            <a:headEnd/>
            <a:tailEnd/>
          </a:ln>
          <a:effectLst/>
        </p:spPr>
        <p:txBody>
          <a:bodyPr wrap="square">
            <a:spAutoFit/>
          </a:bodyPr>
          <a:lstStyle>
            <a:lvl1pPr marL="457200" indent="-4572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lvl="0" algn="ctr" eaLnBrk="1" hangingPunct="1">
              <a:spcBef>
                <a:spcPct val="50000"/>
              </a:spcBef>
            </a:pPr>
            <a:br>
              <a:rPr lang="de-DE" altLang="de-DE" sz="1800" dirty="0">
                <a:solidFill>
                  <a:srgbClr val="024089"/>
                </a:solidFill>
              </a:rPr>
            </a:br>
            <a:r>
              <a:rPr lang="de-DE" sz="1800" dirty="0">
                <a:latin typeface="Arial" panose="020B0604020202020204" pitchFamily="34" charset="0"/>
                <a:cs typeface="Arial" panose="020B0604020202020204" pitchFamily="34" charset="0"/>
              </a:rPr>
              <a:t>Förderung der sozial-emotionalen Kompetenzen</a:t>
            </a:r>
          </a:p>
          <a:p>
            <a:pPr algn="ctr" eaLnBrk="1" hangingPunct="1">
              <a:spcBef>
                <a:spcPct val="50000"/>
              </a:spcBef>
            </a:pPr>
            <a:endParaRPr lang="de-DE" altLang="de-DE" sz="1400" dirty="0"/>
          </a:p>
        </p:txBody>
      </p:sp>
      <p:sp>
        <p:nvSpPr>
          <p:cNvPr id="17" name="Text Box 6"/>
          <p:cNvSpPr txBox="1">
            <a:spLocks noChangeArrowheads="1"/>
          </p:cNvSpPr>
          <p:nvPr/>
        </p:nvSpPr>
        <p:spPr bwMode="auto">
          <a:xfrm>
            <a:off x="473139" y="2460600"/>
            <a:ext cx="8064896" cy="968400"/>
          </a:xfrm>
          <a:prstGeom prst="rect">
            <a:avLst/>
          </a:prstGeom>
          <a:noFill/>
          <a:ln w="19050" algn="ctr">
            <a:solidFill>
              <a:srgbClr val="024089"/>
            </a:solidFill>
            <a:miter lim="800000"/>
            <a:headEnd/>
            <a:tailEnd/>
          </a:ln>
          <a:effectLst/>
        </p:spPr>
        <p:txBody>
          <a:bodyPr wrap="square" anchor="ctr">
            <a:spAutoFit/>
          </a:bodyPr>
          <a:lstStyle>
            <a:lvl1pPr marL="457200" indent="-4572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lvl="0" algn="ctr">
              <a:spcBef>
                <a:spcPct val="50000"/>
              </a:spcBef>
            </a:pPr>
            <a:r>
              <a:rPr lang="de-DE" sz="1800" dirty="0">
                <a:latin typeface="Arial" panose="020B0604020202020204" pitchFamily="34" charset="0"/>
                <a:cs typeface="Arial" panose="020B0604020202020204" pitchFamily="34" charset="0"/>
              </a:rPr>
              <a:t>Prävention von Verhaltensproblemen und emotionalen Problemen bei Grundschulkindern</a:t>
            </a:r>
            <a:endParaRPr lang="de-DE" altLang="de-DE" sz="1800" dirty="0">
              <a:latin typeface="Arial" panose="020B0604020202020204" pitchFamily="34" charset="0"/>
              <a:cs typeface="Arial" panose="020B0604020202020204" pitchFamily="34" charset="0"/>
            </a:endParaRPr>
          </a:p>
        </p:txBody>
      </p:sp>
      <p:sp>
        <p:nvSpPr>
          <p:cNvPr id="18" name="Text Box 6"/>
          <p:cNvSpPr txBox="1">
            <a:spLocks noChangeArrowheads="1"/>
          </p:cNvSpPr>
          <p:nvPr/>
        </p:nvSpPr>
        <p:spPr bwMode="auto">
          <a:xfrm>
            <a:off x="473139" y="3612728"/>
            <a:ext cx="8064896" cy="968400"/>
          </a:xfrm>
          <a:prstGeom prst="rect">
            <a:avLst/>
          </a:prstGeom>
          <a:noFill/>
          <a:ln w="19050" algn="ctr">
            <a:solidFill>
              <a:srgbClr val="024089"/>
            </a:solidFill>
            <a:miter lim="800000"/>
            <a:headEnd/>
            <a:tailEnd/>
          </a:ln>
          <a:effectLst/>
        </p:spPr>
        <p:txBody>
          <a:bodyPr wrap="square">
            <a:spAutoFit/>
          </a:bodyPr>
          <a:lstStyle>
            <a:lvl1pPr marL="457200" indent="-4572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lvl="0" algn="ctr" eaLnBrk="1" hangingPunct="1">
              <a:spcBef>
                <a:spcPct val="50000"/>
              </a:spcBef>
              <a:buClr>
                <a:srgbClr val="FF0000"/>
              </a:buClr>
            </a:pPr>
            <a:br>
              <a:rPr lang="de-DE" altLang="de-DE" sz="1800" dirty="0">
                <a:solidFill>
                  <a:srgbClr val="024089"/>
                </a:solidFill>
              </a:rPr>
            </a:br>
            <a:r>
              <a:rPr lang="de-DE" sz="1800" dirty="0">
                <a:latin typeface="Arial" panose="020B0604020202020204" pitchFamily="34" charset="0"/>
                <a:cs typeface="Arial" panose="020B0604020202020204" pitchFamily="34" charset="0"/>
              </a:rPr>
              <a:t>Förderung eines positiven Klassenklimas</a:t>
            </a:r>
            <a:br>
              <a:rPr lang="de-DE" altLang="de-DE" sz="1800" dirty="0">
                <a:solidFill>
                  <a:srgbClr val="024089"/>
                </a:solidFill>
              </a:rPr>
            </a:br>
            <a:endParaRPr lang="de-DE" altLang="de-DE" sz="1400" dirty="0">
              <a:solidFill>
                <a:srgbClr val="024089"/>
              </a:solidFill>
            </a:endParaRPr>
          </a:p>
        </p:txBody>
      </p:sp>
      <p:sp>
        <p:nvSpPr>
          <p:cNvPr id="9" name="Text Box 6"/>
          <p:cNvSpPr txBox="1">
            <a:spLocks noChangeArrowheads="1"/>
          </p:cNvSpPr>
          <p:nvPr/>
        </p:nvSpPr>
        <p:spPr bwMode="auto">
          <a:xfrm>
            <a:off x="473139" y="4797152"/>
            <a:ext cx="8064896" cy="969496"/>
          </a:xfrm>
          <a:prstGeom prst="rect">
            <a:avLst/>
          </a:prstGeom>
          <a:noFill/>
          <a:ln w="19050" algn="ctr">
            <a:solidFill>
              <a:srgbClr val="024089"/>
            </a:solidFill>
            <a:miter lim="800000"/>
            <a:headEnd/>
            <a:tailEnd/>
          </a:ln>
          <a:effectLst/>
        </p:spPr>
        <p:txBody>
          <a:bodyPr wrap="square">
            <a:spAutoFit/>
          </a:bodyPr>
          <a:lstStyle>
            <a:lvl1pPr marL="457200" indent="-4572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50000"/>
              </a:spcBef>
              <a:spcAft>
                <a:spcPct val="0"/>
              </a:spcAft>
              <a:defRPr sz="2000">
                <a:solidFill>
                  <a:schemeClr val="tx1"/>
                </a:solidFill>
                <a:latin typeface="Arial" charset="0"/>
              </a:defRPr>
            </a:lvl6pPr>
            <a:lvl7pPr marL="2971800" indent="-228600" eaLnBrk="0" fontAlgn="base" hangingPunct="0">
              <a:spcBef>
                <a:spcPct val="50000"/>
              </a:spcBef>
              <a:spcAft>
                <a:spcPct val="0"/>
              </a:spcAft>
              <a:defRPr sz="2000">
                <a:solidFill>
                  <a:schemeClr val="tx1"/>
                </a:solidFill>
                <a:latin typeface="Arial" charset="0"/>
              </a:defRPr>
            </a:lvl7pPr>
            <a:lvl8pPr marL="3429000" indent="-228600" eaLnBrk="0" fontAlgn="base" hangingPunct="0">
              <a:spcBef>
                <a:spcPct val="50000"/>
              </a:spcBef>
              <a:spcAft>
                <a:spcPct val="0"/>
              </a:spcAft>
              <a:defRPr sz="2000">
                <a:solidFill>
                  <a:schemeClr val="tx1"/>
                </a:solidFill>
                <a:latin typeface="Arial" charset="0"/>
              </a:defRPr>
            </a:lvl8pPr>
            <a:lvl9pPr marL="3886200" indent="-228600" eaLnBrk="0" fontAlgn="base" hangingPunct="0">
              <a:spcBef>
                <a:spcPct val="50000"/>
              </a:spcBef>
              <a:spcAft>
                <a:spcPct val="0"/>
              </a:spcAft>
              <a:defRPr sz="2000">
                <a:solidFill>
                  <a:schemeClr val="tx1"/>
                </a:solidFill>
                <a:latin typeface="Arial" charset="0"/>
              </a:defRPr>
            </a:lvl9pPr>
          </a:lstStyle>
          <a:p>
            <a:pPr algn="ctr" eaLnBrk="1" hangingPunct="1">
              <a:spcBef>
                <a:spcPct val="50000"/>
              </a:spcBef>
              <a:buClr>
                <a:srgbClr val="FF0000"/>
              </a:buClr>
            </a:pPr>
            <a:br>
              <a:rPr lang="de-DE" altLang="de-DE" sz="1800" dirty="0">
                <a:solidFill>
                  <a:schemeClr val="accent1">
                    <a:lumMod val="50000"/>
                  </a:schemeClr>
                </a:solidFill>
              </a:rPr>
            </a:br>
            <a:r>
              <a:rPr lang="de-DE" sz="1800" dirty="0">
                <a:latin typeface="Arial" panose="020B0604020202020204" pitchFamily="34" charset="0"/>
                <a:cs typeface="Arial" panose="020B0604020202020204" pitchFamily="34" charset="0"/>
              </a:rPr>
              <a:t>Unterstützung bei einem gelingenden Übergang in die Grundschule</a:t>
            </a:r>
          </a:p>
          <a:p>
            <a:pPr algn="ctr" eaLnBrk="1" hangingPunct="1">
              <a:spcBef>
                <a:spcPct val="50000"/>
              </a:spcBef>
              <a:buClr>
                <a:srgbClr val="FF0000"/>
              </a:buClr>
            </a:pPr>
            <a:endParaRPr lang="de-DE" sz="1400" dirty="0"/>
          </a:p>
        </p:txBody>
      </p:sp>
      <p:pic>
        <p:nvPicPr>
          <p:cNvPr id="10" name="Picture 10" descr="Logo_FU-Berlin_"/>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188640"/>
            <a:ext cx="2224466" cy="5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 10"/>
          <p:cNvPicPr/>
          <p:nvPr/>
        </p:nvPicPr>
        <p:blipFill>
          <a:blip r:embed="rId4" cstate="screen">
            <a:extLst>
              <a:ext uri="{28A0092B-C50C-407E-A947-70E740481C1C}">
                <a14:useLocalDpi xmlns:a14="http://schemas.microsoft.com/office/drawing/2010/main"/>
              </a:ext>
            </a:extLst>
          </a:blip>
          <a:stretch>
            <a:fillRect/>
          </a:stretch>
        </p:blipFill>
        <p:spPr>
          <a:xfrm>
            <a:off x="3419872" y="275953"/>
            <a:ext cx="1503753" cy="419147"/>
          </a:xfrm>
          <a:prstGeom prst="rect">
            <a:avLst/>
          </a:prstGeom>
        </p:spPr>
      </p:pic>
    </p:spTree>
    <p:extLst>
      <p:ext uri="{BB962C8B-B14F-4D97-AF65-F5344CB8AC3E}">
        <p14:creationId xmlns:p14="http://schemas.microsoft.com/office/powerpoint/2010/main" val="3390049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5828"/>
                                        </p:tgtEl>
                                        <p:attrNameLst>
                                          <p:attrName>style.visibility</p:attrName>
                                        </p:attrNameLst>
                                      </p:cBhvr>
                                      <p:to>
                                        <p:strVal val="visible"/>
                                      </p:to>
                                    </p:set>
                                    <p:animEffect transition="in" filter="fade">
                                      <p:cBhvr>
                                        <p:cTn id="7" dur="500"/>
                                        <p:tgtEl>
                                          <p:spTgt spid="2058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8" grpId="0" animBg="1"/>
      <p:bldP spid="14" grpId="0" animBg="1"/>
      <p:bldP spid="17" grpId="0" animBg="1"/>
      <p:bldP spid="1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247880" y="289926"/>
            <a:ext cx="3027976" cy="546786"/>
          </a:xfrm>
        </p:spPr>
        <p:txBody>
          <a:bodyPr/>
          <a:lstStyle/>
          <a:p>
            <a:r>
              <a:rPr lang="de-DE" dirty="0">
                <a:solidFill>
                  <a:srgbClr val="024089"/>
                </a:solidFill>
              </a:rPr>
              <a:t>Präventionsprojekt</a:t>
            </a:r>
          </a:p>
        </p:txBody>
      </p:sp>
      <p:sp>
        <p:nvSpPr>
          <p:cNvPr id="9" name="Inhaltsplatzhalter 8"/>
          <p:cNvSpPr>
            <a:spLocks noGrp="1"/>
          </p:cNvSpPr>
          <p:nvPr>
            <p:ph idx="1"/>
          </p:nvPr>
        </p:nvSpPr>
        <p:spPr>
          <a:xfrm>
            <a:off x="179512" y="1124744"/>
            <a:ext cx="7848872" cy="5145435"/>
          </a:xfrm>
        </p:spPr>
        <p:txBody>
          <a:bodyPr>
            <a:normAutofit fontScale="92500" lnSpcReduction="20000"/>
          </a:bodyPr>
          <a:lstStyle/>
          <a:p>
            <a:pPr marL="0" indent="0">
              <a:buNone/>
            </a:pPr>
            <a:r>
              <a:rPr lang="de-DE" b="1" dirty="0"/>
              <a:t>Präventionsprojekt „Paula kommt in die Schule“</a:t>
            </a:r>
            <a:endParaRPr lang="de-DE" dirty="0"/>
          </a:p>
          <a:p>
            <a:pPr marL="285750" indent="-285750"/>
            <a:r>
              <a:rPr lang="de-DE" dirty="0"/>
              <a:t>Förderpartner: KNAPPSCHAFT</a:t>
            </a:r>
          </a:p>
          <a:p>
            <a:pPr marL="285750" indent="-285750"/>
            <a:r>
              <a:rPr lang="de-DE" dirty="0"/>
              <a:t>Laufzeit: 2,5 Jahre </a:t>
            </a:r>
          </a:p>
          <a:p>
            <a:pPr marL="285750" indent="-285750"/>
            <a:r>
              <a:rPr lang="de-DE" dirty="0"/>
              <a:t>Entwicklung, Implementierung und Evaluation von Papilio-6bis9</a:t>
            </a:r>
          </a:p>
          <a:p>
            <a:pPr marL="285750" indent="-285750"/>
            <a:r>
              <a:rPr lang="de-DE" dirty="0"/>
              <a:t>Modellregionen: Nordrhein-Westfalen, Brandenburg und Bayern</a:t>
            </a:r>
          </a:p>
          <a:p>
            <a:endParaRPr lang="de-DE" dirty="0"/>
          </a:p>
          <a:p>
            <a:pPr marL="0" indent="0">
              <a:buNone/>
            </a:pPr>
            <a:r>
              <a:rPr lang="de-DE" b="1" dirty="0"/>
              <a:t>Zielgruppe</a:t>
            </a:r>
          </a:p>
          <a:p>
            <a:pPr marL="285750" indent="-285750"/>
            <a:r>
              <a:rPr lang="de-DE" dirty="0"/>
              <a:t>Kinder der 1. und 2. Grundschulklassen (mit Weiterführung in 3. und 4. Klassen)</a:t>
            </a:r>
          </a:p>
          <a:p>
            <a:pPr marL="285750" indent="-285750"/>
            <a:r>
              <a:rPr lang="de-DE" dirty="0"/>
              <a:t>Grundschullehrkräfte und pädagogische Fachkräfte</a:t>
            </a:r>
          </a:p>
          <a:p>
            <a:endParaRPr lang="de-DE" b="1" dirty="0"/>
          </a:p>
          <a:p>
            <a:pPr marL="0" indent="0">
              <a:buNone/>
            </a:pPr>
            <a:r>
              <a:rPr lang="de-DE" b="1" dirty="0"/>
              <a:t>Kooperationspartner</a:t>
            </a:r>
          </a:p>
          <a:p>
            <a:pPr marL="285750" indent="-285750"/>
            <a:r>
              <a:rPr lang="de-DE" dirty="0"/>
              <a:t>Freie Universität Berlin (Prof. Dr. Herbert Scheithauer) </a:t>
            </a:r>
          </a:p>
          <a:p>
            <a:pPr marL="285750" indent="-285750"/>
            <a:r>
              <a:rPr lang="de-DE" dirty="0"/>
              <a:t>Augsburger Puppenkiste</a:t>
            </a:r>
          </a:p>
          <a:p>
            <a:pPr marL="285750" indent="-285750"/>
            <a:endParaRPr lang="de-DE" dirty="0"/>
          </a:p>
          <a:p>
            <a:pPr marL="0" indent="0">
              <a:buNone/>
            </a:pPr>
            <a:r>
              <a:rPr lang="de-DE" b="1" dirty="0"/>
              <a:t>Im Präventionsprojekt erreicht</a:t>
            </a:r>
            <a:endParaRPr lang="de-DE" dirty="0"/>
          </a:p>
          <a:p>
            <a:r>
              <a:rPr lang="de-DE" dirty="0"/>
              <a:t>67 Lehrkräfte und päd. Fachkräfte aus 35 Schulen und Einrichtungen der Nachmittagsbetreuung</a:t>
            </a:r>
          </a:p>
          <a:p>
            <a:endParaRPr lang="de-DE" dirty="0"/>
          </a:p>
        </p:txBody>
      </p:sp>
    </p:spTree>
    <p:extLst>
      <p:ext uri="{BB962C8B-B14F-4D97-AF65-F5344CB8AC3E}">
        <p14:creationId xmlns:p14="http://schemas.microsoft.com/office/powerpoint/2010/main" val="1210955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300995"/>
            <a:ext cx="2520280" cy="444499"/>
          </a:xfrm>
        </p:spPr>
        <p:txBody>
          <a:bodyPr/>
          <a:lstStyle/>
          <a:p>
            <a:r>
              <a:rPr lang="de-DE" dirty="0"/>
              <a:t>Evaluationsstudie</a:t>
            </a:r>
          </a:p>
        </p:txBody>
      </p:sp>
      <p:sp>
        <p:nvSpPr>
          <p:cNvPr id="3" name="Inhaltsplatzhalter 2"/>
          <p:cNvSpPr>
            <a:spLocks noGrp="1"/>
          </p:cNvSpPr>
          <p:nvPr>
            <p:ph idx="1"/>
          </p:nvPr>
        </p:nvSpPr>
        <p:spPr/>
        <p:txBody>
          <a:bodyPr vert="horz" lIns="91440" tIns="45720" rIns="91440" bIns="45720" rtlCol="0" anchor="t">
            <a:normAutofit/>
          </a:bodyPr>
          <a:lstStyle/>
          <a:p>
            <a:pPr marL="0" indent="0">
              <a:buNone/>
            </a:pPr>
            <a:endParaRPr lang="de-DE" dirty="0"/>
          </a:p>
          <a:p>
            <a:pPr marL="0" indent="0">
              <a:buNone/>
            </a:pPr>
            <a:r>
              <a:rPr lang="de-DE" b="1" dirty="0"/>
              <a:t>Pilotevaluation Wirksamkeit</a:t>
            </a:r>
          </a:p>
          <a:p>
            <a:pPr marL="0" indent="0">
              <a:buNone/>
            </a:pPr>
            <a:endParaRPr lang="de-DE" sz="2100" dirty="0">
              <a:ea typeface="Calibri" panose="020F0502020204030204" pitchFamily="34" charset="0"/>
            </a:endParaRPr>
          </a:p>
          <a:p>
            <a:r>
              <a:rPr lang="de-DE" sz="1900" dirty="0">
                <a:latin typeface="Arial"/>
                <a:ea typeface="Calibri"/>
                <a:cs typeface="Arial"/>
              </a:rPr>
              <a:t>In einer Teilstichprobe wurden </a:t>
            </a:r>
            <a:r>
              <a:rPr lang="de-DE" sz="1900" dirty="0">
                <a:latin typeface="Arial"/>
                <a:ea typeface="Times New Roman" panose="02020603050405020304" pitchFamily="18" charset="0"/>
                <a:cs typeface="Arial"/>
              </a:rPr>
              <a:t>224</a:t>
            </a:r>
            <a:r>
              <a:rPr lang="de-DE" sz="1900" dirty="0">
                <a:latin typeface="Arial"/>
                <a:ea typeface="Calibri"/>
                <a:cs typeface="Arial"/>
              </a:rPr>
              <a:t> Kinder und deren Lehrkräfte aus zwölf Klassen näher untersucht. Für diese Schulklassen liegen komplexe Datenerhebungen für die Befragungsebenen (Lehrkraftdaten, </a:t>
            </a:r>
            <a:r>
              <a:rPr lang="de-DE" sz="1900" dirty="0" err="1">
                <a:latin typeface="Arial"/>
                <a:ea typeface="Calibri"/>
                <a:cs typeface="Arial"/>
              </a:rPr>
              <a:t>Kinddaten</a:t>
            </a:r>
            <a:r>
              <a:rPr lang="de-DE" sz="1900" dirty="0">
                <a:latin typeface="Arial"/>
                <a:ea typeface="Calibri"/>
                <a:cs typeface="Arial"/>
              </a:rPr>
              <a:t>, Leistungsstand, Indexkind-Befragung) vor.</a:t>
            </a:r>
            <a:r>
              <a:rPr lang="de-DE" sz="1900" dirty="0">
                <a:latin typeface="Arial"/>
                <a:cs typeface="Arial"/>
              </a:rPr>
              <a:t> </a:t>
            </a:r>
          </a:p>
          <a:p>
            <a:pPr marL="0" indent="0">
              <a:buNone/>
            </a:pPr>
            <a:endParaRPr lang="en-US" sz="1900" dirty="0">
              <a:ea typeface="Calibri" panose="020F0502020204030204" pitchFamily="34" charset="0"/>
            </a:endParaRPr>
          </a:p>
          <a:p>
            <a:r>
              <a:rPr lang="en-US" sz="1900" dirty="0" err="1">
                <a:latin typeface="Arial"/>
                <a:ea typeface="Calibri"/>
                <a:cs typeface="Arial"/>
              </a:rPr>
              <a:t>Zusätzlich</a:t>
            </a:r>
            <a:r>
              <a:rPr lang="en-US" sz="1900" dirty="0">
                <a:latin typeface="Arial"/>
                <a:ea typeface="Calibri"/>
                <a:cs typeface="Arial"/>
              </a:rPr>
              <a:t> </a:t>
            </a:r>
            <a:r>
              <a:rPr lang="en-US" sz="1900" dirty="0" err="1">
                <a:latin typeface="Arial"/>
                <a:ea typeface="Calibri"/>
                <a:cs typeface="Arial"/>
              </a:rPr>
              <a:t>wurden</a:t>
            </a:r>
            <a:r>
              <a:rPr lang="en-US" sz="1900" dirty="0">
                <a:latin typeface="Arial"/>
                <a:ea typeface="Calibri"/>
                <a:cs typeface="Arial"/>
              </a:rPr>
              <a:t> von den </a:t>
            </a:r>
            <a:r>
              <a:rPr lang="en-US" sz="1900" dirty="0" err="1">
                <a:latin typeface="Arial"/>
                <a:ea typeface="Calibri"/>
                <a:cs typeface="Arial"/>
              </a:rPr>
              <a:t>Schulen</a:t>
            </a:r>
            <a:r>
              <a:rPr lang="en-US" sz="1900" dirty="0">
                <a:latin typeface="Arial"/>
                <a:ea typeface="Calibri"/>
                <a:cs typeface="Arial"/>
              </a:rPr>
              <a:t> </a:t>
            </a:r>
            <a:r>
              <a:rPr lang="en-US" sz="1900" dirty="0" err="1">
                <a:latin typeface="Arial"/>
                <a:ea typeface="Calibri"/>
                <a:cs typeface="Arial"/>
              </a:rPr>
              <a:t>im</a:t>
            </a:r>
            <a:r>
              <a:rPr lang="en-US" sz="1900" dirty="0">
                <a:latin typeface="Arial"/>
                <a:ea typeface="Calibri"/>
                <a:cs typeface="Arial"/>
              </a:rPr>
              <a:t> </a:t>
            </a:r>
            <a:r>
              <a:rPr lang="en-US" sz="1900" dirty="0" err="1">
                <a:latin typeface="Arial"/>
                <a:ea typeface="Calibri"/>
                <a:cs typeface="Arial"/>
              </a:rPr>
              <a:t>Studiendesign</a:t>
            </a:r>
            <a:r>
              <a:rPr lang="en-US" sz="1900" dirty="0">
                <a:latin typeface="Arial"/>
                <a:ea typeface="Calibri"/>
                <a:cs typeface="Arial"/>
              </a:rPr>
              <a:t> </a:t>
            </a:r>
            <a:r>
              <a:rPr lang="en-US" sz="1900" dirty="0" err="1">
                <a:latin typeface="Arial"/>
                <a:ea typeface="Calibri"/>
                <a:cs typeface="Arial"/>
              </a:rPr>
              <a:t>Indexkinder</a:t>
            </a:r>
            <a:r>
              <a:rPr lang="en-US" sz="1900" dirty="0">
                <a:latin typeface="Arial"/>
                <a:ea typeface="Calibri"/>
                <a:cs typeface="Arial"/>
              </a:rPr>
              <a:t> (</a:t>
            </a:r>
            <a:r>
              <a:rPr lang="en-US" sz="1900" dirty="0" err="1">
                <a:latin typeface="Arial"/>
                <a:ea typeface="Calibri"/>
                <a:cs typeface="Arial"/>
              </a:rPr>
              <a:t>drei</a:t>
            </a:r>
            <a:r>
              <a:rPr lang="en-US" sz="1900" dirty="0">
                <a:latin typeface="Arial"/>
                <a:ea typeface="Calibri"/>
                <a:cs typeface="Arial"/>
              </a:rPr>
              <a:t> </a:t>
            </a:r>
            <a:r>
              <a:rPr lang="en-US" sz="1900" dirty="0" err="1">
                <a:latin typeface="Arial"/>
                <a:ea typeface="Calibri"/>
                <a:cs typeface="Arial"/>
              </a:rPr>
              <a:t>randomisiert</a:t>
            </a:r>
            <a:r>
              <a:rPr lang="en-US" sz="1900" dirty="0">
                <a:latin typeface="Arial"/>
                <a:ea typeface="Calibri"/>
                <a:cs typeface="Arial"/>
              </a:rPr>
              <a:t> </a:t>
            </a:r>
            <a:r>
              <a:rPr lang="en-US" sz="1900" dirty="0" err="1">
                <a:latin typeface="Arial"/>
                <a:ea typeface="Calibri"/>
                <a:cs typeface="Arial"/>
              </a:rPr>
              <a:t>ausgewählte</a:t>
            </a:r>
            <a:r>
              <a:rPr lang="en-US" sz="1900" dirty="0">
                <a:latin typeface="Arial"/>
                <a:ea typeface="Calibri"/>
                <a:cs typeface="Arial"/>
              </a:rPr>
              <a:t> Kinder pro Klasse) </a:t>
            </a:r>
            <a:r>
              <a:rPr lang="en-US" sz="1900" dirty="0" err="1">
                <a:latin typeface="Arial"/>
                <a:ea typeface="Calibri"/>
                <a:cs typeface="Arial"/>
              </a:rPr>
              <a:t>mit</a:t>
            </a:r>
            <a:r>
              <a:rPr lang="en-US" sz="1900" dirty="0">
                <a:latin typeface="Arial"/>
                <a:ea typeface="Calibri"/>
                <a:cs typeface="Arial"/>
              </a:rPr>
              <a:t> </a:t>
            </a:r>
            <a:r>
              <a:rPr lang="en-US" sz="1900" dirty="0" err="1">
                <a:latin typeface="Arial"/>
                <a:ea typeface="Calibri"/>
                <a:cs typeface="Arial"/>
              </a:rPr>
              <a:t>einem</a:t>
            </a:r>
            <a:r>
              <a:rPr lang="en-US" sz="1900" dirty="0">
                <a:latin typeface="Arial"/>
                <a:ea typeface="Calibri"/>
                <a:cs typeface="Arial"/>
              </a:rPr>
              <a:t> </a:t>
            </a:r>
            <a:r>
              <a:rPr lang="en-US" sz="1900" dirty="0" err="1">
                <a:latin typeface="Arial"/>
                <a:ea typeface="Calibri"/>
                <a:cs typeface="Arial"/>
              </a:rPr>
              <a:t>Interviewverfahren</a:t>
            </a:r>
            <a:r>
              <a:rPr lang="en-US" sz="1900" dirty="0">
                <a:latin typeface="Arial"/>
                <a:ea typeface="Calibri"/>
                <a:cs typeface="Arial"/>
              </a:rPr>
              <a:t> </a:t>
            </a:r>
            <a:r>
              <a:rPr lang="en-US" sz="1900" dirty="0" err="1">
                <a:latin typeface="Arial"/>
                <a:ea typeface="Calibri"/>
                <a:cs typeface="Arial"/>
              </a:rPr>
              <a:t>zu</a:t>
            </a:r>
            <a:r>
              <a:rPr lang="en-US" sz="1900" dirty="0">
                <a:latin typeface="Arial"/>
                <a:ea typeface="Calibri"/>
                <a:cs typeface="Arial"/>
              </a:rPr>
              <a:t> T1 und T3 </a:t>
            </a:r>
            <a:r>
              <a:rPr lang="en-US" sz="1900" dirty="0" err="1">
                <a:latin typeface="Arial"/>
                <a:ea typeface="Calibri"/>
                <a:cs typeface="Arial"/>
              </a:rPr>
              <a:t>untersucht</a:t>
            </a:r>
            <a:r>
              <a:rPr lang="en-US" sz="1900" dirty="0">
                <a:latin typeface="Arial"/>
                <a:ea typeface="Calibri"/>
                <a:cs typeface="Arial"/>
              </a:rPr>
              <a:t>.</a:t>
            </a:r>
          </a:p>
          <a:p>
            <a:endParaRPr lang="de-DE" dirty="0"/>
          </a:p>
        </p:txBody>
      </p:sp>
    </p:spTree>
    <p:extLst>
      <p:ext uri="{BB962C8B-B14F-4D97-AF65-F5344CB8AC3E}">
        <p14:creationId xmlns:p14="http://schemas.microsoft.com/office/powerpoint/2010/main" val="2952470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756" y="323748"/>
            <a:ext cx="2452036" cy="389241"/>
          </a:xfrm>
        </p:spPr>
        <p:txBody>
          <a:bodyPr/>
          <a:lstStyle/>
          <a:p>
            <a:r>
              <a:rPr lang="de-DE" dirty="0"/>
              <a:t>Studiendesign</a:t>
            </a:r>
          </a:p>
        </p:txBody>
      </p:sp>
      <p:graphicFrame>
        <p:nvGraphicFramePr>
          <p:cNvPr id="6" name="Inhaltsplatzhalter 5"/>
          <p:cNvGraphicFramePr>
            <a:graphicFrameLocks noGrp="1"/>
          </p:cNvGraphicFramePr>
          <p:nvPr>
            <p:ph idx="1"/>
          </p:nvPr>
        </p:nvGraphicFramePr>
        <p:xfrm>
          <a:off x="247756" y="1844824"/>
          <a:ext cx="8716857" cy="4425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hteck 6"/>
          <p:cNvSpPr/>
          <p:nvPr/>
        </p:nvSpPr>
        <p:spPr>
          <a:xfrm>
            <a:off x="467544" y="1083551"/>
            <a:ext cx="7920880" cy="67710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Vergleich</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der </a:t>
            </a:r>
            <a:r>
              <a:rPr kumimoji="0" lang="en-US" sz="19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Interventionsgruppe</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(IG) </a:t>
            </a:r>
            <a:r>
              <a:rPr kumimoji="0" lang="en-US" sz="19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mit</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9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einer</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9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Wartekontrollgruppe</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(WKG) </a:t>
            </a:r>
            <a:r>
              <a:rPr kumimoji="0" lang="en-US" sz="19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über</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9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drei</a:t>
            </a:r>
            <a:r>
              <a:rPr kumimoji="0" lang="en-US" sz="19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n-US" sz="1900" b="0" i="0" u="none" strike="noStrike" kern="1200" cap="none" spc="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Messzeitpunkte</a:t>
            </a:r>
            <a:endParaRPr kumimoji="0" lang="en-US" sz="19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75679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7063488" cy="296220"/>
          </a:xfrm>
        </p:spPr>
        <p:txBody>
          <a:bodyPr/>
          <a:lstStyle/>
          <a:p>
            <a:r>
              <a:rPr lang="de-DE" dirty="0">
                <a:solidFill>
                  <a:srgbClr val="024089"/>
                </a:solidFill>
              </a:rPr>
              <a:t>Papilio-6bis9:</a:t>
            </a:r>
            <a:br>
              <a:rPr lang="de-DE" dirty="0">
                <a:solidFill>
                  <a:srgbClr val="024089"/>
                </a:solidFill>
              </a:rPr>
            </a:br>
            <a:r>
              <a:rPr lang="de-DE" dirty="0">
                <a:solidFill>
                  <a:srgbClr val="024089"/>
                </a:solidFill>
              </a:rPr>
              <a:t>Prozessevaluation</a:t>
            </a:r>
            <a:br>
              <a:rPr lang="de-DE" dirty="0">
                <a:solidFill>
                  <a:srgbClr val="024089"/>
                </a:solidFill>
              </a:rPr>
            </a:br>
            <a:endParaRPr lang="de-DE" dirty="0">
              <a:solidFill>
                <a:srgbClr val="024089"/>
              </a:solidFill>
            </a:endParaRPr>
          </a:p>
        </p:txBody>
      </p:sp>
      <p:sp>
        <p:nvSpPr>
          <p:cNvPr id="3" name="Rechteck 2"/>
          <p:cNvSpPr/>
          <p:nvPr/>
        </p:nvSpPr>
        <p:spPr>
          <a:xfrm>
            <a:off x="827584" y="1196752"/>
            <a:ext cx="7065286" cy="1261884"/>
          </a:xfrm>
          <a:prstGeom prst="rect">
            <a:avLst/>
          </a:prstGeom>
        </p:spPr>
        <p:txBody>
          <a:bodyPr wrap="square">
            <a:spAutoFit/>
          </a:bodyPr>
          <a:lstStyle/>
          <a:p>
            <a:r>
              <a:rPr lang="de-DE" sz="1900" dirty="0">
                <a:latin typeface="Arial" panose="020B0604020202020204" pitchFamily="34" charset="0"/>
                <a:cs typeface="Arial" panose="020B0604020202020204" pitchFamily="34" charset="0"/>
              </a:rPr>
              <a:t>Zusammenfassende Beispiele von Rückmeldungen zur Durchführung im Rahmen der Pilotierung:</a:t>
            </a:r>
          </a:p>
          <a:p>
            <a:endParaRPr lang="de-DE" sz="1900" dirty="0">
              <a:latin typeface="Arial" panose="020B0604020202020204" pitchFamily="34" charset="0"/>
              <a:cs typeface="Arial" panose="020B0604020202020204" pitchFamily="34" charset="0"/>
            </a:endParaRPr>
          </a:p>
          <a:p>
            <a:endParaRPr lang="de-DE" sz="1900" dirty="0">
              <a:latin typeface="Arial" panose="020B0604020202020204" pitchFamily="34" charset="0"/>
              <a:cs typeface="Arial" panose="020B0604020202020204" pitchFamily="34" charset="0"/>
            </a:endParaRPr>
          </a:p>
        </p:txBody>
      </p:sp>
      <p:sp>
        <p:nvSpPr>
          <p:cNvPr id="6" name="Rechteck 5"/>
          <p:cNvSpPr/>
          <p:nvPr/>
        </p:nvSpPr>
        <p:spPr>
          <a:xfrm>
            <a:off x="539552" y="1988840"/>
            <a:ext cx="4572000" cy="447814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marL="342900" indent="-342900">
              <a:buFont typeface="Arial" panose="020B0604020202020204" pitchFamily="34" charset="0"/>
              <a:buChar char="•"/>
            </a:pPr>
            <a:r>
              <a:rPr lang="de-DE" sz="1900" dirty="0">
                <a:latin typeface="Arial" panose="020B0604020202020204" pitchFamily="34" charset="0"/>
                <a:cs typeface="Arial" panose="020B0604020202020204" pitchFamily="34" charset="0"/>
              </a:rPr>
              <a:t>gesteigertes Selbstvertrauen im Schulalltag</a:t>
            </a:r>
          </a:p>
          <a:p>
            <a:pPr marL="342900" indent="-342900">
              <a:buFont typeface="Arial" panose="020B0604020202020204" pitchFamily="34" charset="0"/>
              <a:buChar char="•"/>
            </a:pPr>
            <a:r>
              <a:rPr lang="de-DE" sz="1900" dirty="0">
                <a:latin typeface="Arial" panose="020B0604020202020204" pitchFamily="34" charset="0"/>
                <a:cs typeface="Arial" panose="020B0604020202020204" pitchFamily="34" charset="0"/>
              </a:rPr>
              <a:t>Aufmerksamkeit liegt verstärkt auf den Emotionen der Kinder</a:t>
            </a:r>
          </a:p>
          <a:p>
            <a:pPr marL="342900" indent="-342900">
              <a:buFont typeface="Arial" panose="020B0604020202020204" pitchFamily="34" charset="0"/>
              <a:buChar char="•"/>
            </a:pPr>
            <a:r>
              <a:rPr lang="de-DE" sz="1900" dirty="0">
                <a:latin typeface="Arial" panose="020B0604020202020204" pitchFamily="34" charset="0"/>
                <a:cs typeface="Arial" panose="020B0604020202020204" pitchFamily="34" charset="0"/>
              </a:rPr>
              <a:t>persönliche Weiterentwicklung und allgemein positivere Grundeinstellung</a:t>
            </a:r>
          </a:p>
          <a:p>
            <a:pPr marL="342900" indent="-342900">
              <a:buFont typeface="Arial" panose="020B0604020202020204" pitchFamily="34" charset="0"/>
              <a:buChar char="•"/>
            </a:pPr>
            <a:r>
              <a:rPr lang="de-DE" sz="1900" dirty="0">
                <a:latin typeface="Arial" panose="020B0604020202020204" pitchFamily="34" charset="0"/>
                <a:cs typeface="Arial" panose="020B0604020202020204" pitchFamily="34" charset="0"/>
              </a:rPr>
              <a:t>Maßnahme ”Positives Verhalten in der Klasse” mit der Umsetzung des </a:t>
            </a:r>
            <a:r>
              <a:rPr lang="de-DE" sz="1900" dirty="0" err="1">
                <a:latin typeface="Arial" panose="020B0604020202020204" pitchFamily="34" charset="0"/>
                <a:cs typeface="Arial" panose="020B0604020202020204" pitchFamily="34" charset="0"/>
              </a:rPr>
              <a:t>Good</a:t>
            </a:r>
            <a:r>
              <a:rPr lang="de-DE" sz="1900" dirty="0">
                <a:latin typeface="Arial" panose="020B0604020202020204" pitchFamily="34" charset="0"/>
                <a:cs typeface="Arial" panose="020B0604020202020204" pitchFamily="34" charset="0"/>
              </a:rPr>
              <a:t> </a:t>
            </a:r>
            <a:r>
              <a:rPr lang="de-DE" sz="1900" dirty="0" err="1">
                <a:latin typeface="Arial" panose="020B0604020202020204" pitchFamily="34" charset="0"/>
                <a:cs typeface="Arial" panose="020B0604020202020204" pitchFamily="34" charset="0"/>
              </a:rPr>
              <a:t>Behavior</a:t>
            </a:r>
            <a:r>
              <a:rPr lang="de-DE" sz="1900" dirty="0">
                <a:latin typeface="Arial" panose="020B0604020202020204" pitchFamily="34" charset="0"/>
                <a:cs typeface="Arial" panose="020B0604020202020204" pitchFamily="34" charset="0"/>
              </a:rPr>
              <a:t> Games funktioniert sehr gut</a:t>
            </a:r>
          </a:p>
          <a:p>
            <a:pPr marL="342900" indent="-342900">
              <a:buFont typeface="Arial" panose="020B0604020202020204" pitchFamily="34" charset="0"/>
              <a:buChar char="•"/>
            </a:pPr>
            <a:r>
              <a:rPr lang="de-DE" sz="1900" dirty="0" err="1">
                <a:latin typeface="Arial" panose="020B0604020202020204" pitchFamily="34" charset="0"/>
                <a:cs typeface="Arial" panose="020B0604020202020204" pitchFamily="34" charset="0"/>
              </a:rPr>
              <a:t>Settingübergreifender</a:t>
            </a:r>
            <a:r>
              <a:rPr lang="de-DE" sz="1900" dirty="0">
                <a:latin typeface="Arial" panose="020B0604020202020204" pitchFamily="34" charset="0"/>
                <a:cs typeface="Arial" panose="020B0604020202020204" pitchFamily="34" charset="0"/>
              </a:rPr>
              <a:t> Wissenstransfer (Kinder nutzen auch außerhalb der Durchführung von </a:t>
            </a:r>
            <a:r>
              <a:rPr lang="de-DE" sz="1900" dirty="0" err="1">
                <a:latin typeface="Arial" panose="020B0604020202020204" pitchFamily="34" charset="0"/>
                <a:cs typeface="Arial" panose="020B0604020202020204" pitchFamily="34" charset="0"/>
              </a:rPr>
              <a:t>Papilio</a:t>
            </a:r>
            <a:r>
              <a:rPr lang="de-DE" sz="1900" dirty="0">
                <a:latin typeface="Arial" panose="020B0604020202020204" pitchFamily="34" charset="0"/>
                <a:cs typeface="Arial" panose="020B0604020202020204" pitchFamily="34" charset="0"/>
              </a:rPr>
              <a:t> die Kobolde zur Beschreibung ihrer Emotionen)</a:t>
            </a:r>
          </a:p>
        </p:txBody>
      </p:sp>
      <p:sp>
        <p:nvSpPr>
          <p:cNvPr id="9" name="Rechteck 8"/>
          <p:cNvSpPr/>
          <p:nvPr/>
        </p:nvSpPr>
        <p:spPr>
          <a:xfrm>
            <a:off x="5220072" y="1988840"/>
            <a:ext cx="3780965" cy="155427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342900" indent="-342900">
              <a:buFont typeface="Arial" panose="020B0604020202020204" pitchFamily="34" charset="0"/>
              <a:buChar char="•"/>
            </a:pPr>
            <a:r>
              <a:rPr lang="de-DE" sz="1900" dirty="0">
                <a:latin typeface="Arial" panose="020B0604020202020204" pitchFamily="34" charset="0"/>
                <a:cs typeface="Arial" panose="020B0604020202020204" pitchFamily="34" charset="0"/>
              </a:rPr>
              <a:t>Veränderung der Zeitstruktur der geplanten Einheiten (von 90 auf 45 Minuten)</a:t>
            </a:r>
          </a:p>
          <a:p>
            <a:pPr marL="342900" indent="-342900">
              <a:buFont typeface="Arial" panose="020B0604020202020204" pitchFamily="34" charset="0"/>
              <a:buChar char="•"/>
            </a:pPr>
            <a:r>
              <a:rPr lang="de-DE" sz="1900" dirty="0">
                <a:latin typeface="Arial" panose="020B0604020202020204" pitchFamily="34" charset="0"/>
                <a:cs typeface="Arial" panose="020B0604020202020204" pitchFamily="34" charset="0"/>
              </a:rPr>
              <a:t>Wunsch nach mehr Bildmaterial</a:t>
            </a:r>
          </a:p>
        </p:txBody>
      </p:sp>
    </p:spTree>
    <p:extLst>
      <p:ext uri="{BB962C8B-B14F-4D97-AF65-F5344CB8AC3E}">
        <p14:creationId xmlns:p14="http://schemas.microsoft.com/office/powerpoint/2010/main" val="645522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404664"/>
            <a:ext cx="7063488" cy="296220"/>
          </a:xfrm>
        </p:spPr>
        <p:txBody>
          <a:bodyPr/>
          <a:lstStyle/>
          <a:p>
            <a:r>
              <a:rPr lang="de-DE" dirty="0">
                <a:solidFill>
                  <a:srgbClr val="024089"/>
                </a:solidFill>
              </a:rPr>
              <a:t>Papilio-6bis9:</a:t>
            </a:r>
            <a:br>
              <a:rPr lang="de-DE" dirty="0">
                <a:solidFill>
                  <a:srgbClr val="024089"/>
                </a:solidFill>
              </a:rPr>
            </a:br>
            <a:r>
              <a:rPr lang="de-DE" dirty="0">
                <a:solidFill>
                  <a:srgbClr val="024089"/>
                </a:solidFill>
              </a:rPr>
              <a:t>Prozessevaluation</a:t>
            </a:r>
            <a:br>
              <a:rPr lang="de-DE" dirty="0">
                <a:solidFill>
                  <a:srgbClr val="024089"/>
                </a:solidFill>
              </a:rPr>
            </a:br>
            <a:endParaRPr lang="de-DE" dirty="0">
              <a:solidFill>
                <a:srgbClr val="024089"/>
              </a:solidFill>
            </a:endParaRPr>
          </a:p>
        </p:txBody>
      </p:sp>
      <p:sp>
        <p:nvSpPr>
          <p:cNvPr id="12" name="Abgerundete rechteckige Legende 11"/>
          <p:cNvSpPr/>
          <p:nvPr/>
        </p:nvSpPr>
        <p:spPr>
          <a:xfrm>
            <a:off x="899592" y="1484784"/>
            <a:ext cx="7704856" cy="4968552"/>
          </a:xfrm>
          <a:prstGeom prst="wedgeRoundRectCallout">
            <a:avLst>
              <a:gd name="adj1" fmla="val -56229"/>
              <a:gd name="adj2" fmla="val -34851"/>
              <a:gd name="adj3" fmla="val 16667"/>
            </a:avLst>
          </a:prstGeom>
          <a:noFill/>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dirty="0">
              <a:solidFill>
                <a:srgbClr val="2E427A"/>
              </a:solidFill>
              <a:latin typeface="Arial" panose="020B0604020202020204" pitchFamily="34" charset="0"/>
              <a:cs typeface="Arial" panose="020B0604020202020204" pitchFamily="34" charset="0"/>
            </a:endParaRPr>
          </a:p>
          <a:p>
            <a:pPr algn="ctr"/>
            <a:r>
              <a:rPr lang="de-DE" dirty="0">
                <a:solidFill>
                  <a:schemeClr val="tx1"/>
                </a:solidFill>
                <a:latin typeface="Arial" panose="020B0604020202020204" pitchFamily="34" charset="0"/>
                <a:cs typeface="Arial" panose="020B0604020202020204" pitchFamily="34" charset="0"/>
              </a:rPr>
              <a:t>Aussagen von Lehrkräften</a:t>
            </a:r>
          </a:p>
          <a:p>
            <a:pPr algn="ctr"/>
            <a:endParaRPr lang="de-DE" sz="1600" dirty="0">
              <a:solidFill>
                <a:srgbClr val="2E427A"/>
              </a:solidFill>
              <a:latin typeface="Arial" panose="020B0604020202020204" pitchFamily="34" charset="0"/>
              <a:cs typeface="Arial" panose="020B0604020202020204" pitchFamily="34" charset="0"/>
            </a:endParaRPr>
          </a:p>
          <a:p>
            <a:pPr algn="ctr"/>
            <a:r>
              <a:rPr lang="de-DE" sz="1700" dirty="0">
                <a:solidFill>
                  <a:schemeClr val="tx1"/>
                </a:solidFill>
                <a:latin typeface="Arial" panose="020B0604020202020204" pitchFamily="34" charset="0"/>
                <a:cs typeface="Arial" panose="020B0604020202020204" pitchFamily="34" charset="0"/>
              </a:rPr>
              <a:t>„Ich fühle mich weniger gestresst, die Klasse ist insgesamt ruhiger. Und der Umgang mit ‚schwierigen‘ Schülern fällt mir leichter.“</a:t>
            </a:r>
          </a:p>
          <a:p>
            <a:pPr algn="ctr"/>
            <a:endParaRPr lang="de-DE" sz="1700" dirty="0">
              <a:solidFill>
                <a:schemeClr val="tx1"/>
              </a:solidFill>
              <a:latin typeface="Arial" panose="020B0604020202020204" pitchFamily="34" charset="0"/>
              <a:cs typeface="Arial" panose="020B0604020202020204" pitchFamily="34" charset="0"/>
            </a:endParaRPr>
          </a:p>
          <a:p>
            <a:pPr algn="ctr"/>
            <a:r>
              <a:rPr lang="de-DE" sz="1700" dirty="0">
                <a:solidFill>
                  <a:schemeClr val="tx1"/>
                </a:solidFill>
                <a:latin typeface="Arial" panose="020B0604020202020204" pitchFamily="34" charset="0"/>
                <a:cs typeface="Arial" panose="020B0604020202020204" pitchFamily="34" charset="0"/>
              </a:rPr>
              <a:t>„Für die Kinder ist es sehr ansprechend und sicher eine willkommene Abwechslung. Es hilft ihnen dabei, eine Gemeinschaft zu werden und</a:t>
            </a:r>
          </a:p>
          <a:p>
            <a:pPr algn="ctr"/>
            <a:r>
              <a:rPr lang="de-DE" sz="1700" dirty="0">
                <a:solidFill>
                  <a:schemeClr val="tx1"/>
                </a:solidFill>
                <a:latin typeface="Arial" panose="020B0604020202020204" pitchFamily="34" charset="0"/>
                <a:cs typeface="Arial" panose="020B0604020202020204" pitchFamily="34" charset="0"/>
              </a:rPr>
              <a:t>gute Problemlösestrategien zu entwickeln.“</a:t>
            </a:r>
          </a:p>
          <a:p>
            <a:pPr algn="ctr"/>
            <a:endParaRPr lang="de-DE" sz="1700" dirty="0">
              <a:solidFill>
                <a:schemeClr val="tx1"/>
              </a:solidFill>
              <a:latin typeface="Arial" panose="020B0604020202020204" pitchFamily="34" charset="0"/>
              <a:cs typeface="Arial" panose="020B0604020202020204" pitchFamily="34" charset="0"/>
            </a:endParaRPr>
          </a:p>
          <a:p>
            <a:pPr algn="ctr"/>
            <a:r>
              <a:rPr lang="de-DE" sz="1700" dirty="0">
                <a:solidFill>
                  <a:schemeClr val="tx1"/>
                </a:solidFill>
                <a:latin typeface="Arial" panose="020B0604020202020204" pitchFamily="34" charset="0"/>
                <a:cs typeface="Arial" panose="020B0604020202020204" pitchFamily="34" charset="0"/>
              </a:rPr>
              <a:t>„Kinder in der Gruppe helfen sich gegenseitig, keiner wird ausgeschlossen.“</a:t>
            </a:r>
          </a:p>
          <a:p>
            <a:pPr algn="ctr"/>
            <a:endParaRPr lang="de-DE" sz="1700" dirty="0">
              <a:solidFill>
                <a:schemeClr val="tx1"/>
              </a:solidFill>
              <a:latin typeface="Arial" panose="020B0604020202020204" pitchFamily="34" charset="0"/>
              <a:cs typeface="Arial" panose="020B0604020202020204" pitchFamily="34" charset="0"/>
            </a:endParaRPr>
          </a:p>
          <a:p>
            <a:pPr algn="ctr"/>
            <a:r>
              <a:rPr lang="de-DE" sz="1700" dirty="0">
                <a:solidFill>
                  <a:schemeClr val="tx1"/>
                </a:solidFill>
                <a:latin typeface="Arial" panose="020B0604020202020204" pitchFamily="34" charset="0"/>
                <a:cs typeface="Arial" panose="020B0604020202020204" pitchFamily="34" charset="0"/>
              </a:rPr>
              <a:t>„Die Kinder lieben die Kobolde und die Geschichte.“</a:t>
            </a:r>
            <a:br>
              <a:rPr lang="de-DE" sz="1700" dirty="0">
                <a:solidFill>
                  <a:schemeClr val="tx1"/>
                </a:solidFill>
                <a:latin typeface="Arial" panose="020B0604020202020204" pitchFamily="34" charset="0"/>
                <a:cs typeface="Arial" panose="020B0604020202020204" pitchFamily="34" charset="0"/>
              </a:rPr>
            </a:br>
            <a:endParaRPr lang="de-DE" sz="1700" dirty="0">
              <a:solidFill>
                <a:schemeClr val="tx1"/>
              </a:solidFill>
              <a:latin typeface="Arial" panose="020B0604020202020204" pitchFamily="34" charset="0"/>
              <a:cs typeface="Arial" panose="020B0604020202020204" pitchFamily="34" charset="0"/>
            </a:endParaRPr>
          </a:p>
          <a:p>
            <a:pPr algn="ctr"/>
            <a:r>
              <a:rPr lang="de-DE" sz="1700" dirty="0">
                <a:solidFill>
                  <a:schemeClr val="tx1"/>
                </a:solidFill>
                <a:latin typeface="Arial" panose="020B0604020202020204" pitchFamily="34" charset="0"/>
                <a:cs typeface="Arial" panose="020B0604020202020204" pitchFamily="34" charset="0"/>
              </a:rPr>
              <a:t>„Die Inhalte funktionieren auch in den unterschiedlichen Klassen sehr gut!“</a:t>
            </a:r>
          </a:p>
          <a:p>
            <a:pPr algn="ctr"/>
            <a:endParaRPr lang="de-DE" sz="1700" dirty="0">
              <a:solidFill>
                <a:schemeClr val="tx1"/>
              </a:solidFill>
              <a:latin typeface="Arial" panose="020B0604020202020204" pitchFamily="34" charset="0"/>
              <a:cs typeface="Arial" panose="020B0604020202020204" pitchFamily="34" charset="0"/>
            </a:endParaRPr>
          </a:p>
          <a:p>
            <a:pPr algn="ctr"/>
            <a:r>
              <a:rPr lang="de-DE" sz="1700" dirty="0">
                <a:solidFill>
                  <a:schemeClr val="tx1"/>
                </a:solidFill>
                <a:latin typeface="Arial" panose="020B0604020202020204" pitchFamily="34" charset="0"/>
                <a:cs typeface="Arial" panose="020B0604020202020204" pitchFamily="34" charset="0"/>
              </a:rPr>
              <a:t> „Das </a:t>
            </a:r>
            <a:r>
              <a:rPr lang="de-DE" sz="1700" dirty="0" err="1">
                <a:solidFill>
                  <a:schemeClr val="tx1"/>
                </a:solidFill>
                <a:latin typeface="Arial" panose="020B0604020202020204" pitchFamily="34" charset="0"/>
                <a:cs typeface="Arial" panose="020B0604020202020204" pitchFamily="34" charset="0"/>
              </a:rPr>
              <a:t>Good</a:t>
            </a:r>
            <a:r>
              <a:rPr lang="de-DE" sz="1700" dirty="0">
                <a:solidFill>
                  <a:schemeClr val="tx1"/>
                </a:solidFill>
                <a:latin typeface="Arial" panose="020B0604020202020204" pitchFamily="34" charset="0"/>
                <a:cs typeface="Arial" panose="020B0604020202020204" pitchFamily="34" charset="0"/>
              </a:rPr>
              <a:t> </a:t>
            </a:r>
            <a:r>
              <a:rPr lang="de-DE" sz="1700" dirty="0" err="1">
                <a:solidFill>
                  <a:schemeClr val="tx1"/>
                </a:solidFill>
                <a:latin typeface="Arial" panose="020B0604020202020204" pitchFamily="34" charset="0"/>
                <a:cs typeface="Arial" panose="020B0604020202020204" pitchFamily="34" charset="0"/>
              </a:rPr>
              <a:t>Behavior</a:t>
            </a:r>
            <a:r>
              <a:rPr lang="de-DE" sz="1700" dirty="0">
                <a:solidFill>
                  <a:schemeClr val="tx1"/>
                </a:solidFill>
                <a:latin typeface="Arial" panose="020B0604020202020204" pitchFamily="34" charset="0"/>
                <a:cs typeface="Arial" panose="020B0604020202020204" pitchFamily="34" charset="0"/>
              </a:rPr>
              <a:t> Game funktioniert super!“</a:t>
            </a:r>
          </a:p>
          <a:p>
            <a:pPr algn="ctr"/>
            <a:endParaRPr lang="de-DE" sz="1700" dirty="0">
              <a:solidFill>
                <a:schemeClr val="tx1"/>
              </a:solidFill>
              <a:latin typeface="Arial" panose="020B0604020202020204" pitchFamily="34" charset="0"/>
              <a:cs typeface="Arial" panose="020B0604020202020204" pitchFamily="34" charset="0"/>
            </a:endParaRPr>
          </a:p>
          <a:p>
            <a:pPr algn="ctr"/>
            <a:r>
              <a:rPr lang="de-DE" sz="1700" dirty="0">
                <a:solidFill>
                  <a:schemeClr val="tx1"/>
                </a:solidFill>
                <a:latin typeface="Arial" panose="020B0604020202020204" pitchFamily="34" charset="0"/>
                <a:cs typeface="Arial" panose="020B0604020202020204" pitchFamily="34" charset="0"/>
              </a:rPr>
              <a:t>„Eltern geben positive Rückmeldungen.“</a:t>
            </a:r>
          </a:p>
          <a:p>
            <a:pPr algn="ctr"/>
            <a:endParaRPr lang="de-DE" sz="1600" dirty="0">
              <a:solidFill>
                <a:schemeClr val="tx1"/>
              </a:solidFill>
              <a:latin typeface="Arial" panose="020B0604020202020204" pitchFamily="34" charset="0"/>
              <a:cs typeface="Arial" panose="020B0604020202020204" pitchFamily="34" charset="0"/>
            </a:endParaRPr>
          </a:p>
          <a:p>
            <a:pPr algn="ctr"/>
            <a:endParaRPr lang="de-DE" sz="1600" dirty="0">
              <a:solidFill>
                <a:srgbClr val="2E427A"/>
              </a:solidFill>
              <a:latin typeface="Arial" panose="020B0604020202020204" pitchFamily="34" charset="0"/>
              <a:cs typeface="Arial" panose="020B0604020202020204" pitchFamily="34" charset="0"/>
            </a:endParaRPr>
          </a:p>
          <a:p>
            <a:pPr algn="ctr"/>
            <a:endParaRPr lang="de-DE" sz="1600" dirty="0">
              <a:solidFill>
                <a:srgbClr val="2E427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64259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Übersicht der Lehrer*</a:t>
            </a:r>
            <a:r>
              <a:rPr lang="de-DE" dirty="0" err="1">
                <a:solidFill>
                  <a:srgbClr val="024089"/>
                </a:solidFill>
              </a:rPr>
              <a:t>innenfortbildung</a:t>
            </a:r>
            <a:r>
              <a:rPr lang="de-DE" dirty="0">
                <a:solidFill>
                  <a:srgbClr val="024089"/>
                </a:solidFill>
              </a:rPr>
              <a:t> Papilio-6bis9</a:t>
            </a:r>
          </a:p>
        </p:txBody>
      </p:sp>
      <p:sp>
        <p:nvSpPr>
          <p:cNvPr id="23" name="Textfeld 22"/>
          <p:cNvSpPr txBox="1"/>
          <p:nvPr/>
        </p:nvSpPr>
        <p:spPr>
          <a:xfrm>
            <a:off x="3131840" y="5970475"/>
            <a:ext cx="360040" cy="461665"/>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a:t>
            </a:r>
          </a:p>
        </p:txBody>
      </p:sp>
      <p:graphicFrame>
        <p:nvGraphicFramePr>
          <p:cNvPr id="4" name="Tabelle 3">
            <a:extLst>
              <a:ext uri="{FF2B5EF4-FFF2-40B4-BE49-F238E27FC236}">
                <a16:creationId xmlns:a16="http://schemas.microsoft.com/office/drawing/2014/main" id="{0A25EB2A-2288-4413-9F9F-770EC3432A3E}"/>
              </a:ext>
            </a:extLst>
          </p:cNvPr>
          <p:cNvGraphicFramePr>
            <a:graphicFrameLocks noGrp="1"/>
          </p:cNvGraphicFramePr>
          <p:nvPr>
            <p:extLst>
              <p:ext uri="{D42A27DB-BD31-4B8C-83A1-F6EECF244321}">
                <p14:modId xmlns:p14="http://schemas.microsoft.com/office/powerpoint/2010/main" val="1980591033"/>
              </p:ext>
            </p:extLst>
          </p:nvPr>
        </p:nvGraphicFramePr>
        <p:xfrm>
          <a:off x="242099" y="1124744"/>
          <a:ext cx="8659803" cy="4872560"/>
        </p:xfrm>
        <a:graphic>
          <a:graphicData uri="http://schemas.openxmlformats.org/drawingml/2006/table">
            <a:tbl>
              <a:tblPr firstRow="1" bandRow="1">
                <a:tableStyleId>{5C22544A-7EE6-4342-B048-85BDC9FD1C3A}</a:tableStyleId>
              </a:tblPr>
              <a:tblGrid>
                <a:gridCol w="2886601">
                  <a:extLst>
                    <a:ext uri="{9D8B030D-6E8A-4147-A177-3AD203B41FA5}">
                      <a16:colId xmlns:a16="http://schemas.microsoft.com/office/drawing/2014/main" val="1519278825"/>
                    </a:ext>
                  </a:extLst>
                </a:gridCol>
                <a:gridCol w="2886601">
                  <a:extLst>
                    <a:ext uri="{9D8B030D-6E8A-4147-A177-3AD203B41FA5}">
                      <a16:colId xmlns:a16="http://schemas.microsoft.com/office/drawing/2014/main" val="196669813"/>
                    </a:ext>
                  </a:extLst>
                </a:gridCol>
                <a:gridCol w="2886601">
                  <a:extLst>
                    <a:ext uri="{9D8B030D-6E8A-4147-A177-3AD203B41FA5}">
                      <a16:colId xmlns:a16="http://schemas.microsoft.com/office/drawing/2014/main" val="1290776852"/>
                    </a:ext>
                  </a:extLst>
                </a:gridCol>
              </a:tblGrid>
              <a:tr h="374745">
                <a:tc>
                  <a:txBody>
                    <a:bodyPr/>
                    <a:lstStyle/>
                    <a:p>
                      <a:pPr algn="ctr"/>
                      <a:r>
                        <a:rPr lang="de-DE" dirty="0">
                          <a:solidFill>
                            <a:schemeClr val="tx1"/>
                          </a:solidFill>
                          <a:latin typeface="Arial" panose="020B0604020202020204" pitchFamily="34" charset="0"/>
                          <a:cs typeface="Arial" panose="020B0604020202020204" pitchFamily="34" charset="0"/>
                        </a:rPr>
                        <a:t>Modul 1</a:t>
                      </a:r>
                    </a:p>
                  </a:txBody>
                  <a:tcPr>
                    <a:solidFill>
                      <a:schemeClr val="bg1"/>
                    </a:solidFill>
                  </a:tcPr>
                </a:tc>
                <a:tc>
                  <a:txBody>
                    <a:bodyPr/>
                    <a:lstStyle/>
                    <a:p>
                      <a:pPr algn="ctr"/>
                      <a:r>
                        <a:rPr lang="de-DE" dirty="0">
                          <a:solidFill>
                            <a:schemeClr val="tx1"/>
                          </a:solidFill>
                          <a:latin typeface="Arial" panose="020B0604020202020204" pitchFamily="34" charset="0"/>
                          <a:cs typeface="Arial" panose="020B0604020202020204" pitchFamily="34" charset="0"/>
                        </a:rPr>
                        <a:t>Modul 2</a:t>
                      </a:r>
                    </a:p>
                  </a:txBody>
                  <a:tcPr>
                    <a:solidFill>
                      <a:schemeClr val="bg1"/>
                    </a:solidFill>
                  </a:tcPr>
                </a:tc>
                <a:tc>
                  <a:txBody>
                    <a:bodyPr/>
                    <a:lstStyle/>
                    <a:p>
                      <a:pPr algn="ctr"/>
                      <a:r>
                        <a:rPr lang="de-DE" dirty="0">
                          <a:solidFill>
                            <a:schemeClr val="tx1"/>
                          </a:solidFill>
                          <a:latin typeface="Arial" panose="020B0604020202020204" pitchFamily="34" charset="0"/>
                          <a:cs typeface="Arial" panose="020B0604020202020204" pitchFamily="34" charset="0"/>
                        </a:rPr>
                        <a:t>Modul 3</a:t>
                      </a:r>
                    </a:p>
                  </a:txBody>
                  <a:tcPr>
                    <a:solidFill>
                      <a:schemeClr val="bg1"/>
                    </a:solidFill>
                  </a:tcPr>
                </a:tc>
                <a:extLst>
                  <a:ext uri="{0D108BD9-81ED-4DB2-BD59-A6C34878D82A}">
                    <a16:rowId xmlns:a16="http://schemas.microsoft.com/office/drawing/2014/main" val="3521826271"/>
                  </a:ext>
                </a:extLst>
              </a:tr>
              <a:tr h="646820">
                <a:tc>
                  <a:txBody>
                    <a:bodyPr/>
                    <a:lstStyle/>
                    <a:p>
                      <a:pPr algn="ctr"/>
                      <a:r>
                        <a:rPr lang="de-DE" sz="1600" dirty="0">
                          <a:solidFill>
                            <a:schemeClr val="bg1"/>
                          </a:solidFill>
                          <a:latin typeface="Arial" panose="020B0604020202020204" pitchFamily="34" charset="0"/>
                          <a:cs typeface="Arial" panose="020B0604020202020204" pitchFamily="34" charset="0"/>
                        </a:rPr>
                        <a:t>Theoretische Grundlagen</a:t>
                      </a:r>
                    </a:p>
                  </a:txBody>
                  <a:tcPr anchor="ctr">
                    <a:solidFill>
                      <a:srgbClr val="024089"/>
                    </a:solidFill>
                  </a:tcPr>
                </a:tc>
                <a:tc>
                  <a:txBody>
                    <a:bodyPr/>
                    <a:lstStyle/>
                    <a:p>
                      <a:pPr algn="ctr"/>
                      <a:r>
                        <a:rPr lang="de-DE" sz="1600" dirty="0">
                          <a:solidFill>
                            <a:schemeClr val="bg1"/>
                          </a:solidFill>
                          <a:latin typeface="Arial" panose="020B0604020202020204" pitchFamily="34" charset="0"/>
                          <a:cs typeface="Arial" panose="020B0604020202020204" pitchFamily="34" charset="0"/>
                        </a:rPr>
                        <a:t>Kindorientierte Maßnahmen</a:t>
                      </a:r>
                    </a:p>
                  </a:txBody>
                  <a:tcPr anchor="ctr">
                    <a:solidFill>
                      <a:srgbClr val="024089"/>
                    </a:solidFill>
                  </a:tcPr>
                </a:tc>
                <a:tc>
                  <a:txBody>
                    <a:bodyPr/>
                    <a:lstStyle/>
                    <a:p>
                      <a:pPr algn="ctr"/>
                      <a:r>
                        <a:rPr lang="de-DE" sz="1600" dirty="0">
                          <a:solidFill>
                            <a:schemeClr val="bg1"/>
                          </a:solidFill>
                          <a:latin typeface="Arial" panose="020B0604020202020204" pitchFamily="34" charset="0"/>
                          <a:cs typeface="Arial" panose="020B0604020202020204" pitchFamily="34" charset="0"/>
                        </a:rPr>
                        <a:t>Lehrer*in-Kind-Interaktion</a:t>
                      </a:r>
                    </a:p>
                  </a:txBody>
                  <a:tcPr anchor="ctr">
                    <a:solidFill>
                      <a:srgbClr val="024089"/>
                    </a:solidFill>
                  </a:tcPr>
                </a:tc>
                <a:extLst>
                  <a:ext uri="{0D108BD9-81ED-4DB2-BD59-A6C34878D82A}">
                    <a16:rowId xmlns:a16="http://schemas.microsoft.com/office/drawing/2014/main" val="2527484300"/>
                  </a:ext>
                </a:extLst>
              </a:tr>
              <a:tr h="2052675">
                <a:tc>
                  <a:txBody>
                    <a:bodyPr/>
                    <a:lstStyle/>
                    <a:p>
                      <a:pPr marL="285750" indent="-285750">
                        <a:buFont typeface="Arial" panose="020B0604020202020204" pitchFamily="34" charset="0"/>
                        <a:buChar char="•"/>
                      </a:pPr>
                      <a:r>
                        <a:rPr lang="de-DE" sz="1600" kern="1200" dirty="0" err="1">
                          <a:solidFill>
                            <a:schemeClr val="tx1"/>
                          </a:solidFill>
                          <a:effectLst/>
                          <a:latin typeface="Arial" panose="020B0604020202020204" pitchFamily="34" charset="0"/>
                          <a:ea typeface="+mn-ea"/>
                          <a:cs typeface="Arial" panose="020B0604020202020204" pitchFamily="34" charset="0"/>
                        </a:rPr>
                        <a:t>Papilio</a:t>
                      </a:r>
                      <a:r>
                        <a:rPr lang="de-DE" sz="1600" kern="1200" dirty="0">
                          <a:solidFill>
                            <a:schemeClr val="tx1"/>
                          </a:solidFill>
                          <a:effectLst/>
                          <a:latin typeface="Arial" panose="020B0604020202020204" pitchFamily="34" charset="0"/>
                          <a:ea typeface="+mn-ea"/>
                          <a:cs typeface="Arial" panose="020B0604020202020204" pitchFamily="34" charset="0"/>
                        </a:rPr>
                        <a:t> &amp; Modellprojekt</a:t>
                      </a:r>
                    </a:p>
                    <a:p>
                      <a:pPr marL="285750" lvl="0" indent="-285750">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Sozial-emotionale Kompetenzen, sozial-emotionales Lernen und Bildungsoutcomes</a:t>
                      </a:r>
                    </a:p>
                    <a:p>
                      <a:pPr marL="0" lvl="0" indent="0">
                        <a:buFont typeface="Arial" panose="020B0604020202020204" pitchFamily="34" charset="0"/>
                        <a:buNone/>
                      </a:pPr>
                      <a:endParaRPr lang="de-DE" sz="1600" kern="1200" dirty="0">
                        <a:solidFill>
                          <a:schemeClr val="tx1"/>
                        </a:solidFill>
                        <a:effectLst/>
                        <a:latin typeface="Arial" panose="020B0604020202020204" pitchFamily="34" charset="0"/>
                        <a:ea typeface="+mn-ea"/>
                        <a:cs typeface="Arial" panose="020B0604020202020204" pitchFamily="34" charset="0"/>
                      </a:endParaRPr>
                    </a:p>
                  </a:txBody>
                  <a:tcPr>
                    <a:solidFill>
                      <a:srgbClr val="E9EFF7"/>
                    </a:solidFill>
                  </a:tcPr>
                </a:tc>
                <a:tc>
                  <a:txBody>
                    <a:bodyPr/>
                    <a:lstStyle/>
                    <a:p>
                      <a:pPr marL="285750" indent="-285750" algn="l" defTabSz="914400" rtl="0" eaLnBrk="1" latinLnBrk="0" hangingPunct="1">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Entwicklung emotionaler Kompetenz</a:t>
                      </a:r>
                    </a:p>
                    <a:p>
                      <a:pPr marL="285750" indent="-285750" algn="l" defTabSz="914400" rtl="0" eaLnBrk="1" latinLnBrk="0" hangingPunct="1">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Paula kommt in die Schule</a:t>
                      </a:r>
                    </a:p>
                    <a:p>
                      <a:pPr marL="285750" indent="-285750" algn="l" defTabSz="914400" rtl="0" eaLnBrk="1" latinLnBrk="0" hangingPunct="1">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Praxis- und Methodenhandbuch</a:t>
                      </a:r>
                    </a:p>
                    <a:p>
                      <a:pPr marL="285750" lvl="0" indent="-285750">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Exekutivfunktionen</a:t>
                      </a:r>
                    </a:p>
                    <a:p>
                      <a:pPr marL="285750" lvl="0" indent="-285750">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Problemlösetraining</a:t>
                      </a:r>
                      <a:endParaRPr lang="de-DE" sz="1600" dirty="0">
                        <a:solidFill>
                          <a:schemeClr val="tx1"/>
                        </a:solidFill>
                        <a:latin typeface="Arial" panose="020B0604020202020204" pitchFamily="34" charset="0"/>
                        <a:cs typeface="Arial" panose="020B0604020202020204" pitchFamily="34" charset="0"/>
                      </a:endParaRPr>
                    </a:p>
                    <a:p>
                      <a:pPr marL="285750" indent="-285750" algn="l" defTabSz="914400" rtl="0" eaLnBrk="1" latinLnBrk="0" hangingPunct="1">
                        <a:buFont typeface="Arial" panose="020B0604020202020204" pitchFamily="34" charset="0"/>
                        <a:buChar char="•"/>
                      </a:pPr>
                      <a:endParaRPr lang="de-DE" sz="1600" kern="1200" dirty="0">
                        <a:solidFill>
                          <a:schemeClr val="tx1"/>
                        </a:solidFill>
                        <a:effectLst/>
                        <a:latin typeface="Arial" panose="020B0604020202020204" pitchFamily="34" charset="0"/>
                        <a:ea typeface="+mn-ea"/>
                        <a:cs typeface="Arial" panose="020B0604020202020204" pitchFamily="34" charset="0"/>
                      </a:endParaRPr>
                    </a:p>
                  </a:txBody>
                  <a:tcPr>
                    <a:solidFill>
                      <a:srgbClr val="E9EFF7"/>
                    </a:solidFill>
                  </a:tcPr>
                </a:tc>
                <a:tc>
                  <a:txBody>
                    <a:bodyPr/>
                    <a:lstStyle/>
                    <a:p>
                      <a:pPr marL="285750" indent="-285750" algn="l" defTabSz="914400" rtl="0" eaLnBrk="1" latinLnBrk="0" hangingPunct="1">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Positive Psychologie, prosoziales Verhalten</a:t>
                      </a:r>
                    </a:p>
                    <a:p>
                      <a:pPr marL="285750" indent="-285750" algn="l" defTabSz="914400" rtl="0" eaLnBrk="1" latinLnBrk="0" hangingPunct="1">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Selbstwirksamkeits-erwartungen</a:t>
                      </a:r>
                    </a:p>
                    <a:p>
                      <a:pPr marL="285750" indent="-285750" algn="l" defTabSz="914400" rtl="0" eaLnBrk="1" latinLnBrk="0" hangingPunct="1">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Kontaktdiagramm</a:t>
                      </a:r>
                    </a:p>
                    <a:p>
                      <a:pPr marL="285750" indent="-285750">
                        <a:buFont typeface="Arial" panose="020B0604020202020204" pitchFamily="34" charset="0"/>
                        <a:buChar char="•"/>
                      </a:pPr>
                      <a:endParaRPr lang="de-DE" sz="1600" dirty="0">
                        <a:solidFill>
                          <a:schemeClr val="tx1"/>
                        </a:solidFill>
                        <a:latin typeface="Arial" panose="020B0604020202020204" pitchFamily="34" charset="0"/>
                        <a:cs typeface="Arial" panose="020B0604020202020204" pitchFamily="34" charset="0"/>
                      </a:endParaRPr>
                    </a:p>
                  </a:txBody>
                  <a:tcPr>
                    <a:solidFill>
                      <a:srgbClr val="E9EFF7"/>
                    </a:solidFill>
                  </a:tcPr>
                </a:tc>
                <a:extLst>
                  <a:ext uri="{0D108BD9-81ED-4DB2-BD59-A6C34878D82A}">
                    <a16:rowId xmlns:a16="http://schemas.microsoft.com/office/drawing/2014/main" val="154043757"/>
                  </a:ext>
                </a:extLst>
              </a:tr>
              <a:tr h="1562484">
                <a:tc>
                  <a:txBody>
                    <a:bodyPr/>
                    <a:lstStyle/>
                    <a:p>
                      <a:pPr marL="285750" indent="-285750">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Entwicklungsaufgaben und Lebensübergänge</a:t>
                      </a:r>
                    </a:p>
                    <a:p>
                      <a:pPr marL="285750" indent="-285750">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Übergang Kita - Grundschule</a:t>
                      </a:r>
                    </a:p>
                    <a:p>
                      <a:pPr marL="285750" indent="-285750">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Lehrer*in-Schüler*in-Beziehung</a:t>
                      </a:r>
                    </a:p>
                    <a:p>
                      <a:pPr marL="285750" lvl="0" indent="-285750">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Positive Feedbackkultur</a:t>
                      </a:r>
                      <a:endParaRPr lang="de-DE" sz="1600" dirty="0">
                        <a:solidFill>
                          <a:schemeClr val="tx1"/>
                        </a:solidFill>
                        <a:latin typeface="Arial" panose="020B0604020202020204" pitchFamily="34" charset="0"/>
                        <a:cs typeface="Arial" panose="020B0604020202020204" pitchFamily="34" charset="0"/>
                      </a:endParaRPr>
                    </a:p>
                  </a:txBody>
                  <a:tcPr>
                    <a:solidFill>
                      <a:srgbClr val="E9EFF7"/>
                    </a:solidFill>
                  </a:tcPr>
                </a:tc>
                <a:tc>
                  <a:txBody>
                    <a:bodyPr/>
                    <a:lstStyle/>
                    <a:p>
                      <a:pPr marL="285750" lvl="0" indent="-285750" algn="l" defTabSz="914400" rtl="0" eaLnBrk="1" latinLnBrk="0" hangingPunct="1">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Positives Verhalten in der Klasse</a:t>
                      </a:r>
                    </a:p>
                    <a:p>
                      <a:pPr marL="285750" lvl="0" indent="-285750" algn="l" defTabSz="914400" rtl="0" eaLnBrk="1" latinLnBrk="0" hangingPunct="1">
                        <a:buFont typeface="Arial" panose="020B0604020202020204" pitchFamily="34" charset="0"/>
                        <a:buChar char="•"/>
                      </a:pPr>
                      <a:r>
                        <a:rPr lang="de-DE" sz="1600" kern="1200" dirty="0" err="1">
                          <a:solidFill>
                            <a:schemeClr val="tx1"/>
                          </a:solidFill>
                          <a:effectLst/>
                          <a:latin typeface="Arial" panose="020B0604020202020204" pitchFamily="34" charset="0"/>
                          <a:ea typeface="+mn-ea"/>
                          <a:cs typeface="Arial" panose="020B0604020202020204" pitchFamily="34" charset="0"/>
                        </a:rPr>
                        <a:t>Good</a:t>
                      </a:r>
                      <a:r>
                        <a:rPr lang="de-DE" sz="1600" kern="1200" dirty="0">
                          <a:solidFill>
                            <a:schemeClr val="tx1"/>
                          </a:solidFill>
                          <a:effectLst/>
                          <a:latin typeface="Arial" panose="020B0604020202020204" pitchFamily="34" charset="0"/>
                          <a:ea typeface="+mn-ea"/>
                          <a:cs typeface="Arial" panose="020B0604020202020204" pitchFamily="34" charset="0"/>
                        </a:rPr>
                        <a:t>-</a:t>
                      </a:r>
                      <a:r>
                        <a:rPr lang="de-DE" sz="1600" kern="1200" dirty="0" err="1">
                          <a:solidFill>
                            <a:schemeClr val="tx1"/>
                          </a:solidFill>
                          <a:effectLst/>
                          <a:latin typeface="Arial" panose="020B0604020202020204" pitchFamily="34" charset="0"/>
                          <a:ea typeface="+mn-ea"/>
                          <a:cs typeface="Arial" panose="020B0604020202020204" pitchFamily="34" charset="0"/>
                        </a:rPr>
                        <a:t>Behavior</a:t>
                      </a:r>
                      <a:r>
                        <a:rPr lang="de-DE" sz="1600" kern="1200" baseline="0" dirty="0">
                          <a:solidFill>
                            <a:schemeClr val="tx1"/>
                          </a:solidFill>
                          <a:effectLst/>
                          <a:latin typeface="Arial" panose="020B0604020202020204" pitchFamily="34" charset="0"/>
                          <a:ea typeface="+mn-ea"/>
                          <a:cs typeface="Arial" panose="020B0604020202020204" pitchFamily="34" charset="0"/>
                        </a:rPr>
                        <a:t>-</a:t>
                      </a:r>
                      <a:r>
                        <a:rPr lang="de-DE" sz="1600" kern="1200" dirty="0">
                          <a:solidFill>
                            <a:schemeClr val="tx1"/>
                          </a:solidFill>
                          <a:effectLst/>
                          <a:latin typeface="Arial" panose="020B0604020202020204" pitchFamily="34" charset="0"/>
                          <a:ea typeface="+mn-ea"/>
                          <a:cs typeface="Arial" panose="020B0604020202020204" pitchFamily="34" charset="0"/>
                        </a:rPr>
                        <a:t>Game</a:t>
                      </a:r>
                    </a:p>
                  </a:txBody>
                  <a:tcPr>
                    <a:solidFill>
                      <a:srgbClr val="E9EFF7"/>
                    </a:solidFill>
                  </a:tcPr>
                </a:tc>
                <a:tc>
                  <a:txBody>
                    <a:bodyPr/>
                    <a:lstStyle/>
                    <a:p>
                      <a:pPr marL="285750" indent="-285750" algn="l" defTabSz="914400" rtl="0" eaLnBrk="1" latinLnBrk="0" hangingPunct="1">
                        <a:buFont typeface="Arial" panose="020B0604020202020204" pitchFamily="34" charset="0"/>
                        <a:buChar char="•"/>
                      </a:pPr>
                      <a:r>
                        <a:rPr lang="de-DE" sz="1600" kern="1200" dirty="0">
                          <a:solidFill>
                            <a:schemeClr val="tx1"/>
                          </a:solidFill>
                          <a:effectLst/>
                          <a:latin typeface="Arial" panose="020B0604020202020204" pitchFamily="34" charset="0"/>
                          <a:ea typeface="+mn-ea"/>
                          <a:cs typeface="Arial" panose="020B0604020202020204" pitchFamily="34" charset="0"/>
                        </a:rPr>
                        <a:t>Selbstwahrnehmung – Fremdwahrnehmung </a:t>
                      </a:r>
                    </a:p>
                    <a:p>
                      <a:pPr marL="285750" indent="-285750">
                        <a:buFont typeface="Arial" panose="020B0604020202020204" pitchFamily="34" charset="0"/>
                        <a:buChar char="•"/>
                      </a:pPr>
                      <a:endParaRPr lang="de-DE" sz="1600" dirty="0">
                        <a:solidFill>
                          <a:schemeClr val="tx1"/>
                        </a:solidFill>
                        <a:latin typeface="Arial" panose="020B0604020202020204" pitchFamily="34" charset="0"/>
                        <a:cs typeface="Arial" panose="020B0604020202020204" pitchFamily="34" charset="0"/>
                      </a:endParaRPr>
                    </a:p>
                  </a:txBody>
                  <a:tcPr>
                    <a:solidFill>
                      <a:srgbClr val="E9EFF7"/>
                    </a:solidFill>
                  </a:tcPr>
                </a:tc>
                <a:extLst>
                  <a:ext uri="{0D108BD9-81ED-4DB2-BD59-A6C34878D82A}">
                    <a16:rowId xmlns:a16="http://schemas.microsoft.com/office/drawing/2014/main" val="1377762696"/>
                  </a:ext>
                </a:extLst>
              </a:tr>
            </a:tbl>
          </a:graphicData>
        </a:graphic>
      </p:graphicFrame>
      <p:sp>
        <p:nvSpPr>
          <p:cNvPr id="21" name="Rechteck 20"/>
          <p:cNvSpPr/>
          <p:nvPr/>
        </p:nvSpPr>
        <p:spPr>
          <a:xfrm>
            <a:off x="3491880" y="5661248"/>
            <a:ext cx="2160240" cy="1008112"/>
          </a:xfrm>
          <a:prstGeom prst="rect">
            <a:avLst/>
          </a:prstGeom>
          <a:solidFill>
            <a:srgbClr val="0240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latin typeface="Arial" panose="020B0604020202020204" pitchFamily="34" charset="0"/>
                <a:cs typeface="Arial" panose="020B0604020202020204" pitchFamily="34" charset="0"/>
              </a:rPr>
              <a:t>2 Termine </a:t>
            </a:r>
          </a:p>
          <a:p>
            <a:pPr algn="ctr"/>
            <a:r>
              <a:rPr lang="de-DE" sz="1600" dirty="0">
                <a:latin typeface="Arial" panose="020B0604020202020204" pitchFamily="34" charset="0"/>
                <a:cs typeface="Arial" panose="020B0604020202020204" pitchFamily="34" charset="0"/>
              </a:rPr>
              <a:t>Kollegiale Supervision</a:t>
            </a:r>
          </a:p>
          <a:p>
            <a:pPr algn="ctr"/>
            <a:r>
              <a:rPr lang="de-DE" sz="1600" dirty="0">
                <a:latin typeface="Arial" panose="020B0604020202020204" pitchFamily="34" charset="0"/>
                <a:cs typeface="Arial" panose="020B0604020202020204" pitchFamily="34" charset="0"/>
              </a:rPr>
              <a:t>1 Vertiefungstag</a:t>
            </a:r>
          </a:p>
        </p:txBody>
      </p:sp>
    </p:spTree>
    <p:extLst>
      <p:ext uri="{BB962C8B-B14F-4D97-AF65-F5344CB8AC3E}">
        <p14:creationId xmlns:p14="http://schemas.microsoft.com/office/powerpoint/2010/main" val="16301671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7880" y="289926"/>
            <a:ext cx="6995120" cy="402770"/>
          </a:xfrm>
        </p:spPr>
        <p:txBody>
          <a:bodyPr/>
          <a:lstStyle/>
          <a:p>
            <a:r>
              <a:rPr lang="de-DE" dirty="0">
                <a:solidFill>
                  <a:srgbClr val="024089"/>
                </a:solidFill>
              </a:rPr>
              <a:t>Materialien für den Unterricht</a:t>
            </a:r>
          </a:p>
        </p:txBody>
      </p:sp>
      <p:pic>
        <p:nvPicPr>
          <p:cNvPr id="4" name="Grafik 3"/>
          <p:cNvPicPr/>
          <p:nvPr/>
        </p:nvPicPr>
        <p:blipFill rotWithShape="1">
          <a:blip r:embed="rId3" cstate="print">
            <a:extLst>
              <a:ext uri="{28A0092B-C50C-407E-A947-70E740481C1C}">
                <a14:useLocalDpi xmlns:a14="http://schemas.microsoft.com/office/drawing/2010/main" val="0"/>
              </a:ext>
            </a:extLst>
          </a:blip>
          <a:srcRect t="3689" b="7928"/>
          <a:stretch/>
        </p:blipFill>
        <p:spPr bwMode="auto">
          <a:xfrm>
            <a:off x="1619672" y="1484784"/>
            <a:ext cx="6048672" cy="424598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8291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7880" y="289926"/>
            <a:ext cx="6995120" cy="402770"/>
          </a:xfrm>
        </p:spPr>
        <p:txBody>
          <a:bodyPr/>
          <a:lstStyle/>
          <a:p>
            <a:r>
              <a:rPr lang="de-DE" dirty="0">
                <a:solidFill>
                  <a:srgbClr val="024089"/>
                </a:solidFill>
              </a:rPr>
              <a:t>Arbeitseinheiten für den Unterricht</a:t>
            </a:r>
          </a:p>
        </p:txBody>
      </p:sp>
      <p:sp>
        <p:nvSpPr>
          <p:cNvPr id="8" name="Inhaltsplatzhalter 7"/>
          <p:cNvSpPr>
            <a:spLocks noGrp="1"/>
          </p:cNvSpPr>
          <p:nvPr>
            <p:ph idx="1"/>
          </p:nvPr>
        </p:nvSpPr>
        <p:spPr/>
        <p:txBody>
          <a:bodyPr>
            <a:normAutofit fontScale="92500" lnSpcReduction="10000"/>
          </a:bodyPr>
          <a:lstStyle/>
          <a:p>
            <a:pPr marL="0" indent="0">
              <a:buNone/>
            </a:pPr>
            <a:r>
              <a:rPr lang="de-DE" b="1" dirty="0"/>
              <a:t>Dauer der Einheiten</a:t>
            </a:r>
          </a:p>
          <a:p>
            <a:pPr marL="285750" indent="-285750"/>
            <a:r>
              <a:rPr lang="de-DE" dirty="0"/>
              <a:t>45 Minuten</a:t>
            </a:r>
          </a:p>
          <a:p>
            <a:pPr marL="285750" indent="-285750"/>
            <a:r>
              <a:rPr lang="de-DE" dirty="0"/>
              <a:t>Standardisierter Aufbau</a:t>
            </a:r>
          </a:p>
          <a:p>
            <a:endParaRPr lang="de-DE" b="1" dirty="0"/>
          </a:p>
          <a:p>
            <a:pPr marL="0" indent="0">
              <a:buNone/>
            </a:pPr>
            <a:r>
              <a:rPr lang="de-DE" b="1" dirty="0"/>
              <a:t>I Positives Verhalten in der Klasse</a:t>
            </a:r>
          </a:p>
          <a:p>
            <a:r>
              <a:rPr lang="de-DE" dirty="0"/>
              <a:t>Einführung von Verhaltensregeln für den Unterricht </a:t>
            </a:r>
          </a:p>
          <a:p>
            <a:r>
              <a:rPr lang="de-DE" dirty="0"/>
              <a:t>Einführung des </a:t>
            </a:r>
            <a:r>
              <a:rPr lang="de-DE" dirty="0" err="1"/>
              <a:t>Good</a:t>
            </a:r>
            <a:r>
              <a:rPr lang="de-DE" dirty="0"/>
              <a:t> </a:t>
            </a:r>
            <a:r>
              <a:rPr lang="de-DE" dirty="0" err="1"/>
              <a:t>Behavior</a:t>
            </a:r>
            <a:r>
              <a:rPr lang="de-DE" dirty="0"/>
              <a:t> Games</a:t>
            </a:r>
          </a:p>
          <a:p>
            <a:r>
              <a:rPr lang="de-DE" dirty="0"/>
              <a:t>Durchführung des </a:t>
            </a:r>
            <a:r>
              <a:rPr lang="de-DE" dirty="0" err="1"/>
              <a:t>Good</a:t>
            </a:r>
            <a:r>
              <a:rPr lang="de-DE" dirty="0"/>
              <a:t> </a:t>
            </a:r>
            <a:r>
              <a:rPr lang="de-DE" dirty="0" err="1"/>
              <a:t>Behavior</a:t>
            </a:r>
            <a:r>
              <a:rPr lang="de-DE" dirty="0"/>
              <a:t> Games</a:t>
            </a:r>
          </a:p>
          <a:p>
            <a:endParaRPr lang="de-DE" dirty="0"/>
          </a:p>
          <a:p>
            <a:pPr marL="0" indent="0">
              <a:buNone/>
            </a:pPr>
            <a:r>
              <a:rPr lang="de-DE" b="1" dirty="0"/>
              <a:t>II Paula und die Kistenkobolde</a:t>
            </a:r>
          </a:p>
          <a:p>
            <a:r>
              <a:rPr lang="de-DE" dirty="0"/>
              <a:t>Einstieg: Paula findet die Koboldkiste</a:t>
            </a:r>
          </a:p>
          <a:p>
            <a:r>
              <a:rPr lang="de-DE" dirty="0"/>
              <a:t>Traurigkeit: Paula trifft </a:t>
            </a:r>
            <a:r>
              <a:rPr lang="de-DE" dirty="0" err="1"/>
              <a:t>Heulibold</a:t>
            </a:r>
            <a:endParaRPr lang="de-DE" dirty="0"/>
          </a:p>
          <a:p>
            <a:r>
              <a:rPr lang="de-DE" dirty="0"/>
              <a:t>Ärger: Paula trifft </a:t>
            </a:r>
            <a:r>
              <a:rPr lang="de-DE" dirty="0" err="1"/>
              <a:t>Zornibold</a:t>
            </a:r>
            <a:endParaRPr lang="de-DE" dirty="0"/>
          </a:p>
          <a:p>
            <a:r>
              <a:rPr lang="de-DE" dirty="0"/>
              <a:t>Angst: Paula trifft </a:t>
            </a:r>
            <a:r>
              <a:rPr lang="de-DE" dirty="0" err="1"/>
              <a:t>Bibberbold</a:t>
            </a:r>
            <a:endParaRPr lang="de-DE" dirty="0"/>
          </a:p>
          <a:p>
            <a:r>
              <a:rPr lang="de-DE" dirty="0"/>
              <a:t>Freude: Paula trifft </a:t>
            </a:r>
            <a:r>
              <a:rPr lang="de-DE" dirty="0" err="1"/>
              <a:t>Freudibold</a:t>
            </a:r>
            <a:endParaRPr lang="de-DE" dirty="0"/>
          </a:p>
          <a:p>
            <a:r>
              <a:rPr lang="de-DE" dirty="0"/>
              <a:t>Nachhaltigkeit: Integration in den Alltag</a:t>
            </a:r>
          </a:p>
          <a:p>
            <a:pPr marL="0" indent="0">
              <a:buNone/>
            </a:pPr>
            <a:endParaRPr lang="de-DE" dirty="0"/>
          </a:p>
        </p:txBody>
      </p:sp>
      <p:pic>
        <p:nvPicPr>
          <p:cNvPr id="1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436096" y="4077072"/>
            <a:ext cx="3312368" cy="2121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16781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Arbeitseinheiten für den Unterricht</a:t>
            </a:r>
            <a:endParaRPr lang="de-DE" dirty="0"/>
          </a:p>
        </p:txBody>
      </p:sp>
      <p:sp>
        <p:nvSpPr>
          <p:cNvPr id="15" name="Abgerundetes Rechteck 14"/>
          <p:cNvSpPr/>
          <p:nvPr/>
        </p:nvSpPr>
        <p:spPr>
          <a:xfrm>
            <a:off x="275746" y="1052736"/>
            <a:ext cx="7824646"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Beispiel: Paula und die Kistenkobolde – </a:t>
            </a:r>
            <a:r>
              <a:rPr lang="de-DE" sz="2000" b="1" dirty="0" err="1">
                <a:solidFill>
                  <a:schemeClr val="tx1"/>
                </a:solidFill>
                <a:latin typeface="Arial" panose="020B0604020202020204" pitchFamily="34" charset="0"/>
                <a:cs typeface="Arial" panose="020B0604020202020204" pitchFamily="34" charset="0"/>
              </a:rPr>
              <a:t>Heulibold</a:t>
            </a:r>
            <a:endParaRPr lang="de-DE" sz="2000" b="1" dirty="0">
              <a:solidFill>
                <a:schemeClr val="tx1"/>
              </a:solidFill>
              <a:latin typeface="Arial" panose="020B0604020202020204" pitchFamily="34" charset="0"/>
              <a:cs typeface="Arial" panose="020B0604020202020204" pitchFamily="34" charset="0"/>
            </a:endParaRPr>
          </a:p>
        </p:txBody>
      </p:sp>
      <p:sp>
        <p:nvSpPr>
          <p:cNvPr id="16" name="Abgerundetes Rechteck 15"/>
          <p:cNvSpPr/>
          <p:nvPr/>
        </p:nvSpPr>
        <p:spPr>
          <a:xfrm>
            <a:off x="275746" y="1844824"/>
            <a:ext cx="7824646"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Einstieg: </a:t>
            </a:r>
          </a:p>
          <a:p>
            <a:pPr marL="342900" indent="-34290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Begrüßung im Stuhlkreis</a:t>
            </a:r>
          </a:p>
        </p:txBody>
      </p:sp>
      <p:sp>
        <p:nvSpPr>
          <p:cNvPr id="17" name="Abgerundetes Rechteck 16"/>
          <p:cNvSpPr/>
          <p:nvPr/>
        </p:nvSpPr>
        <p:spPr>
          <a:xfrm>
            <a:off x="251520" y="2636912"/>
            <a:ext cx="4814519"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Ruheritual</a:t>
            </a:r>
          </a:p>
        </p:txBody>
      </p:sp>
      <p:sp>
        <p:nvSpPr>
          <p:cNvPr id="18" name="Abgerundetes Rechteck 17"/>
          <p:cNvSpPr/>
          <p:nvPr/>
        </p:nvSpPr>
        <p:spPr>
          <a:xfrm>
            <a:off x="251520" y="3426664"/>
            <a:ext cx="4824536" cy="1290884"/>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Vorlesen der Geschichte</a:t>
            </a:r>
          </a:p>
          <a:p>
            <a:pPr marL="342900" indent="-34290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Anhören der CD (Stimme </a:t>
            </a:r>
            <a:r>
              <a:rPr lang="de-DE" sz="2000" dirty="0" err="1">
                <a:solidFill>
                  <a:schemeClr val="tx1"/>
                </a:solidFill>
                <a:latin typeface="Arial" panose="020B0604020202020204" pitchFamily="34" charset="0"/>
                <a:cs typeface="Arial" panose="020B0604020202020204" pitchFamily="34" charset="0"/>
              </a:rPr>
              <a:t>Heulibold</a:t>
            </a:r>
            <a:r>
              <a:rPr lang="de-DE" sz="2000" dirty="0">
                <a:solidFill>
                  <a:schemeClr val="tx1"/>
                </a:solidFill>
                <a:latin typeface="Arial" panose="020B0604020202020204" pitchFamily="34" charset="0"/>
                <a:cs typeface="Arial" panose="020B0604020202020204" pitchFamily="34" charset="0"/>
              </a:rPr>
              <a:t>) </a:t>
            </a:r>
          </a:p>
          <a:p>
            <a:pPr marL="342900" indent="-34290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Bildkarten</a:t>
            </a:r>
          </a:p>
          <a:p>
            <a:pPr marL="342900" indent="-34290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Gespräch über Traurigkeit</a:t>
            </a:r>
          </a:p>
        </p:txBody>
      </p:sp>
      <p:sp>
        <p:nvSpPr>
          <p:cNvPr id="19" name="Abgerundetes Rechteck 18"/>
          <p:cNvSpPr/>
          <p:nvPr/>
        </p:nvSpPr>
        <p:spPr>
          <a:xfrm>
            <a:off x="275635" y="4846653"/>
            <a:ext cx="4800421"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Abschlussritual</a:t>
            </a:r>
          </a:p>
        </p:txBody>
      </p:sp>
      <p:sp>
        <p:nvSpPr>
          <p:cNvPr id="20" name="Abgerundetes Rechteck 19"/>
          <p:cNvSpPr/>
          <p:nvPr/>
        </p:nvSpPr>
        <p:spPr>
          <a:xfrm>
            <a:off x="275635" y="5665065"/>
            <a:ext cx="4800421"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Positiver Tagesrückblick</a:t>
            </a:r>
          </a:p>
        </p:txBody>
      </p:sp>
      <p:pic>
        <p:nvPicPr>
          <p:cNvPr id="21" name="Picture 4"/>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4128" y="2837016"/>
            <a:ext cx="2302237" cy="3256280"/>
          </a:xfrm>
          <a:prstGeom prst="rect">
            <a:avLst/>
          </a:prstGeom>
          <a:noFill/>
          <a:ln w="9525">
            <a:solidFill>
              <a:schemeClr val="accent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15814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Was ist „Papilio“?</a:t>
            </a:r>
          </a:p>
        </p:txBody>
      </p:sp>
      <p:pic>
        <p:nvPicPr>
          <p:cNvPr id="5" name="Grafik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8060" y="3122984"/>
            <a:ext cx="2890316" cy="1170112"/>
          </a:xfrm>
          <a:prstGeom prst="rect">
            <a:avLst/>
          </a:prstGeom>
        </p:spPr>
      </p:pic>
      <p:pic>
        <p:nvPicPr>
          <p:cNvPr id="1026"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627784" y="5134334"/>
            <a:ext cx="1440160" cy="1552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25002" y="2919154"/>
            <a:ext cx="2058822" cy="1380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feld 11"/>
          <p:cNvSpPr txBox="1"/>
          <p:nvPr/>
        </p:nvSpPr>
        <p:spPr>
          <a:xfrm>
            <a:off x="75989" y="4305290"/>
            <a:ext cx="2765714" cy="707886"/>
          </a:xfrm>
          <a:prstGeom prst="rect">
            <a:avLst/>
          </a:prstGeom>
          <a:noFill/>
        </p:spPr>
        <p:txBody>
          <a:bodyPr wrap="square" rtlCol="0">
            <a:spAutoFit/>
          </a:bodyPr>
          <a:lstStyle/>
          <a:p>
            <a:pPr algn="ctr"/>
            <a:r>
              <a:rPr lang="de-DE" sz="2000" dirty="0">
                <a:latin typeface="Bradley Hand ITC" panose="03070402050302030203" pitchFamily="66" charset="0"/>
              </a:rPr>
              <a:t>Sozial-emotionale Kompetenzen fördern</a:t>
            </a:r>
          </a:p>
        </p:txBody>
      </p:sp>
      <p:sp>
        <p:nvSpPr>
          <p:cNvPr id="16" name="Textfeld 15"/>
          <p:cNvSpPr txBox="1"/>
          <p:nvPr/>
        </p:nvSpPr>
        <p:spPr>
          <a:xfrm>
            <a:off x="1064061" y="5293657"/>
            <a:ext cx="2139787" cy="1015663"/>
          </a:xfrm>
          <a:prstGeom prst="rect">
            <a:avLst/>
          </a:prstGeom>
          <a:noFill/>
        </p:spPr>
        <p:txBody>
          <a:bodyPr wrap="square" rtlCol="0">
            <a:spAutoFit/>
          </a:bodyPr>
          <a:lstStyle/>
          <a:p>
            <a:r>
              <a:rPr lang="de-DE" sz="2000" dirty="0">
                <a:latin typeface="Bradley Hand ITC" panose="03070402050302030203" pitchFamily="66" charset="0"/>
              </a:rPr>
              <a:t>Verhaltens-</a:t>
            </a:r>
          </a:p>
          <a:p>
            <a:r>
              <a:rPr lang="de-DE" sz="2000" dirty="0" err="1">
                <a:latin typeface="Bradley Hand ITC" panose="03070402050302030203" pitchFamily="66" charset="0"/>
              </a:rPr>
              <a:t>probleme</a:t>
            </a:r>
            <a:r>
              <a:rPr lang="de-DE" sz="2000" dirty="0">
                <a:latin typeface="Bradley Hand ITC" panose="03070402050302030203" pitchFamily="66" charset="0"/>
              </a:rPr>
              <a:t> verhindern</a:t>
            </a:r>
          </a:p>
        </p:txBody>
      </p:sp>
      <p:sp>
        <p:nvSpPr>
          <p:cNvPr id="17" name="Textfeld 16"/>
          <p:cNvSpPr txBox="1"/>
          <p:nvPr/>
        </p:nvSpPr>
        <p:spPr>
          <a:xfrm>
            <a:off x="6530506" y="5365665"/>
            <a:ext cx="2139787" cy="1015663"/>
          </a:xfrm>
          <a:prstGeom prst="rect">
            <a:avLst/>
          </a:prstGeom>
          <a:noFill/>
        </p:spPr>
        <p:txBody>
          <a:bodyPr wrap="square" rtlCol="0">
            <a:spAutoFit/>
          </a:bodyPr>
          <a:lstStyle/>
          <a:p>
            <a:r>
              <a:rPr lang="de-DE" sz="2000" dirty="0">
                <a:latin typeface="Bradley Hand ITC" panose="03070402050302030203" pitchFamily="66" charset="0"/>
              </a:rPr>
              <a:t>Wissenschaftliche Fundierung und Evaluation</a:t>
            </a:r>
          </a:p>
        </p:txBody>
      </p:sp>
      <p:sp>
        <p:nvSpPr>
          <p:cNvPr id="18" name="Textfeld 17"/>
          <p:cNvSpPr txBox="1"/>
          <p:nvPr/>
        </p:nvSpPr>
        <p:spPr>
          <a:xfrm>
            <a:off x="6660232" y="4306006"/>
            <a:ext cx="2329526" cy="707886"/>
          </a:xfrm>
          <a:prstGeom prst="rect">
            <a:avLst/>
          </a:prstGeom>
          <a:noFill/>
        </p:spPr>
        <p:txBody>
          <a:bodyPr wrap="square" rtlCol="0">
            <a:spAutoFit/>
          </a:bodyPr>
          <a:lstStyle/>
          <a:p>
            <a:pPr algn="ctr"/>
            <a:r>
              <a:rPr lang="de-DE" sz="2000" dirty="0">
                <a:latin typeface="Bradley Hand ITC" panose="03070402050302030203" pitchFamily="66" charset="0"/>
              </a:rPr>
              <a:t>Gemeinsam </a:t>
            </a:r>
          </a:p>
          <a:p>
            <a:pPr algn="ctr"/>
            <a:r>
              <a:rPr lang="de-DE" sz="2000" dirty="0">
                <a:latin typeface="Bradley Hand ITC" panose="03070402050302030203" pitchFamily="66" charset="0"/>
              </a:rPr>
              <a:t>Vor Ort agieren</a:t>
            </a:r>
          </a:p>
        </p:txBody>
      </p:sp>
      <p:sp>
        <p:nvSpPr>
          <p:cNvPr id="19" name="Textfeld 18"/>
          <p:cNvSpPr txBox="1"/>
          <p:nvPr/>
        </p:nvSpPr>
        <p:spPr>
          <a:xfrm>
            <a:off x="6228184" y="1334878"/>
            <a:ext cx="2664296" cy="707886"/>
          </a:xfrm>
          <a:prstGeom prst="rect">
            <a:avLst/>
          </a:prstGeom>
          <a:noFill/>
        </p:spPr>
        <p:txBody>
          <a:bodyPr wrap="square" rtlCol="0">
            <a:spAutoFit/>
          </a:bodyPr>
          <a:lstStyle/>
          <a:p>
            <a:pPr algn="ctr"/>
            <a:r>
              <a:rPr lang="de-DE" sz="2000" dirty="0">
                <a:latin typeface="Bradley Hand ITC" panose="03070402050302030203" pitchFamily="66" charset="0"/>
              </a:rPr>
              <a:t>Nachhaltig umsetzen </a:t>
            </a:r>
          </a:p>
          <a:p>
            <a:pPr algn="ctr"/>
            <a:r>
              <a:rPr lang="de-DE" sz="2000" dirty="0">
                <a:latin typeface="Bradley Hand ITC" panose="03070402050302030203" pitchFamily="66" charset="0"/>
              </a:rPr>
              <a:t>&amp; Qualität sichern</a:t>
            </a:r>
          </a:p>
        </p:txBody>
      </p:sp>
      <p:sp>
        <p:nvSpPr>
          <p:cNvPr id="20" name="Textfeld 19"/>
          <p:cNvSpPr txBox="1"/>
          <p:nvPr/>
        </p:nvSpPr>
        <p:spPr>
          <a:xfrm>
            <a:off x="323528" y="1268760"/>
            <a:ext cx="2132876" cy="1015663"/>
          </a:xfrm>
          <a:prstGeom prst="rect">
            <a:avLst/>
          </a:prstGeom>
          <a:noFill/>
        </p:spPr>
        <p:txBody>
          <a:bodyPr wrap="square" rtlCol="0">
            <a:spAutoFit/>
          </a:bodyPr>
          <a:lstStyle/>
          <a:p>
            <a:r>
              <a:rPr lang="de-DE" sz="2000" dirty="0">
                <a:latin typeface="Bradley Hand ITC" panose="03070402050302030203" pitchFamily="66" charset="0"/>
              </a:rPr>
              <a:t>Programme </a:t>
            </a:r>
          </a:p>
          <a:p>
            <a:r>
              <a:rPr lang="de-DE" sz="2000" dirty="0">
                <a:latin typeface="Bradley Hand ITC" panose="03070402050302030203" pitchFamily="66" charset="0"/>
              </a:rPr>
              <a:t>für Kitas und Grundschulen</a:t>
            </a:r>
          </a:p>
        </p:txBody>
      </p:sp>
      <p:pic>
        <p:nvPicPr>
          <p:cNvPr id="21"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572000" y="1074359"/>
            <a:ext cx="1681771" cy="141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Grafik 5"/>
          <p:cNvPicPr>
            <a:picLocks noChangeAspect="1"/>
          </p:cNvPicPr>
          <p:nvPr/>
        </p:nvPicPr>
        <p:blipFill>
          <a:blip r:embed="rId7" cstate="screen">
            <a:duotone>
              <a:schemeClr val="accent1">
                <a:shade val="45000"/>
                <a:satMod val="135000"/>
              </a:schemeClr>
              <a:prstClr val="white"/>
            </a:duotone>
            <a:extLst>
              <a:ext uri="{BEBA8EAE-BF5A-486C-A8C5-ECC9F3942E4B}">
                <a14:imgProps xmlns:a14="http://schemas.microsoft.com/office/drawing/2010/main">
                  <a14:imgLayer r:embed="rId8">
                    <a14:imgEffect>
                      <a14:brightnessContrast bright="2000"/>
                    </a14:imgEffect>
                  </a14:imgLayer>
                </a14:imgProps>
              </a:ext>
              <a:ext uri="{28A0092B-C50C-407E-A947-70E740481C1C}">
                <a14:useLocalDpi xmlns:a14="http://schemas.microsoft.com/office/drawing/2010/main"/>
              </a:ext>
            </a:extLst>
          </a:blip>
          <a:stretch>
            <a:fillRect/>
          </a:stretch>
        </p:blipFill>
        <p:spPr>
          <a:xfrm>
            <a:off x="7010063" y="2296408"/>
            <a:ext cx="1382541" cy="1931934"/>
          </a:xfrm>
          <a:prstGeom prst="rect">
            <a:avLst/>
          </a:prstGeom>
        </p:spPr>
      </p:pic>
      <p:grpSp>
        <p:nvGrpSpPr>
          <p:cNvPr id="8" name="Gruppieren 7"/>
          <p:cNvGrpSpPr/>
          <p:nvPr/>
        </p:nvGrpSpPr>
        <p:grpSpPr>
          <a:xfrm>
            <a:off x="2339752" y="1204245"/>
            <a:ext cx="1368152" cy="1152128"/>
            <a:chOff x="899592" y="1268760"/>
            <a:chExt cx="1368152" cy="1152128"/>
          </a:xfrm>
        </p:grpSpPr>
        <p:sp>
          <p:nvSpPr>
            <p:cNvPr id="23" name="Abgerundetes Rechteck 22"/>
            <p:cNvSpPr/>
            <p:nvPr/>
          </p:nvSpPr>
          <p:spPr>
            <a:xfrm>
              <a:off x="909655" y="1268760"/>
              <a:ext cx="1358089" cy="281368"/>
            </a:xfrm>
            <a:prstGeom prst="roundRect">
              <a:avLst/>
            </a:prstGeom>
            <a:solidFill>
              <a:srgbClr val="FFC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Papilio-U3</a:t>
              </a:r>
            </a:p>
          </p:txBody>
        </p:sp>
        <p:sp>
          <p:nvSpPr>
            <p:cNvPr id="26" name="Abgerundetes Rechteck 25"/>
            <p:cNvSpPr/>
            <p:nvPr/>
          </p:nvSpPr>
          <p:spPr>
            <a:xfrm>
              <a:off x="909604" y="1707503"/>
              <a:ext cx="1358140" cy="281337"/>
            </a:xfrm>
            <a:prstGeom prst="roundRect">
              <a:avLst/>
            </a:prstGeom>
            <a:solidFill>
              <a:srgbClr val="F39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Papilio-3bis6</a:t>
              </a:r>
            </a:p>
          </p:txBody>
        </p:sp>
        <p:sp>
          <p:nvSpPr>
            <p:cNvPr id="29" name="Abgerundetes Rechteck 28"/>
            <p:cNvSpPr/>
            <p:nvPr/>
          </p:nvSpPr>
          <p:spPr>
            <a:xfrm>
              <a:off x="899592" y="2139552"/>
              <a:ext cx="1368152" cy="281336"/>
            </a:xfrm>
            <a:prstGeom prst="roundRect">
              <a:avLst/>
            </a:prstGeom>
            <a:solidFill>
              <a:srgbClr val="86C2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Arial" panose="020B0604020202020204" pitchFamily="34" charset="0"/>
                  <a:cs typeface="Arial" panose="020B0604020202020204" pitchFamily="34" charset="0"/>
                </a:rPr>
                <a:t>Papilio-6bis9</a:t>
              </a:r>
            </a:p>
          </p:txBody>
        </p:sp>
      </p:grpSp>
      <p:pic>
        <p:nvPicPr>
          <p:cNvPr id="22" name="Picture 2" descr="https://cdn.pixabay.com/photo/2016/01/19/17/53/writing-1149962_960_72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364" t="6435" r="33996" b="18783"/>
          <a:stretch/>
        </p:blipFill>
        <p:spPr bwMode="auto">
          <a:xfrm>
            <a:off x="4788024" y="5219394"/>
            <a:ext cx="1676404" cy="1449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22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8" grpId="0"/>
      <p:bldP spid="19" grpId="0"/>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7880" y="289926"/>
            <a:ext cx="6995120" cy="402770"/>
          </a:xfrm>
        </p:spPr>
        <p:txBody>
          <a:bodyPr/>
          <a:lstStyle/>
          <a:p>
            <a:r>
              <a:rPr lang="de-DE" dirty="0">
                <a:solidFill>
                  <a:srgbClr val="024089"/>
                </a:solidFill>
              </a:rPr>
              <a:t>Arbeitseinheiten für den Unterricht</a:t>
            </a:r>
          </a:p>
        </p:txBody>
      </p:sp>
      <p:sp>
        <p:nvSpPr>
          <p:cNvPr id="2" name="Inhaltsplatzhalter 1"/>
          <p:cNvSpPr>
            <a:spLocks noGrp="1"/>
          </p:cNvSpPr>
          <p:nvPr>
            <p:ph idx="1"/>
          </p:nvPr>
        </p:nvSpPr>
        <p:spPr/>
        <p:txBody>
          <a:bodyPr>
            <a:normAutofit/>
          </a:bodyPr>
          <a:lstStyle/>
          <a:p>
            <a:pPr marL="0" indent="0">
              <a:buNone/>
            </a:pPr>
            <a:r>
              <a:rPr lang="de-DE" sz="1800" b="1" dirty="0"/>
              <a:t>III Paula kommt in die Schule</a:t>
            </a:r>
          </a:p>
          <a:p>
            <a:r>
              <a:rPr lang="de-DE" sz="1800" dirty="0"/>
              <a:t>Einstieg: Paula ist ein Schulkind </a:t>
            </a:r>
          </a:p>
          <a:p>
            <a:r>
              <a:rPr lang="de-DE" sz="1800" dirty="0"/>
              <a:t>Neid: Wenn wer etwas besser weiß (+ Vertiefung) </a:t>
            </a:r>
          </a:p>
          <a:p>
            <a:r>
              <a:rPr lang="de-DE" sz="1800" dirty="0"/>
              <a:t>Schuld: Ist das wirklich wegen mir (+ Vertiefung) </a:t>
            </a:r>
          </a:p>
          <a:p>
            <a:r>
              <a:rPr lang="de-DE" sz="1800" dirty="0"/>
              <a:t>Scham: Wenn ich mal was </a:t>
            </a:r>
            <a:r>
              <a:rPr lang="de-DE" sz="1800" dirty="0" err="1"/>
              <a:t>vergess</a:t>
            </a:r>
            <a:r>
              <a:rPr lang="de-DE" sz="1800" dirty="0"/>
              <a:t>‘ (+ Vertiefung) </a:t>
            </a:r>
          </a:p>
          <a:p>
            <a:r>
              <a:rPr lang="de-DE" sz="1800" dirty="0"/>
              <a:t>Stolz: Heute bin ich auf mich stolz (+ Vertiefung)</a:t>
            </a:r>
          </a:p>
          <a:p>
            <a:r>
              <a:rPr lang="de-DE" sz="1800" dirty="0"/>
              <a:t>Abschied: Echte Freunde</a:t>
            </a:r>
          </a:p>
          <a:p>
            <a:r>
              <a:rPr lang="de-DE" sz="1800" dirty="0"/>
              <a:t>Nachhaltigkeit: Spiele und Übungen</a:t>
            </a:r>
          </a:p>
          <a:p>
            <a:endParaRPr lang="de-DE" sz="1800" dirty="0"/>
          </a:p>
          <a:p>
            <a:pPr marL="0" indent="0">
              <a:buNone/>
            </a:pPr>
            <a:r>
              <a:rPr lang="de-DE" sz="1800" b="1" dirty="0"/>
              <a:t>IV Besser lernen in der Klasse</a:t>
            </a:r>
          </a:p>
          <a:p>
            <a:pPr marL="285750" indent="-285750"/>
            <a:r>
              <a:rPr lang="de-DE" sz="1800" dirty="0"/>
              <a:t>Förderung der </a:t>
            </a:r>
            <a:br>
              <a:rPr lang="de-DE" sz="1800" dirty="0"/>
            </a:br>
            <a:r>
              <a:rPr lang="de-DE" sz="1800" dirty="0"/>
              <a:t>Exekutivfunktionen</a:t>
            </a:r>
          </a:p>
          <a:p>
            <a:pPr marL="0" indent="0">
              <a:buNone/>
            </a:pPr>
            <a:endParaRPr lang="de-DE" sz="1800" dirty="0"/>
          </a:p>
        </p:txBody>
      </p:sp>
      <p:pic>
        <p:nvPicPr>
          <p:cNvPr id="9" name="Picture 4" descr="Bild könnte enthalten: 2 Personen, Personen, die sitzen und Kind"/>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228184" y="1196752"/>
            <a:ext cx="2576505"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1" name="Grafik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06171" y="4689344"/>
            <a:ext cx="1801933" cy="1836000"/>
          </a:xfrm>
          <a:prstGeom prst="rect">
            <a:avLst/>
          </a:prstGeom>
        </p:spPr>
      </p:pic>
      <p:pic>
        <p:nvPicPr>
          <p:cNvPr id="12" name="Grafik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652120" y="3501008"/>
            <a:ext cx="2577600" cy="2131684"/>
          </a:xfrm>
          <a:prstGeom prst="rect">
            <a:avLst/>
          </a:prstGeom>
        </p:spPr>
      </p:pic>
    </p:spTree>
    <p:extLst>
      <p:ext uri="{BB962C8B-B14F-4D97-AF65-F5344CB8AC3E}">
        <p14:creationId xmlns:p14="http://schemas.microsoft.com/office/powerpoint/2010/main" val="3035365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Arbeitseinheiten für den Unterricht</a:t>
            </a:r>
            <a:endParaRPr lang="de-DE" dirty="0"/>
          </a:p>
        </p:txBody>
      </p:sp>
      <p:sp>
        <p:nvSpPr>
          <p:cNvPr id="15" name="Abgerundetes Rechteck 14"/>
          <p:cNvSpPr/>
          <p:nvPr/>
        </p:nvSpPr>
        <p:spPr>
          <a:xfrm>
            <a:off x="251520" y="1052736"/>
            <a:ext cx="7848872"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Beispiel: Paula kommt in die Schule – Neid </a:t>
            </a:r>
          </a:p>
        </p:txBody>
      </p:sp>
      <p:sp>
        <p:nvSpPr>
          <p:cNvPr id="16" name="Abgerundetes Rechteck 15"/>
          <p:cNvSpPr/>
          <p:nvPr/>
        </p:nvSpPr>
        <p:spPr>
          <a:xfrm>
            <a:off x="251520" y="1844824"/>
            <a:ext cx="7848872"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Einstieg: </a:t>
            </a:r>
          </a:p>
          <a:p>
            <a:pPr marL="342900" indent="-34290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Begrüßung im Stuhlkreis und Wiederholung</a:t>
            </a:r>
          </a:p>
        </p:txBody>
      </p:sp>
      <p:sp>
        <p:nvSpPr>
          <p:cNvPr id="17" name="Abgerundetes Rechteck 16"/>
          <p:cNvSpPr/>
          <p:nvPr/>
        </p:nvSpPr>
        <p:spPr>
          <a:xfrm>
            <a:off x="251520" y="2636912"/>
            <a:ext cx="4814519"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Ruheritual</a:t>
            </a:r>
          </a:p>
        </p:txBody>
      </p:sp>
      <p:sp>
        <p:nvSpPr>
          <p:cNvPr id="18" name="Abgerundetes Rechteck 17"/>
          <p:cNvSpPr/>
          <p:nvPr/>
        </p:nvSpPr>
        <p:spPr>
          <a:xfrm>
            <a:off x="251520" y="3429000"/>
            <a:ext cx="4824536" cy="1290884"/>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Vorlesen der Geschichte</a:t>
            </a:r>
          </a:p>
          <a:p>
            <a:pPr marL="342900" indent="-34290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Lied hören</a:t>
            </a:r>
          </a:p>
          <a:p>
            <a:pPr marL="342900" indent="-342900">
              <a:buFont typeface="Arial" panose="020B0604020202020204" pitchFamily="34" charset="0"/>
              <a:buChar char="•"/>
            </a:pPr>
            <a:r>
              <a:rPr lang="de-DE" sz="2000" dirty="0">
                <a:solidFill>
                  <a:schemeClr val="tx1"/>
                </a:solidFill>
                <a:latin typeface="Arial" panose="020B0604020202020204" pitchFamily="34" charset="0"/>
                <a:cs typeface="Arial" panose="020B0604020202020204" pitchFamily="34" charset="0"/>
              </a:rPr>
              <a:t>Gespräch über Neid</a:t>
            </a:r>
          </a:p>
        </p:txBody>
      </p:sp>
      <p:sp>
        <p:nvSpPr>
          <p:cNvPr id="19" name="Abgerundetes Rechteck 18"/>
          <p:cNvSpPr/>
          <p:nvPr/>
        </p:nvSpPr>
        <p:spPr>
          <a:xfrm>
            <a:off x="275635" y="4846653"/>
            <a:ext cx="4800421"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Abschlussritual</a:t>
            </a:r>
          </a:p>
        </p:txBody>
      </p:sp>
      <p:sp>
        <p:nvSpPr>
          <p:cNvPr id="20" name="Abgerundetes Rechteck 19"/>
          <p:cNvSpPr/>
          <p:nvPr/>
        </p:nvSpPr>
        <p:spPr>
          <a:xfrm>
            <a:off x="275635" y="5665065"/>
            <a:ext cx="4800421" cy="648072"/>
          </a:xfrm>
          <a:prstGeom prst="roundRect">
            <a:avLst/>
          </a:prstGeom>
          <a:noFill/>
          <a:ln w="1270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b="1" dirty="0">
                <a:solidFill>
                  <a:schemeClr val="tx1"/>
                </a:solidFill>
                <a:latin typeface="Arial" panose="020B0604020202020204" pitchFamily="34" charset="0"/>
                <a:cs typeface="Arial" panose="020B0604020202020204" pitchFamily="34" charset="0"/>
              </a:rPr>
              <a:t>Positiver Tagesrückblick</a:t>
            </a:r>
          </a:p>
        </p:txBody>
      </p:sp>
      <p:pic>
        <p:nvPicPr>
          <p:cNvPr id="17413"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52120" y="3139304"/>
            <a:ext cx="3086752" cy="2057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60545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3253680" y="3140323"/>
            <a:ext cx="5638800" cy="720725"/>
          </a:xfrm>
        </p:spPr>
        <p:txBody>
          <a:bodyPr/>
          <a:lstStyle/>
          <a:p>
            <a:r>
              <a:rPr lang="de-DE" dirty="0"/>
              <a:t>Theoretisch begründet</a:t>
            </a:r>
          </a:p>
          <a:p>
            <a:endParaRPr lang="de-DE"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16514"/>
            <a:ext cx="3203847" cy="2136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7223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Sozial-emotionale Kompetenz</a:t>
            </a:r>
          </a:p>
        </p:txBody>
      </p:sp>
      <p:sp>
        <p:nvSpPr>
          <p:cNvPr id="5" name="Inhaltsplatzhalter 4"/>
          <p:cNvSpPr>
            <a:spLocks noGrp="1"/>
          </p:cNvSpPr>
          <p:nvPr>
            <p:ph idx="1"/>
          </p:nvPr>
        </p:nvSpPr>
        <p:spPr/>
        <p:txBody>
          <a:bodyPr/>
          <a:lstStyle/>
          <a:p>
            <a:pPr marL="0" indent="0">
              <a:buNone/>
            </a:pPr>
            <a:r>
              <a:rPr lang="de-DE" b="1" dirty="0"/>
              <a:t>Emotionale Kompetenz </a:t>
            </a:r>
            <a:r>
              <a:rPr lang="de-DE" dirty="0"/>
              <a:t>= Fähigkeit, „mit den eigenen Emotionen und den Emotionen anderer Personen angemessen umzugehen“ </a:t>
            </a:r>
          </a:p>
          <a:p>
            <a:pPr marL="0" indent="0">
              <a:buNone/>
            </a:pPr>
            <a:r>
              <a:rPr lang="de-DE" dirty="0"/>
              <a:t>(Scheithauer et al. 2008) </a:t>
            </a:r>
          </a:p>
          <a:p>
            <a:endParaRPr lang="de-DE" sz="1600" dirty="0"/>
          </a:p>
          <a:p>
            <a:pPr marL="0" indent="0">
              <a:buNone/>
            </a:pPr>
            <a:r>
              <a:rPr lang="de-DE" b="1" dirty="0"/>
              <a:t>Soziale Kompetenzen </a:t>
            </a:r>
            <a:r>
              <a:rPr lang="de-DE" dirty="0"/>
              <a:t>=</a:t>
            </a:r>
            <a:r>
              <a:rPr lang="de-DE" b="1" dirty="0"/>
              <a:t> </a:t>
            </a:r>
            <a:r>
              <a:rPr lang="de-DE" dirty="0"/>
              <a:t>Fähigkeiten und Fertigkeiten, die zur (angemessenen) </a:t>
            </a:r>
            <a:r>
              <a:rPr lang="de-DE" b="1" dirty="0"/>
              <a:t>Durchsetzung eigener Ziele </a:t>
            </a:r>
            <a:r>
              <a:rPr lang="de-DE" dirty="0"/>
              <a:t>in sozialen Situationen dienen, während </a:t>
            </a:r>
            <a:r>
              <a:rPr lang="de-DE" b="1" dirty="0"/>
              <a:t>Interaktionspartner </a:t>
            </a:r>
            <a:r>
              <a:rPr lang="de-DE" dirty="0"/>
              <a:t>dabei </a:t>
            </a:r>
            <a:r>
              <a:rPr lang="de-DE" b="1" dirty="0"/>
              <a:t>nicht geschädigt</a:t>
            </a:r>
            <a:r>
              <a:rPr lang="de-DE" dirty="0"/>
              <a:t> werden (</a:t>
            </a:r>
            <a:r>
              <a:rPr lang="de-DE" dirty="0" err="1"/>
              <a:t>Kanning</a:t>
            </a:r>
            <a:r>
              <a:rPr lang="de-DE" dirty="0"/>
              <a:t>, 2009) </a:t>
            </a:r>
            <a:br>
              <a:rPr lang="de-DE" sz="1600" i="1" dirty="0"/>
            </a:br>
            <a:endParaRPr lang="de-DE" sz="1600" i="1" dirty="0"/>
          </a:p>
          <a:p>
            <a:pPr marL="0" indent="0">
              <a:buNone/>
            </a:pPr>
            <a:r>
              <a:rPr lang="de-DE" dirty="0"/>
              <a:t>…beinhaltet zudem eine Reihe positiver sozialer Fertigkeiten, wie z.B. anderen Personen </a:t>
            </a:r>
            <a:r>
              <a:rPr lang="de-DE" b="1" dirty="0"/>
              <a:t>Wertschätzung und Respekt </a:t>
            </a:r>
            <a:r>
              <a:rPr lang="de-DE" dirty="0"/>
              <a:t>entgegenzubringen, mit anderen zusammenarbeiten und kommunizieren zu können, der Situation angemessenes und </a:t>
            </a:r>
            <a:r>
              <a:rPr lang="de-DE" b="1" dirty="0"/>
              <a:t>sozialen Normen entsprechendes Verhalten </a:t>
            </a:r>
            <a:r>
              <a:rPr lang="de-DE" dirty="0"/>
              <a:t>zu zeigen </a:t>
            </a:r>
          </a:p>
          <a:p>
            <a:endParaRPr lang="de-DE" dirty="0"/>
          </a:p>
        </p:txBody>
      </p:sp>
    </p:spTree>
    <p:extLst>
      <p:ext uri="{BB962C8B-B14F-4D97-AF65-F5344CB8AC3E}">
        <p14:creationId xmlns:p14="http://schemas.microsoft.com/office/powerpoint/2010/main" val="2740210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Sozial-emotionale Kompetenz</a:t>
            </a:r>
          </a:p>
        </p:txBody>
      </p:sp>
      <p:sp>
        <p:nvSpPr>
          <p:cNvPr id="5" name="Rechteck 4">
            <a:extLst>
              <a:ext uri="{FF2B5EF4-FFF2-40B4-BE49-F238E27FC236}">
                <a16:creationId xmlns:a16="http://schemas.microsoft.com/office/drawing/2014/main" id="{CE69E000-4FDB-4CA9-8BB4-D33BF51C257C}"/>
              </a:ext>
            </a:extLst>
          </p:cNvPr>
          <p:cNvSpPr/>
          <p:nvPr/>
        </p:nvSpPr>
        <p:spPr>
          <a:xfrm>
            <a:off x="2195736" y="1340768"/>
            <a:ext cx="6408712" cy="1229968"/>
          </a:xfrm>
          <a:prstGeom prst="rect">
            <a:avLst/>
          </a:prstGeom>
          <a:solidFill>
            <a:schemeClr val="bg1"/>
          </a:solidFill>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de-DE" b="1" dirty="0">
                <a:solidFill>
                  <a:schemeClr val="tx1"/>
                </a:solidFill>
                <a:latin typeface="Arial" panose="020B0604020202020204" pitchFamily="34" charset="0"/>
                <a:cs typeface="Arial" panose="020B0604020202020204" pitchFamily="34" charset="0"/>
              </a:rPr>
              <a:t>Emotions</a:t>
            </a:r>
            <a:r>
              <a:rPr lang="de-DE" dirty="0">
                <a:solidFill>
                  <a:schemeClr val="tx1"/>
                </a:solidFill>
                <a:latin typeface="Arial" panose="020B0604020202020204" pitchFamily="34" charset="0"/>
                <a:cs typeface="Arial" panose="020B0604020202020204" pitchFamily="34" charset="0"/>
              </a:rPr>
              <a:t>wahrnehmung (Selbst- und Fremdwahrnehmung), </a:t>
            </a:r>
            <a:br>
              <a:rPr lang="de-DE" dirty="0">
                <a:solidFill>
                  <a:schemeClr val="tx1"/>
                </a:solidFill>
                <a:latin typeface="Arial" panose="020B0604020202020204" pitchFamily="34" charset="0"/>
                <a:cs typeface="Arial" panose="020B0604020202020204" pitchFamily="34" charset="0"/>
              </a:rPr>
            </a:br>
            <a:r>
              <a:rPr lang="de-DE" dirty="0">
                <a:solidFill>
                  <a:schemeClr val="tx1"/>
                </a:solidFill>
                <a:latin typeface="Arial" panose="020B0604020202020204" pitchFamily="34" charset="0"/>
                <a:cs typeface="Arial" panose="020B0604020202020204" pitchFamily="34" charset="0"/>
              </a:rPr>
              <a:t>-vokabular, -ausdruck, -verständnis (im sozialen Kontext), </a:t>
            </a:r>
            <a:br>
              <a:rPr lang="de-DE" dirty="0">
                <a:solidFill>
                  <a:schemeClr val="tx1"/>
                </a:solidFill>
                <a:latin typeface="Arial" panose="020B0604020202020204" pitchFamily="34" charset="0"/>
                <a:cs typeface="Arial" panose="020B0604020202020204" pitchFamily="34" charset="0"/>
              </a:rPr>
            </a:br>
            <a:r>
              <a:rPr lang="de-DE" dirty="0">
                <a:solidFill>
                  <a:schemeClr val="tx1"/>
                </a:solidFill>
                <a:latin typeface="Arial" panose="020B0604020202020204" pitchFamily="34" charset="0"/>
                <a:cs typeface="Arial" panose="020B0604020202020204" pitchFamily="34" charset="0"/>
              </a:rPr>
              <a:t>-regulation, emotionsfokussierte Bewältigung</a:t>
            </a:r>
          </a:p>
        </p:txBody>
      </p:sp>
      <p:sp>
        <p:nvSpPr>
          <p:cNvPr id="6" name="Rechteck: abgerundete Ecken 5">
            <a:extLst>
              <a:ext uri="{FF2B5EF4-FFF2-40B4-BE49-F238E27FC236}">
                <a16:creationId xmlns:a16="http://schemas.microsoft.com/office/drawing/2014/main" id="{A57C169B-BD91-4BEC-82B8-B2C7E16D5312}"/>
              </a:ext>
            </a:extLst>
          </p:cNvPr>
          <p:cNvSpPr/>
          <p:nvPr/>
        </p:nvSpPr>
        <p:spPr>
          <a:xfrm>
            <a:off x="2051720" y="1196752"/>
            <a:ext cx="3168352" cy="402770"/>
          </a:xfrm>
          <a:prstGeom prst="roundRect">
            <a:avLst/>
          </a:prstGeom>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Arial" panose="020B0604020202020204" pitchFamily="34" charset="0"/>
                <a:cs typeface="Arial" panose="020B0604020202020204" pitchFamily="34" charset="0"/>
              </a:rPr>
              <a:t>Emotionale Kompetenzen</a:t>
            </a:r>
          </a:p>
        </p:txBody>
      </p:sp>
      <p:sp>
        <p:nvSpPr>
          <p:cNvPr id="8" name="Rechteck 7">
            <a:extLst>
              <a:ext uri="{FF2B5EF4-FFF2-40B4-BE49-F238E27FC236}">
                <a16:creationId xmlns:a16="http://schemas.microsoft.com/office/drawing/2014/main" id="{B730B76F-58C7-4003-BE00-C1150F7434E4}"/>
              </a:ext>
            </a:extLst>
          </p:cNvPr>
          <p:cNvSpPr/>
          <p:nvPr/>
        </p:nvSpPr>
        <p:spPr>
          <a:xfrm>
            <a:off x="3275856" y="2996952"/>
            <a:ext cx="4608512" cy="642240"/>
          </a:xfrm>
          <a:prstGeom prst="rect">
            <a:avLst/>
          </a:prstGeom>
          <a:solidFill>
            <a:schemeClr val="bg1"/>
          </a:solidFill>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de-DE" dirty="0">
                <a:solidFill>
                  <a:schemeClr val="tx1"/>
                </a:solidFill>
                <a:latin typeface="Arial" panose="020B0604020202020204" pitchFamily="34" charset="0"/>
                <a:cs typeface="Arial" panose="020B0604020202020204" pitchFamily="34" charset="0"/>
              </a:rPr>
              <a:t>Perspektivübernahme, kognitive Empathie</a:t>
            </a:r>
          </a:p>
        </p:txBody>
      </p:sp>
      <p:sp>
        <p:nvSpPr>
          <p:cNvPr id="9" name="Rechteck: abgerundete Ecken 8">
            <a:extLst>
              <a:ext uri="{FF2B5EF4-FFF2-40B4-BE49-F238E27FC236}">
                <a16:creationId xmlns:a16="http://schemas.microsoft.com/office/drawing/2014/main" id="{4B9FB470-E144-4F6F-8F05-DAC8159E226C}"/>
              </a:ext>
            </a:extLst>
          </p:cNvPr>
          <p:cNvSpPr/>
          <p:nvPr/>
        </p:nvSpPr>
        <p:spPr>
          <a:xfrm>
            <a:off x="3131840" y="2852936"/>
            <a:ext cx="2880320" cy="402770"/>
          </a:xfrm>
          <a:prstGeom prst="roundRect">
            <a:avLst/>
          </a:prstGeom>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b="1" dirty="0">
                <a:latin typeface="Arial" panose="020B0604020202020204" pitchFamily="34" charset="0"/>
                <a:cs typeface="Arial" panose="020B0604020202020204" pitchFamily="34" charset="0"/>
              </a:rPr>
              <a:t>Soziale Kompetenzen</a:t>
            </a:r>
          </a:p>
        </p:txBody>
      </p:sp>
      <p:sp>
        <p:nvSpPr>
          <p:cNvPr id="10" name="Rechteck 9">
            <a:extLst>
              <a:ext uri="{FF2B5EF4-FFF2-40B4-BE49-F238E27FC236}">
                <a16:creationId xmlns:a16="http://schemas.microsoft.com/office/drawing/2014/main" id="{B11DFE91-1CE4-4F5D-BE65-81C82539534B}"/>
              </a:ext>
            </a:extLst>
          </p:cNvPr>
          <p:cNvSpPr/>
          <p:nvPr/>
        </p:nvSpPr>
        <p:spPr>
          <a:xfrm>
            <a:off x="1187624" y="4365104"/>
            <a:ext cx="3600400" cy="1986052"/>
          </a:xfrm>
          <a:prstGeom prst="rect">
            <a:avLst/>
          </a:prstGeom>
          <a:solidFill>
            <a:schemeClr val="bg1"/>
          </a:solidFill>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de-DE" dirty="0">
                <a:solidFill>
                  <a:schemeClr val="tx1"/>
                </a:solidFill>
                <a:latin typeface="Arial" panose="020B0604020202020204" pitchFamily="34" charset="0"/>
                <a:cs typeface="Arial" panose="020B0604020202020204" pitchFamily="34" charset="0"/>
              </a:rPr>
              <a:t>Zuhören, Anweisungen folgen, Teilnahme an </a:t>
            </a:r>
          </a:p>
          <a:p>
            <a:r>
              <a:rPr lang="de-DE" dirty="0">
                <a:solidFill>
                  <a:schemeClr val="tx1"/>
                </a:solidFill>
                <a:latin typeface="Arial" panose="020B0604020202020204" pitchFamily="34" charset="0"/>
                <a:cs typeface="Arial" panose="020B0604020202020204" pitchFamily="34" charset="0"/>
              </a:rPr>
              <a:t>Gruppenaktivitäten, Kommunikationsfertigkeiten, Selbstkontrolle, Durchhaltevermögen</a:t>
            </a:r>
          </a:p>
        </p:txBody>
      </p:sp>
      <p:sp>
        <p:nvSpPr>
          <p:cNvPr id="11" name="Rechteck: abgerundete Ecken 10">
            <a:extLst>
              <a:ext uri="{FF2B5EF4-FFF2-40B4-BE49-F238E27FC236}">
                <a16:creationId xmlns:a16="http://schemas.microsoft.com/office/drawing/2014/main" id="{F6C66090-DED3-4DD3-A8AF-E74D4417A08E}"/>
              </a:ext>
            </a:extLst>
          </p:cNvPr>
          <p:cNvSpPr/>
          <p:nvPr/>
        </p:nvSpPr>
        <p:spPr>
          <a:xfrm>
            <a:off x="1043608" y="3933056"/>
            <a:ext cx="2880320" cy="720974"/>
          </a:xfrm>
          <a:prstGeom prst="roundRect">
            <a:avLst/>
          </a:prstGeom>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latin typeface="Arial" panose="020B0604020202020204" pitchFamily="34" charset="0"/>
                <a:cs typeface="Arial" panose="020B0604020202020204" pitchFamily="34" charset="0"/>
              </a:rPr>
              <a:t>Sozial kompetentes </a:t>
            </a:r>
            <a:r>
              <a:rPr lang="de-DE" b="1" dirty="0">
                <a:latin typeface="Arial" panose="020B0604020202020204" pitchFamily="34" charset="0"/>
                <a:cs typeface="Arial" panose="020B0604020202020204" pitchFamily="34" charset="0"/>
              </a:rPr>
              <a:t>lernrelevantes </a:t>
            </a:r>
            <a:r>
              <a:rPr lang="de-DE" dirty="0">
                <a:latin typeface="Arial" panose="020B0604020202020204" pitchFamily="34" charset="0"/>
                <a:cs typeface="Arial" panose="020B0604020202020204" pitchFamily="34" charset="0"/>
              </a:rPr>
              <a:t>Verhalten</a:t>
            </a:r>
          </a:p>
        </p:txBody>
      </p:sp>
      <p:sp>
        <p:nvSpPr>
          <p:cNvPr id="12" name="Rechteck 11">
            <a:extLst>
              <a:ext uri="{FF2B5EF4-FFF2-40B4-BE49-F238E27FC236}">
                <a16:creationId xmlns:a16="http://schemas.microsoft.com/office/drawing/2014/main" id="{ADA2A916-17AB-4205-A929-6C60688CB703}"/>
              </a:ext>
            </a:extLst>
          </p:cNvPr>
          <p:cNvSpPr/>
          <p:nvPr/>
        </p:nvSpPr>
        <p:spPr>
          <a:xfrm>
            <a:off x="5123404" y="4293096"/>
            <a:ext cx="3481044" cy="2058060"/>
          </a:xfrm>
          <a:prstGeom prst="rect">
            <a:avLst/>
          </a:prstGeom>
          <a:solidFill>
            <a:schemeClr val="bg1"/>
          </a:solidFill>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de-DE" dirty="0">
                <a:solidFill>
                  <a:schemeClr val="tx1"/>
                </a:solidFill>
                <a:latin typeface="Arial" panose="020B0604020202020204" pitchFamily="34" charset="0"/>
                <a:cs typeface="Arial" panose="020B0604020202020204" pitchFamily="34" charset="0"/>
              </a:rPr>
              <a:t>Affektive Empathie,</a:t>
            </a:r>
          </a:p>
          <a:p>
            <a:r>
              <a:rPr lang="de-DE" dirty="0">
                <a:solidFill>
                  <a:schemeClr val="tx1"/>
                </a:solidFill>
                <a:latin typeface="Arial" panose="020B0604020202020204" pitchFamily="34" charset="0"/>
                <a:cs typeface="Arial" panose="020B0604020202020204" pitchFamily="34" charset="0"/>
              </a:rPr>
              <a:t>Prosoziales Verhalten,</a:t>
            </a:r>
          </a:p>
          <a:p>
            <a:r>
              <a:rPr lang="de-DE" dirty="0">
                <a:solidFill>
                  <a:schemeClr val="tx1"/>
                </a:solidFill>
                <a:latin typeface="Arial" panose="020B0604020202020204" pitchFamily="34" charset="0"/>
                <a:cs typeface="Arial" panose="020B0604020202020204" pitchFamily="34" charset="0"/>
              </a:rPr>
              <a:t>Verhaltensprobleme,</a:t>
            </a:r>
          </a:p>
          <a:p>
            <a:r>
              <a:rPr lang="de-DE" dirty="0">
                <a:solidFill>
                  <a:schemeClr val="tx1"/>
                </a:solidFill>
                <a:latin typeface="Arial" panose="020B0604020202020204" pitchFamily="34" charset="0"/>
                <a:cs typeface="Arial" panose="020B0604020202020204" pitchFamily="34" charset="0"/>
              </a:rPr>
              <a:t>Problemlösefertigkeiten,</a:t>
            </a:r>
          </a:p>
          <a:p>
            <a:r>
              <a:rPr lang="de-DE" dirty="0">
                <a:solidFill>
                  <a:schemeClr val="tx1"/>
                </a:solidFill>
                <a:latin typeface="Arial" panose="020B0604020202020204" pitchFamily="34" charset="0"/>
                <a:cs typeface="Arial" panose="020B0604020202020204" pitchFamily="34" charset="0"/>
              </a:rPr>
              <a:t>Fertigkeiten, positive Beziehungen aufzubauen</a:t>
            </a:r>
          </a:p>
        </p:txBody>
      </p:sp>
      <p:sp>
        <p:nvSpPr>
          <p:cNvPr id="13" name="Rechteck: abgerundete Ecken 12">
            <a:extLst>
              <a:ext uri="{FF2B5EF4-FFF2-40B4-BE49-F238E27FC236}">
                <a16:creationId xmlns:a16="http://schemas.microsoft.com/office/drawing/2014/main" id="{969A5377-40D1-452C-8975-ACF670C29313}"/>
              </a:ext>
            </a:extLst>
          </p:cNvPr>
          <p:cNvSpPr/>
          <p:nvPr/>
        </p:nvSpPr>
        <p:spPr>
          <a:xfrm>
            <a:off x="4979388" y="3933056"/>
            <a:ext cx="3048996" cy="720974"/>
          </a:xfrm>
          <a:prstGeom prst="roundRect">
            <a:avLst/>
          </a:prstGeom>
          <a:ln w="19050">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dirty="0">
                <a:latin typeface="Arial" panose="020B0604020202020204" pitchFamily="34" charset="0"/>
                <a:cs typeface="Arial" panose="020B0604020202020204" pitchFamily="34" charset="0"/>
              </a:rPr>
              <a:t>Sozial kompetentes </a:t>
            </a:r>
            <a:r>
              <a:rPr lang="de-DE" b="1" dirty="0">
                <a:latin typeface="Arial" panose="020B0604020202020204" pitchFamily="34" charset="0"/>
                <a:cs typeface="Arial" panose="020B0604020202020204" pitchFamily="34" charset="0"/>
              </a:rPr>
              <a:t>interpersonales </a:t>
            </a:r>
            <a:r>
              <a:rPr lang="de-DE" dirty="0">
                <a:latin typeface="Arial" panose="020B0604020202020204" pitchFamily="34" charset="0"/>
                <a:cs typeface="Arial" panose="020B0604020202020204" pitchFamily="34" charset="0"/>
              </a:rPr>
              <a:t>Verhalten</a:t>
            </a:r>
          </a:p>
        </p:txBody>
      </p:sp>
      <p:sp>
        <p:nvSpPr>
          <p:cNvPr id="14" name="Rechteck: abgerundete Ecken 13">
            <a:extLst>
              <a:ext uri="{FF2B5EF4-FFF2-40B4-BE49-F238E27FC236}">
                <a16:creationId xmlns:a16="http://schemas.microsoft.com/office/drawing/2014/main" id="{4A51C927-3C63-4CD9-BC76-74ECCD7EF572}"/>
              </a:ext>
            </a:extLst>
          </p:cNvPr>
          <p:cNvSpPr/>
          <p:nvPr/>
        </p:nvSpPr>
        <p:spPr>
          <a:xfrm>
            <a:off x="156815" y="2652491"/>
            <a:ext cx="2016224" cy="1014838"/>
          </a:xfrm>
          <a:prstGeom prst="roundRect">
            <a:avLst/>
          </a:prstGeom>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latin typeface="Arial" panose="020B0604020202020204" pitchFamily="34" charset="0"/>
                <a:cs typeface="Arial" panose="020B0604020202020204" pitchFamily="34" charset="0"/>
              </a:rPr>
              <a:t>Sozial-emotionale Kompetenzen</a:t>
            </a:r>
          </a:p>
        </p:txBody>
      </p:sp>
      <p:cxnSp>
        <p:nvCxnSpPr>
          <p:cNvPr id="16" name="Gerade Verbindung mit Pfeil 15">
            <a:extLst>
              <a:ext uri="{FF2B5EF4-FFF2-40B4-BE49-F238E27FC236}">
                <a16:creationId xmlns:a16="http://schemas.microsoft.com/office/drawing/2014/main" id="{AD5FCAB2-B2A2-4C5D-8F5B-08F6B9C248D0}"/>
              </a:ext>
            </a:extLst>
          </p:cNvPr>
          <p:cNvCxnSpPr/>
          <p:nvPr/>
        </p:nvCxnSpPr>
        <p:spPr>
          <a:xfrm flipV="1">
            <a:off x="755576" y="1700808"/>
            <a:ext cx="1296144" cy="951683"/>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B6615486-F5EF-42FF-AD00-E181BE06C3B8}"/>
              </a:ext>
            </a:extLst>
          </p:cNvPr>
          <p:cNvCxnSpPr>
            <a:cxnSpLocks/>
          </p:cNvCxnSpPr>
          <p:nvPr/>
        </p:nvCxnSpPr>
        <p:spPr>
          <a:xfrm>
            <a:off x="8316416" y="2564904"/>
            <a:ext cx="0" cy="171306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0E57E949-6AE5-4515-8859-2F7ADA6EFD17}"/>
              </a:ext>
            </a:extLst>
          </p:cNvPr>
          <p:cNvCxnSpPr>
            <a:cxnSpLocks/>
          </p:cNvCxnSpPr>
          <p:nvPr/>
        </p:nvCxnSpPr>
        <p:spPr>
          <a:xfrm>
            <a:off x="6300192" y="2580714"/>
            <a:ext cx="0" cy="34423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3" name="Gerade Verbindung mit Pfeil 22">
            <a:extLst>
              <a:ext uri="{FF2B5EF4-FFF2-40B4-BE49-F238E27FC236}">
                <a16:creationId xmlns:a16="http://schemas.microsoft.com/office/drawing/2014/main" id="{C6D47218-F491-45AE-A2E9-63A0AF208072}"/>
              </a:ext>
            </a:extLst>
          </p:cNvPr>
          <p:cNvCxnSpPr>
            <a:cxnSpLocks/>
          </p:cNvCxnSpPr>
          <p:nvPr/>
        </p:nvCxnSpPr>
        <p:spPr>
          <a:xfrm>
            <a:off x="2987824" y="2570736"/>
            <a:ext cx="0" cy="129031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7" name="Gerade Verbindung mit Pfeil 26">
            <a:extLst>
              <a:ext uri="{FF2B5EF4-FFF2-40B4-BE49-F238E27FC236}">
                <a16:creationId xmlns:a16="http://schemas.microsoft.com/office/drawing/2014/main" id="{1ADF3DAF-4790-4F79-9B4A-9DD355294C70}"/>
              </a:ext>
            </a:extLst>
          </p:cNvPr>
          <p:cNvCxnSpPr>
            <a:cxnSpLocks/>
          </p:cNvCxnSpPr>
          <p:nvPr/>
        </p:nvCxnSpPr>
        <p:spPr>
          <a:xfrm flipH="1">
            <a:off x="3923928" y="3639192"/>
            <a:ext cx="360040" cy="36587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29" name="Gerade Verbindung mit Pfeil 28">
            <a:extLst>
              <a:ext uri="{FF2B5EF4-FFF2-40B4-BE49-F238E27FC236}">
                <a16:creationId xmlns:a16="http://schemas.microsoft.com/office/drawing/2014/main" id="{98CC9BD7-8FA1-49F0-A1ED-B86C6FE6F97E}"/>
              </a:ext>
            </a:extLst>
          </p:cNvPr>
          <p:cNvCxnSpPr>
            <a:cxnSpLocks/>
          </p:cNvCxnSpPr>
          <p:nvPr/>
        </p:nvCxnSpPr>
        <p:spPr>
          <a:xfrm>
            <a:off x="4572000" y="3639192"/>
            <a:ext cx="407388" cy="365872"/>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E8C9C1F4-E79F-465B-A18E-20F7FF13A19A}"/>
              </a:ext>
            </a:extLst>
          </p:cNvPr>
          <p:cNvCxnSpPr>
            <a:cxnSpLocks/>
          </p:cNvCxnSpPr>
          <p:nvPr/>
        </p:nvCxnSpPr>
        <p:spPr>
          <a:xfrm>
            <a:off x="2173039" y="3054321"/>
            <a:ext cx="634766" cy="0"/>
          </a:xfrm>
          <a:prstGeom prst="straightConnector1">
            <a:avLst/>
          </a:prstGeom>
          <a:ln w="444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3644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60648"/>
            <a:ext cx="6995120" cy="402770"/>
          </a:xfrm>
        </p:spPr>
        <p:txBody>
          <a:bodyPr/>
          <a:lstStyle/>
          <a:p>
            <a:r>
              <a:rPr lang="de-DE" dirty="0">
                <a:solidFill>
                  <a:srgbClr val="024089"/>
                </a:solidFill>
              </a:rPr>
              <a:t>Sozial-emotionale Kompetenzen und </a:t>
            </a:r>
            <a:br>
              <a:rPr lang="de-DE" dirty="0">
                <a:solidFill>
                  <a:srgbClr val="024089"/>
                </a:solidFill>
              </a:rPr>
            </a:br>
            <a:r>
              <a:rPr lang="de-DE" dirty="0">
                <a:solidFill>
                  <a:srgbClr val="024089"/>
                </a:solidFill>
              </a:rPr>
              <a:t>sozial-emotionales Lernen </a:t>
            </a:r>
          </a:p>
        </p:txBody>
      </p:sp>
      <p:pic>
        <p:nvPicPr>
          <p:cNvPr id="6" name="Picture 5">
            <a:extLst>
              <a:ext uri="{FF2B5EF4-FFF2-40B4-BE49-F238E27FC236}">
                <a16:creationId xmlns:a16="http://schemas.microsoft.com/office/drawing/2014/main" id="{E2DB3EEF-661E-4FBC-B653-585B3EF1D2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400"/>
          <a:stretch/>
        </p:blipFill>
        <p:spPr bwMode="auto">
          <a:xfrm>
            <a:off x="1475656" y="1484784"/>
            <a:ext cx="6192688" cy="4455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532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Sozial-emotionales Lernen (SEL) – Was ist das?</a:t>
            </a:r>
          </a:p>
        </p:txBody>
      </p:sp>
      <p:sp>
        <p:nvSpPr>
          <p:cNvPr id="5" name="Rechteck 4">
            <a:extLst>
              <a:ext uri="{FF2B5EF4-FFF2-40B4-BE49-F238E27FC236}">
                <a16:creationId xmlns:a16="http://schemas.microsoft.com/office/drawing/2014/main" id="{96802511-9F99-4D99-9D53-2A98612C7E1D}"/>
              </a:ext>
            </a:extLst>
          </p:cNvPr>
          <p:cNvSpPr/>
          <p:nvPr/>
        </p:nvSpPr>
        <p:spPr>
          <a:xfrm>
            <a:off x="504056" y="1348349"/>
            <a:ext cx="8100392" cy="3139321"/>
          </a:xfrm>
          <a:prstGeom prst="rect">
            <a:avLst/>
          </a:prstGeom>
          <a:noFill/>
          <a:ln w="19050">
            <a:solidFill>
              <a:srgbClr val="024089"/>
            </a:solidFill>
          </a:ln>
        </p:spPr>
        <p:txBody>
          <a:bodyPr wrap="square">
            <a:spAutoFit/>
          </a:bodyPr>
          <a:lstStyle/>
          <a:p>
            <a:r>
              <a:rPr lang="de-DE" b="1" i="1" dirty="0">
                <a:latin typeface="Arial" panose="020B0604020202020204" pitchFamily="34" charset="0"/>
                <a:cs typeface="Arial" panose="020B0604020202020204" pitchFamily="34" charset="0"/>
              </a:rPr>
              <a:t>Prozess der Aneignung </a:t>
            </a:r>
            <a:r>
              <a:rPr lang="de-DE" dirty="0">
                <a:latin typeface="Arial" panose="020B0604020202020204" pitchFamily="34" charset="0"/>
                <a:cs typeface="Arial" panose="020B0604020202020204" pitchFamily="34" charset="0"/>
              </a:rPr>
              <a:t>von Fertigkeiten, um </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über </a:t>
            </a:r>
            <a:r>
              <a:rPr lang="de-DE" b="1" i="1" dirty="0">
                <a:latin typeface="Arial" panose="020B0604020202020204" pitchFamily="34" charset="0"/>
                <a:cs typeface="Arial" panose="020B0604020202020204" pitchFamily="34" charset="0"/>
              </a:rPr>
              <a:t>Emotionen </a:t>
            </a:r>
            <a:r>
              <a:rPr lang="de-DE" dirty="0">
                <a:latin typeface="Arial" panose="020B0604020202020204" pitchFamily="34" charset="0"/>
                <a:cs typeface="Arial" panose="020B0604020202020204" pitchFamily="34" charset="0"/>
              </a:rPr>
              <a:t>nachdenken und mit diesen </a:t>
            </a:r>
            <a:r>
              <a:rPr lang="de-DE" b="1" i="1" dirty="0">
                <a:latin typeface="Arial" panose="020B0604020202020204" pitchFamily="34" charset="0"/>
                <a:cs typeface="Arial" panose="020B0604020202020204" pitchFamily="34" charset="0"/>
              </a:rPr>
              <a:t>umgehen </a:t>
            </a:r>
            <a:r>
              <a:rPr lang="de-DE" dirty="0">
                <a:latin typeface="Arial" panose="020B0604020202020204" pitchFamily="34" charset="0"/>
                <a:cs typeface="Arial" panose="020B0604020202020204" pitchFamily="34" charset="0"/>
              </a:rPr>
              <a:t>zu können </a:t>
            </a:r>
            <a:r>
              <a:rPr lang="de-DE" i="1" dirty="0">
                <a:latin typeface="Arial" panose="020B0604020202020204" pitchFamily="34" charset="0"/>
                <a:cs typeface="Arial" panose="020B0604020202020204" pitchFamily="34" charset="0"/>
              </a:rPr>
              <a:t>(</a:t>
            </a:r>
            <a:r>
              <a:rPr lang="de-DE" i="1" dirty="0">
                <a:solidFill>
                  <a:srgbClr val="DA0000"/>
                </a:solidFill>
                <a:latin typeface="Arial" panose="020B0604020202020204" pitchFamily="34" charset="0"/>
                <a:cs typeface="Arial" panose="020B0604020202020204" pitchFamily="34" charset="0"/>
              </a:rPr>
              <a:t>Emotionswissen und –</a:t>
            </a:r>
            <a:r>
              <a:rPr lang="de-DE" i="1" dirty="0" err="1">
                <a:solidFill>
                  <a:srgbClr val="DA0000"/>
                </a:solidFill>
                <a:latin typeface="Arial" panose="020B0604020202020204" pitchFamily="34" charset="0"/>
                <a:cs typeface="Arial" panose="020B0604020202020204" pitchFamily="34" charset="0"/>
              </a:rPr>
              <a:t>regulation</a:t>
            </a:r>
            <a:r>
              <a:rPr lang="de-DE" i="1"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b="1" i="1" dirty="0">
                <a:latin typeface="Arial" panose="020B0604020202020204" pitchFamily="34" charset="0"/>
                <a:cs typeface="Arial" panose="020B0604020202020204" pitchFamily="34" charset="0"/>
              </a:rPr>
              <a:t>Fürsorge für Mitmenschen </a:t>
            </a:r>
            <a:r>
              <a:rPr lang="de-DE" dirty="0">
                <a:latin typeface="Arial" panose="020B0604020202020204" pitchFamily="34" charset="0"/>
                <a:cs typeface="Arial" panose="020B0604020202020204" pitchFamily="34" charset="0"/>
              </a:rPr>
              <a:t>zu entwickeln </a:t>
            </a:r>
            <a:r>
              <a:rPr lang="de-DE" i="1" dirty="0">
                <a:latin typeface="Arial" panose="020B0604020202020204" pitchFamily="34" charset="0"/>
                <a:cs typeface="Arial" panose="020B0604020202020204" pitchFamily="34" charset="0"/>
              </a:rPr>
              <a:t>(</a:t>
            </a:r>
            <a:r>
              <a:rPr lang="de-DE" i="1" dirty="0">
                <a:solidFill>
                  <a:srgbClr val="DA0000"/>
                </a:solidFill>
                <a:latin typeface="Arial" panose="020B0604020202020204" pitchFamily="34" charset="0"/>
                <a:cs typeface="Arial" panose="020B0604020202020204" pitchFamily="34" charset="0"/>
              </a:rPr>
              <a:t>Mitgefühl und prosoziales Verhalten</a:t>
            </a:r>
            <a:r>
              <a:rPr lang="de-DE" i="1"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b="1" i="1" dirty="0">
                <a:latin typeface="Arial" panose="020B0604020202020204" pitchFamily="34" charset="0"/>
                <a:cs typeface="Arial" panose="020B0604020202020204" pitchFamily="34" charset="0"/>
              </a:rPr>
              <a:t>verantwortungsvolle Entscheidungen </a:t>
            </a:r>
            <a:r>
              <a:rPr lang="de-DE" dirty="0">
                <a:latin typeface="Arial" panose="020B0604020202020204" pitchFamily="34" charset="0"/>
                <a:cs typeface="Arial" panose="020B0604020202020204" pitchFamily="34" charset="0"/>
              </a:rPr>
              <a:t>zu treffen, </a:t>
            </a:r>
          </a:p>
          <a:p>
            <a:pPr marL="285750" indent="-285750">
              <a:buFont typeface="Arial" panose="020B0604020202020204" pitchFamily="34" charset="0"/>
              <a:buChar char="•"/>
            </a:pPr>
            <a:r>
              <a:rPr lang="de-DE" b="1" i="1" dirty="0">
                <a:latin typeface="Arial" panose="020B0604020202020204" pitchFamily="34" charset="0"/>
                <a:cs typeface="Arial" panose="020B0604020202020204" pitchFamily="34" charset="0"/>
              </a:rPr>
              <a:t>positive Beziehungen </a:t>
            </a:r>
            <a:r>
              <a:rPr lang="de-DE" dirty="0">
                <a:latin typeface="Arial" panose="020B0604020202020204" pitchFamily="34" charset="0"/>
                <a:cs typeface="Arial" panose="020B0604020202020204" pitchFamily="34" charset="0"/>
              </a:rPr>
              <a:t>aufzubauen und </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herausfordernde </a:t>
            </a:r>
            <a:r>
              <a:rPr lang="de-DE" b="1" i="1" dirty="0">
                <a:latin typeface="Arial" panose="020B0604020202020204" pitchFamily="34" charset="0"/>
                <a:cs typeface="Arial" panose="020B0604020202020204" pitchFamily="34" charset="0"/>
              </a:rPr>
              <a:t>Situation konstruktiv </a:t>
            </a:r>
            <a:r>
              <a:rPr lang="de-DE" i="1" dirty="0">
                <a:latin typeface="Arial" panose="020B0604020202020204" pitchFamily="34" charset="0"/>
                <a:cs typeface="Arial" panose="020B0604020202020204" pitchFamily="34" charset="0"/>
              </a:rPr>
              <a:t>(und ethisch) </a:t>
            </a:r>
            <a:r>
              <a:rPr lang="de-DE" b="1" i="1" dirty="0">
                <a:latin typeface="Arial" panose="020B0604020202020204" pitchFamily="34" charset="0"/>
                <a:cs typeface="Arial" panose="020B0604020202020204" pitchFamily="34" charset="0"/>
              </a:rPr>
              <a:t>lösen </a:t>
            </a:r>
            <a:r>
              <a:rPr lang="de-DE" dirty="0">
                <a:latin typeface="Arial" panose="020B0604020202020204" pitchFamily="34" charset="0"/>
                <a:cs typeface="Arial" panose="020B0604020202020204" pitchFamily="34" charset="0"/>
              </a:rPr>
              <a:t>zu können.</a:t>
            </a:r>
          </a:p>
          <a:p>
            <a:endParaRPr lang="de-DE" dirty="0">
              <a:latin typeface="Arial" panose="020B0604020202020204" pitchFamily="34" charset="0"/>
              <a:cs typeface="Arial" panose="020B0604020202020204" pitchFamily="34" charset="0"/>
            </a:endParaRPr>
          </a:p>
          <a:p>
            <a:pPr algn="r"/>
            <a:r>
              <a:rPr lang="de-DE" sz="1400" i="1" dirty="0">
                <a:latin typeface="Arial" panose="020B0604020202020204" pitchFamily="34" charset="0"/>
                <a:cs typeface="Arial" panose="020B0604020202020204" pitchFamily="34" charset="0"/>
              </a:rPr>
              <a:t>(CASEL, 2008, 2013) </a:t>
            </a:r>
          </a:p>
        </p:txBody>
      </p:sp>
      <p:sp>
        <p:nvSpPr>
          <p:cNvPr id="7" name="Rechteck 6">
            <a:extLst>
              <a:ext uri="{FF2B5EF4-FFF2-40B4-BE49-F238E27FC236}">
                <a16:creationId xmlns:a16="http://schemas.microsoft.com/office/drawing/2014/main" id="{99843826-EA21-427F-9194-E0331B81CFFA}"/>
              </a:ext>
            </a:extLst>
          </p:cNvPr>
          <p:cNvSpPr/>
          <p:nvPr/>
        </p:nvSpPr>
        <p:spPr>
          <a:xfrm>
            <a:off x="1619672" y="5266382"/>
            <a:ext cx="2304256" cy="646331"/>
          </a:xfrm>
          <a:prstGeom prst="rect">
            <a:avLst/>
          </a:prstGeom>
          <a:ln w="19050">
            <a:solidFill>
              <a:srgbClr val="024089"/>
            </a:solidFill>
          </a:ln>
        </p:spPr>
        <p:txBody>
          <a:bodyPr wrap="square" anchor="ctr">
            <a:spAutoFit/>
          </a:bodyPr>
          <a:lstStyle/>
          <a:p>
            <a:r>
              <a:rPr lang="de-DE" b="1" dirty="0">
                <a:latin typeface="Arial" panose="020B0604020202020204" pitchFamily="34" charset="0"/>
                <a:cs typeface="Arial" panose="020B0604020202020204" pitchFamily="34" charset="0"/>
              </a:rPr>
              <a:t>Kurzfristige Ziele </a:t>
            </a:r>
            <a:r>
              <a:rPr lang="de-DE" i="1" dirty="0">
                <a:latin typeface="Arial" panose="020B0604020202020204" pitchFamily="34" charset="0"/>
                <a:cs typeface="Arial" panose="020B0604020202020204" pitchFamily="34" charset="0"/>
              </a:rPr>
              <a:t>(zeitnah sichtbar) </a:t>
            </a:r>
            <a:endParaRPr lang="de-DE" dirty="0">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B5C0F567-33E3-4A0C-8827-74A6F387D0DC}"/>
              </a:ext>
            </a:extLst>
          </p:cNvPr>
          <p:cNvSpPr/>
          <p:nvPr/>
        </p:nvSpPr>
        <p:spPr>
          <a:xfrm>
            <a:off x="5148064" y="5266382"/>
            <a:ext cx="2160240" cy="923330"/>
          </a:xfrm>
          <a:prstGeom prst="rect">
            <a:avLst/>
          </a:prstGeom>
          <a:ln w="19050">
            <a:solidFill>
              <a:srgbClr val="024089"/>
            </a:solidFill>
          </a:ln>
        </p:spPr>
        <p:txBody>
          <a:bodyPr wrap="square" anchor="ctr">
            <a:spAutoFit/>
          </a:bodyPr>
          <a:lstStyle/>
          <a:p>
            <a:r>
              <a:rPr lang="de-DE" b="1" dirty="0">
                <a:latin typeface="Arial" panose="020B0604020202020204" pitchFamily="34" charset="0"/>
                <a:cs typeface="Arial" panose="020B0604020202020204" pitchFamily="34" charset="0"/>
              </a:rPr>
              <a:t>Langfristige Ziele </a:t>
            </a:r>
            <a:r>
              <a:rPr lang="de-DE" dirty="0">
                <a:latin typeface="Arial" panose="020B0604020202020204" pitchFamily="34" charset="0"/>
                <a:cs typeface="Arial" panose="020B0604020202020204" pitchFamily="34" charset="0"/>
              </a:rPr>
              <a:t>(nicht unmittelbar sichtbar) </a:t>
            </a:r>
          </a:p>
        </p:txBody>
      </p:sp>
      <p:sp>
        <p:nvSpPr>
          <p:cNvPr id="3" name="Pfeil: nach unten 2">
            <a:extLst>
              <a:ext uri="{FF2B5EF4-FFF2-40B4-BE49-F238E27FC236}">
                <a16:creationId xmlns:a16="http://schemas.microsoft.com/office/drawing/2014/main" id="{4294D54C-B333-4B03-9C83-7A6A4DC56596}"/>
              </a:ext>
            </a:extLst>
          </p:cNvPr>
          <p:cNvSpPr/>
          <p:nvPr/>
        </p:nvSpPr>
        <p:spPr>
          <a:xfrm>
            <a:off x="2555776" y="4581128"/>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unten 8">
            <a:extLst>
              <a:ext uri="{FF2B5EF4-FFF2-40B4-BE49-F238E27FC236}">
                <a16:creationId xmlns:a16="http://schemas.microsoft.com/office/drawing/2014/main" id="{22C88C1B-0C0B-41D4-B02C-92C1E004FEE5}"/>
              </a:ext>
            </a:extLst>
          </p:cNvPr>
          <p:cNvSpPr/>
          <p:nvPr/>
        </p:nvSpPr>
        <p:spPr>
          <a:xfrm>
            <a:off x="6012160" y="4581128"/>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703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Sozial-emotionales Lernen (SEL) – Konsequenzen?</a:t>
            </a:r>
          </a:p>
        </p:txBody>
      </p:sp>
      <p:sp>
        <p:nvSpPr>
          <p:cNvPr id="11" name="Rechteck 10">
            <a:extLst>
              <a:ext uri="{FF2B5EF4-FFF2-40B4-BE49-F238E27FC236}">
                <a16:creationId xmlns:a16="http://schemas.microsoft.com/office/drawing/2014/main" id="{786230E4-A437-4485-B969-B182264DEB0C}"/>
              </a:ext>
            </a:extLst>
          </p:cNvPr>
          <p:cNvSpPr/>
          <p:nvPr/>
        </p:nvSpPr>
        <p:spPr>
          <a:xfrm>
            <a:off x="395536" y="1266472"/>
            <a:ext cx="3957898" cy="2308324"/>
          </a:xfrm>
          <a:prstGeom prst="rect">
            <a:avLst/>
          </a:prstGeom>
          <a:ln w="19050">
            <a:solidFill>
              <a:srgbClr val="024089"/>
            </a:solidFill>
          </a:ln>
        </p:spPr>
        <p:txBody>
          <a:bodyPr wrap="square">
            <a:spAutoFit/>
          </a:bodyPr>
          <a:lstStyle/>
          <a:p>
            <a:r>
              <a:rPr lang="de-DE" b="1" dirty="0">
                <a:latin typeface="Arial" panose="020B0604020202020204" pitchFamily="34" charset="0"/>
                <a:cs typeface="Arial" panose="020B0604020202020204" pitchFamily="34" charset="0"/>
              </a:rPr>
              <a:t>Kurzfristige Ziele </a:t>
            </a:r>
          </a:p>
          <a:p>
            <a:r>
              <a:rPr lang="de-DE" i="1" dirty="0">
                <a:latin typeface="Arial" panose="020B0604020202020204" pitchFamily="34" charset="0"/>
                <a:cs typeface="Arial" panose="020B0604020202020204" pitchFamily="34" charset="0"/>
              </a:rPr>
              <a:t>(zeitnah sichtbar), z.B. </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prosoziales Verhalten und Kommunikation unter Peers </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verbesserte lernrelevante soziale Fertigkeiten (z.B. verbesserte Aufmerksamkeit im Unterricht) </a:t>
            </a:r>
          </a:p>
        </p:txBody>
      </p:sp>
      <p:sp>
        <p:nvSpPr>
          <p:cNvPr id="12" name="Rechteck 11">
            <a:extLst>
              <a:ext uri="{FF2B5EF4-FFF2-40B4-BE49-F238E27FC236}">
                <a16:creationId xmlns:a16="http://schemas.microsoft.com/office/drawing/2014/main" id="{F1A7702A-EE30-4A5B-8EA4-39420E403DCF}"/>
              </a:ext>
            </a:extLst>
          </p:cNvPr>
          <p:cNvSpPr/>
          <p:nvPr/>
        </p:nvSpPr>
        <p:spPr>
          <a:xfrm>
            <a:off x="4644008" y="1266473"/>
            <a:ext cx="3971916" cy="2585323"/>
          </a:xfrm>
          <a:prstGeom prst="rect">
            <a:avLst/>
          </a:prstGeom>
          <a:ln w="19050">
            <a:solidFill>
              <a:srgbClr val="024089"/>
            </a:solidFill>
          </a:ln>
        </p:spPr>
        <p:txBody>
          <a:bodyPr wrap="square">
            <a:spAutoFit/>
          </a:bodyPr>
          <a:lstStyle/>
          <a:p>
            <a:r>
              <a:rPr lang="de-DE" b="1" dirty="0">
                <a:latin typeface="Arial" panose="020B0604020202020204" pitchFamily="34" charset="0"/>
                <a:cs typeface="Arial" panose="020B0604020202020204" pitchFamily="34" charset="0"/>
              </a:rPr>
              <a:t>Langfristige Ziele </a:t>
            </a:r>
          </a:p>
          <a:p>
            <a:r>
              <a:rPr lang="de-DE" i="1" dirty="0">
                <a:latin typeface="Arial" panose="020B0604020202020204" pitchFamily="34" charset="0"/>
                <a:cs typeface="Arial" panose="020B0604020202020204" pitchFamily="34" charset="0"/>
              </a:rPr>
              <a:t>(nicht unmittelbar sichtbar), z.B. </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zwischenmenschliche soziale Fertigkeiten, die zu sozialen Kompetenzen in inner- und außerschulischen Situationen führen </a:t>
            </a: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schulischer und beruflicher Erfolg </a:t>
            </a:r>
          </a:p>
        </p:txBody>
      </p:sp>
      <p:sp>
        <p:nvSpPr>
          <p:cNvPr id="13" name="Rechteck 12">
            <a:extLst>
              <a:ext uri="{FF2B5EF4-FFF2-40B4-BE49-F238E27FC236}">
                <a16:creationId xmlns:a16="http://schemas.microsoft.com/office/drawing/2014/main" id="{1C884B48-11C8-46C3-A3BE-B996803415AD}"/>
              </a:ext>
            </a:extLst>
          </p:cNvPr>
          <p:cNvSpPr/>
          <p:nvPr/>
        </p:nvSpPr>
        <p:spPr>
          <a:xfrm>
            <a:off x="395536" y="4813430"/>
            <a:ext cx="8352928" cy="923330"/>
          </a:xfrm>
          <a:prstGeom prst="rect">
            <a:avLst/>
          </a:prstGeom>
          <a:noFill/>
          <a:ln w="19050">
            <a:solidFill>
              <a:srgbClr val="024089"/>
            </a:solidFill>
          </a:ln>
        </p:spPr>
        <p:txBody>
          <a:bodyPr wrap="square">
            <a:spAutoFit/>
          </a:bodyPr>
          <a:lstStyle/>
          <a:p>
            <a:r>
              <a:rPr lang="de-DE" dirty="0">
                <a:latin typeface="Arial" panose="020B0604020202020204" pitchFamily="34" charset="0"/>
                <a:cs typeface="Arial" panose="020B0604020202020204" pitchFamily="34" charset="0"/>
              </a:rPr>
              <a:t>Eine Vielzahl an Studien konnte belegen, wie wichtig die </a:t>
            </a:r>
            <a:r>
              <a:rPr lang="de-DE" b="1" dirty="0">
                <a:latin typeface="Arial" panose="020B0604020202020204" pitchFamily="34" charset="0"/>
                <a:cs typeface="Arial" panose="020B0604020202020204" pitchFamily="34" charset="0"/>
              </a:rPr>
              <a:t>Förderung und das Erleben sozial-emotionalen Lernens </a:t>
            </a:r>
            <a:r>
              <a:rPr lang="de-DE" dirty="0">
                <a:latin typeface="Arial" panose="020B0604020202020204" pitchFamily="34" charset="0"/>
                <a:cs typeface="Arial" panose="020B0604020202020204" pitchFamily="34" charset="0"/>
              </a:rPr>
              <a:t>in der Grundschule für das </a:t>
            </a:r>
            <a:r>
              <a:rPr lang="de-DE" b="1" dirty="0">
                <a:latin typeface="Arial" panose="020B0604020202020204" pitchFamily="34" charset="0"/>
                <a:cs typeface="Arial" panose="020B0604020202020204" pitchFamily="34" charset="0"/>
              </a:rPr>
              <a:t>persönliche und akademische Wachstum </a:t>
            </a:r>
            <a:r>
              <a:rPr lang="de-DE" dirty="0">
                <a:latin typeface="Arial" panose="020B0604020202020204" pitchFamily="34" charset="0"/>
                <a:cs typeface="Arial" panose="020B0604020202020204" pitchFamily="34" charset="0"/>
              </a:rPr>
              <a:t>der Kinder ist. </a:t>
            </a:r>
          </a:p>
        </p:txBody>
      </p:sp>
      <p:sp>
        <p:nvSpPr>
          <p:cNvPr id="7" name="Pfeil: nach unten 6">
            <a:extLst>
              <a:ext uri="{FF2B5EF4-FFF2-40B4-BE49-F238E27FC236}">
                <a16:creationId xmlns:a16="http://schemas.microsoft.com/office/drawing/2014/main" id="{65408335-E9DD-41AE-A648-4F0066071102}"/>
              </a:ext>
            </a:extLst>
          </p:cNvPr>
          <p:cNvSpPr/>
          <p:nvPr/>
        </p:nvSpPr>
        <p:spPr>
          <a:xfrm>
            <a:off x="1403648" y="3807098"/>
            <a:ext cx="432048" cy="7825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unten 7">
            <a:extLst>
              <a:ext uri="{FF2B5EF4-FFF2-40B4-BE49-F238E27FC236}">
                <a16:creationId xmlns:a16="http://schemas.microsoft.com/office/drawing/2014/main" id="{1F8889D5-2337-4191-961C-83E3E1761AFE}"/>
              </a:ext>
            </a:extLst>
          </p:cNvPr>
          <p:cNvSpPr/>
          <p:nvPr/>
        </p:nvSpPr>
        <p:spPr>
          <a:xfrm>
            <a:off x="7197938" y="4005064"/>
            <a:ext cx="432048"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36763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Ausgewählte Studienergebnisse</a:t>
            </a:r>
          </a:p>
        </p:txBody>
      </p:sp>
      <p:sp>
        <p:nvSpPr>
          <p:cNvPr id="8" name="Rechteck 7">
            <a:extLst>
              <a:ext uri="{FF2B5EF4-FFF2-40B4-BE49-F238E27FC236}">
                <a16:creationId xmlns:a16="http://schemas.microsoft.com/office/drawing/2014/main" id="{A9F2E5C2-82D8-452F-8974-1D5F3F1D0EDA}"/>
              </a:ext>
            </a:extLst>
          </p:cNvPr>
          <p:cNvSpPr/>
          <p:nvPr/>
        </p:nvSpPr>
        <p:spPr>
          <a:xfrm>
            <a:off x="237652" y="1268760"/>
            <a:ext cx="8510812" cy="1138773"/>
          </a:xfrm>
          <a:prstGeom prst="rect">
            <a:avLst/>
          </a:prstGeom>
          <a:noFill/>
          <a:ln w="28575">
            <a:solidFill>
              <a:schemeClr val="accent3"/>
            </a:solidFill>
          </a:ln>
        </p:spPr>
        <p:txBody>
          <a:bodyPr wrap="square">
            <a:spAutoFit/>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sozial-emotionale Kompetenzen als </a:t>
            </a:r>
            <a:r>
              <a:rPr lang="de-DE" b="1" dirty="0">
                <a:latin typeface="Arial" panose="020B0604020202020204" pitchFamily="34" charset="0"/>
                <a:cs typeface="Arial" panose="020B0604020202020204" pitchFamily="34" charset="0"/>
              </a:rPr>
              <a:t>protektive Faktoren</a:t>
            </a:r>
            <a:r>
              <a:rPr lang="de-DE" dirty="0">
                <a:latin typeface="Arial" panose="020B0604020202020204" pitchFamily="34" charset="0"/>
                <a:cs typeface="Arial" panose="020B0604020202020204" pitchFamily="34" charset="0"/>
              </a:rPr>
              <a:t>, welche die Wahrscheinlichkeit vermindern, dass man Risikofaktoren ausgesetzt ist, welche wiederum zu Problemverhalten führen können </a:t>
            </a:r>
          </a:p>
          <a:p>
            <a:pPr algn="r"/>
            <a:r>
              <a:rPr lang="de-DE" sz="1400" i="1" dirty="0">
                <a:latin typeface="Arial" panose="020B0604020202020204" pitchFamily="34" charset="0"/>
                <a:cs typeface="Arial" panose="020B0604020202020204" pitchFamily="34" charset="0"/>
              </a:rPr>
              <a:t>(</a:t>
            </a:r>
            <a:r>
              <a:rPr lang="de-DE" sz="1400" i="1" dirty="0" err="1">
                <a:latin typeface="Arial" panose="020B0604020202020204" pitchFamily="34" charset="0"/>
                <a:cs typeface="Arial" panose="020B0604020202020204" pitchFamily="34" charset="0"/>
              </a:rPr>
              <a:t>Catalanoet</a:t>
            </a:r>
            <a:r>
              <a:rPr lang="de-DE" sz="1400" i="1" dirty="0">
                <a:latin typeface="Arial" panose="020B0604020202020204" pitchFamily="34" charset="0"/>
                <a:cs typeface="Arial" panose="020B0604020202020204" pitchFamily="34" charset="0"/>
              </a:rPr>
              <a:t> al., 2002) </a:t>
            </a:r>
          </a:p>
        </p:txBody>
      </p:sp>
      <p:sp>
        <p:nvSpPr>
          <p:cNvPr id="10" name="Rechteck 9">
            <a:extLst>
              <a:ext uri="{FF2B5EF4-FFF2-40B4-BE49-F238E27FC236}">
                <a16:creationId xmlns:a16="http://schemas.microsoft.com/office/drawing/2014/main" id="{04D91725-6216-487D-A7B0-7E148EA81691}"/>
              </a:ext>
            </a:extLst>
          </p:cNvPr>
          <p:cNvSpPr/>
          <p:nvPr/>
        </p:nvSpPr>
        <p:spPr>
          <a:xfrm>
            <a:off x="247880" y="2574771"/>
            <a:ext cx="8510812" cy="2523768"/>
          </a:xfrm>
          <a:prstGeom prst="rect">
            <a:avLst/>
          </a:prstGeom>
          <a:noFill/>
          <a:ln w="28575">
            <a:solidFill>
              <a:schemeClr val="accent2"/>
            </a:solidFill>
          </a:ln>
        </p:spPr>
        <p:txBody>
          <a:bodyPr wrap="square">
            <a:spAutoFit/>
          </a:bodyPr>
          <a:lstStyle/>
          <a:p>
            <a:r>
              <a:rPr lang="de-DE" dirty="0">
                <a:latin typeface="Arial" panose="020B0604020202020204" pitchFamily="34" charset="0"/>
                <a:cs typeface="Arial" panose="020B0604020202020204" pitchFamily="34" charset="0"/>
              </a:rPr>
              <a:t>An SEL-Programmen partizipierende Schülerinnen und Schüler zeigten im Durchschnitt eine </a:t>
            </a:r>
          </a:p>
          <a:p>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Zunahme an </a:t>
            </a:r>
            <a:r>
              <a:rPr lang="de-DE" b="1" dirty="0">
                <a:latin typeface="Arial" panose="020B0604020202020204" pitchFamily="34" charset="0"/>
                <a:cs typeface="Arial" panose="020B0604020202020204" pitchFamily="34" charset="0"/>
              </a:rPr>
              <a:t>positiven sozialen Verhaltensweisen </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Zunahme des </a:t>
            </a:r>
            <a:r>
              <a:rPr lang="de-DE" b="1" dirty="0">
                <a:latin typeface="Arial" panose="020B0604020202020204" pitchFamily="34" charset="0"/>
                <a:cs typeface="Arial" panose="020B0604020202020204" pitchFamily="34" charset="0"/>
              </a:rPr>
              <a:t>prosozialen Verhaltens </a:t>
            </a:r>
            <a:endParaRPr lang="de-D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Abnahme von internalisierenden Störungen </a:t>
            </a:r>
          </a:p>
          <a:p>
            <a:pPr marL="285750" indent="-285750">
              <a:buFont typeface="Arial" panose="020B0604020202020204" pitchFamily="34" charset="0"/>
              <a:buChar char="•"/>
            </a:pPr>
            <a:r>
              <a:rPr lang="de-DE" b="1" dirty="0">
                <a:latin typeface="Arial" panose="020B0604020202020204" pitchFamily="34" charset="0"/>
                <a:cs typeface="Arial" panose="020B0604020202020204" pitchFamily="34" charset="0"/>
              </a:rPr>
              <a:t>bessere Noten </a:t>
            </a:r>
            <a:r>
              <a:rPr lang="de-DE" dirty="0">
                <a:latin typeface="Arial" panose="020B0604020202020204" pitchFamily="34" charset="0"/>
                <a:cs typeface="Arial" panose="020B0604020202020204" pitchFamily="34" charset="0"/>
              </a:rPr>
              <a:t>und </a:t>
            </a:r>
            <a:r>
              <a:rPr lang="de-DE" b="1" dirty="0">
                <a:latin typeface="Arial" panose="020B0604020202020204" pitchFamily="34" charset="0"/>
                <a:cs typeface="Arial" panose="020B0604020202020204" pitchFamily="34" charset="0"/>
              </a:rPr>
              <a:t>Testergebnisse </a:t>
            </a:r>
          </a:p>
          <a:p>
            <a:endParaRPr lang="de-DE" b="1" dirty="0">
              <a:latin typeface="Arial" panose="020B0604020202020204" pitchFamily="34" charset="0"/>
              <a:cs typeface="Arial" panose="020B0604020202020204" pitchFamily="34" charset="0"/>
            </a:endParaRPr>
          </a:p>
          <a:p>
            <a:pPr algn="r"/>
            <a:r>
              <a:rPr lang="de-DE" sz="1400" i="1" dirty="0">
                <a:latin typeface="Arial" panose="020B0604020202020204" pitchFamily="34" charset="0"/>
                <a:cs typeface="Arial" panose="020B0604020202020204" pitchFamily="34" charset="0"/>
              </a:rPr>
              <a:t>(Metaanalyse von </a:t>
            </a:r>
            <a:r>
              <a:rPr lang="de-DE" sz="1400" i="1" dirty="0" err="1">
                <a:latin typeface="Arial" panose="020B0604020202020204" pitchFamily="34" charset="0"/>
                <a:cs typeface="Arial" panose="020B0604020202020204" pitchFamily="34" charset="0"/>
              </a:rPr>
              <a:t>Durlak</a:t>
            </a:r>
            <a:r>
              <a:rPr lang="de-DE" sz="1400" i="1" dirty="0">
                <a:latin typeface="Arial" panose="020B0604020202020204" pitchFamily="34" charset="0"/>
                <a:cs typeface="Arial" panose="020B0604020202020204" pitchFamily="34" charset="0"/>
              </a:rPr>
              <a:t> et al., 2011 über 213 SEL-Programme) </a:t>
            </a:r>
          </a:p>
        </p:txBody>
      </p:sp>
      <p:sp>
        <p:nvSpPr>
          <p:cNvPr id="11" name="Rechteck 10">
            <a:extLst>
              <a:ext uri="{FF2B5EF4-FFF2-40B4-BE49-F238E27FC236}">
                <a16:creationId xmlns:a16="http://schemas.microsoft.com/office/drawing/2014/main" id="{3B30BBC6-7E41-484C-BAFD-6DBBC7785523}"/>
              </a:ext>
            </a:extLst>
          </p:cNvPr>
          <p:cNvSpPr/>
          <p:nvPr/>
        </p:nvSpPr>
        <p:spPr>
          <a:xfrm>
            <a:off x="261378" y="5265777"/>
            <a:ext cx="8510812" cy="861774"/>
          </a:xfrm>
          <a:prstGeom prst="rect">
            <a:avLst/>
          </a:prstGeom>
          <a:noFill/>
          <a:ln w="28575">
            <a:solidFill>
              <a:srgbClr val="024089"/>
            </a:solidFill>
          </a:ln>
        </p:spPr>
        <p:txBody>
          <a:bodyPr wrap="square">
            <a:spAutoFit/>
          </a:bodyPr>
          <a:lstStyle/>
          <a:p>
            <a:pPr marL="285750" indent="-285750">
              <a:buFont typeface="Arial" panose="020B0604020202020204" pitchFamily="34" charset="0"/>
              <a:buChar char="•"/>
            </a:pPr>
            <a:r>
              <a:rPr lang="de-DE" dirty="0">
                <a:latin typeface="Arial" panose="020B0604020202020204" pitchFamily="34" charset="0"/>
                <a:cs typeface="Arial" panose="020B0604020202020204" pitchFamily="34" charset="0"/>
              </a:rPr>
              <a:t>sozial-emotionale Kompetenzen im Kindesalter sagen </a:t>
            </a:r>
            <a:r>
              <a:rPr lang="de-DE" b="1" dirty="0">
                <a:latin typeface="Arial" panose="020B0604020202020204" pitchFamily="34" charset="0"/>
                <a:cs typeface="Arial" panose="020B0604020202020204" pitchFamily="34" charset="0"/>
              </a:rPr>
              <a:t>schulischen </a:t>
            </a:r>
            <a:r>
              <a:rPr lang="de-DE" dirty="0">
                <a:latin typeface="Arial" panose="020B0604020202020204" pitchFamily="34" charset="0"/>
                <a:cs typeface="Arial" panose="020B0604020202020204" pitchFamily="34" charset="0"/>
              </a:rPr>
              <a:t>und </a:t>
            </a:r>
            <a:r>
              <a:rPr lang="de-DE" b="1" dirty="0">
                <a:latin typeface="Arial" panose="020B0604020202020204" pitchFamily="34" charset="0"/>
                <a:cs typeface="Arial" panose="020B0604020202020204" pitchFamily="34" charset="0"/>
              </a:rPr>
              <a:t>beruflichen Erfolg </a:t>
            </a:r>
            <a:r>
              <a:rPr lang="de-DE" dirty="0">
                <a:latin typeface="Arial" panose="020B0604020202020204" pitchFamily="34" charset="0"/>
                <a:cs typeface="Arial" panose="020B0604020202020204" pitchFamily="34" charset="0"/>
              </a:rPr>
              <a:t>vorher </a:t>
            </a:r>
          </a:p>
          <a:p>
            <a:pPr algn="r"/>
            <a:r>
              <a:rPr lang="de-DE" sz="1400" i="1" dirty="0">
                <a:latin typeface="Arial" panose="020B0604020202020204" pitchFamily="34" charset="0"/>
                <a:cs typeface="Arial" panose="020B0604020202020204" pitchFamily="34" charset="0"/>
              </a:rPr>
              <a:t>(u.a. Denham, Bassett, Zinsser &amp; Wyatt, 2014) </a:t>
            </a:r>
          </a:p>
        </p:txBody>
      </p:sp>
    </p:spTree>
    <p:extLst>
      <p:ext uri="{BB962C8B-B14F-4D97-AF65-F5344CB8AC3E}">
        <p14:creationId xmlns:p14="http://schemas.microsoft.com/office/powerpoint/2010/main" val="21924038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Ausgewählte Studienergebnisse</a:t>
            </a:r>
          </a:p>
        </p:txBody>
      </p:sp>
      <p:sp>
        <p:nvSpPr>
          <p:cNvPr id="3" name="Inhaltsplatzhalter 2"/>
          <p:cNvSpPr>
            <a:spLocks noGrp="1"/>
          </p:cNvSpPr>
          <p:nvPr>
            <p:ph idx="1"/>
          </p:nvPr>
        </p:nvSpPr>
        <p:spPr/>
        <p:txBody>
          <a:bodyPr>
            <a:normAutofit fontScale="85000" lnSpcReduction="10000"/>
          </a:bodyPr>
          <a:lstStyle/>
          <a:p>
            <a:endParaRPr lang="de-DE" b="1" dirty="0"/>
          </a:p>
          <a:p>
            <a:endParaRPr lang="de-DE" b="1" dirty="0"/>
          </a:p>
          <a:p>
            <a:endParaRPr lang="de-DE" b="1" dirty="0"/>
          </a:p>
          <a:p>
            <a:endParaRPr lang="de-DE" b="1" dirty="0"/>
          </a:p>
          <a:p>
            <a:pPr marL="0" indent="0">
              <a:buNone/>
            </a:pPr>
            <a:endParaRPr lang="de-DE" b="1" dirty="0"/>
          </a:p>
          <a:p>
            <a:pPr marL="0" indent="0">
              <a:buNone/>
            </a:pPr>
            <a:r>
              <a:rPr lang="de-DE" b="1" dirty="0"/>
              <a:t>Mögliche Erklärungsansätze: </a:t>
            </a:r>
          </a:p>
          <a:p>
            <a:endParaRPr lang="de-DE" b="1" dirty="0">
              <a:solidFill>
                <a:schemeClr val="tx2"/>
              </a:solidFill>
            </a:endParaRPr>
          </a:p>
          <a:p>
            <a:pPr marL="285750" indent="-285750"/>
            <a:r>
              <a:rPr lang="de-DE" dirty="0"/>
              <a:t>Schüler/innen, die eine erhöhte Selbstwahrnehmung und ein erhöhtes </a:t>
            </a:r>
            <a:r>
              <a:rPr lang="de-DE" b="1" dirty="0"/>
              <a:t>Selbstbewusstsein </a:t>
            </a:r>
            <a:r>
              <a:rPr lang="de-DE" dirty="0"/>
              <a:t>bezüglich ihrer eigenen </a:t>
            </a:r>
            <a:r>
              <a:rPr lang="de-DE" b="1" dirty="0"/>
              <a:t>Lernkapazitäten </a:t>
            </a:r>
            <a:r>
              <a:rPr lang="de-DE" dirty="0"/>
              <a:t>aufweisen, zeigen mehr </a:t>
            </a:r>
            <a:r>
              <a:rPr lang="de-DE" b="1" dirty="0"/>
              <a:t>Durchhaltevermögen </a:t>
            </a:r>
            <a:r>
              <a:rPr lang="de-DE" dirty="0"/>
              <a:t>bei herausfordernden Aufgaben  (Aronson, 2002)</a:t>
            </a:r>
          </a:p>
          <a:p>
            <a:pPr algn="r"/>
            <a:endParaRPr lang="de-DE" sz="1600" dirty="0"/>
          </a:p>
          <a:p>
            <a:pPr marL="0" indent="0" algn="r">
              <a:buNone/>
            </a:pPr>
            <a:r>
              <a:rPr lang="de-DE" sz="1600" dirty="0"/>
              <a:t> </a:t>
            </a:r>
          </a:p>
          <a:p>
            <a:pPr marL="285750" indent="-285750"/>
            <a:r>
              <a:rPr lang="de-DE" dirty="0"/>
              <a:t>Schüler/innen, die sich hohe schulische Ziele setzen, zeigen </a:t>
            </a:r>
            <a:r>
              <a:rPr lang="de-DE" b="1" dirty="0"/>
              <a:t>mehr</a:t>
            </a:r>
            <a:r>
              <a:rPr lang="de-DE" dirty="0"/>
              <a:t> </a:t>
            </a:r>
            <a:r>
              <a:rPr lang="de-DE" b="1" dirty="0"/>
              <a:t>Selbstdisziplin, Selbstmotivation, Stressmanagement, Arbeitsorganisation </a:t>
            </a:r>
            <a:r>
              <a:rPr lang="de-DE" b="1" dirty="0">
                <a:sym typeface="Wingdings" panose="05000000000000000000" pitchFamily="2" charset="2"/>
              </a:rPr>
              <a:t></a:t>
            </a:r>
            <a:r>
              <a:rPr lang="de-DE" dirty="0"/>
              <a:t> führt zu besseren Noten  (</a:t>
            </a:r>
            <a:r>
              <a:rPr lang="de-DE" dirty="0" err="1"/>
              <a:t>Duckworth</a:t>
            </a:r>
            <a:r>
              <a:rPr lang="de-DE" dirty="0"/>
              <a:t> &amp; </a:t>
            </a:r>
            <a:r>
              <a:rPr lang="de-DE" dirty="0" err="1"/>
              <a:t>Seligman</a:t>
            </a:r>
            <a:r>
              <a:rPr lang="de-DE" dirty="0"/>
              <a:t>, 2005; Elliot &amp; </a:t>
            </a:r>
            <a:r>
              <a:rPr lang="de-DE" dirty="0" err="1"/>
              <a:t>Dweck</a:t>
            </a:r>
            <a:r>
              <a:rPr lang="de-DE" dirty="0"/>
              <a:t>, 2005)</a:t>
            </a:r>
          </a:p>
          <a:p>
            <a:pPr marL="0" indent="0" algn="r">
              <a:buNone/>
            </a:pPr>
            <a:r>
              <a:rPr lang="de-DE" sz="1600" dirty="0">
                <a:solidFill>
                  <a:schemeClr val="tx2"/>
                </a:solidFill>
              </a:rPr>
              <a:t> </a:t>
            </a:r>
          </a:p>
          <a:p>
            <a:pPr marL="285750" indent="-285750"/>
            <a:r>
              <a:rPr lang="de-DE" dirty="0"/>
              <a:t>Zusammenhang mit Problemlösefertigkeiten und Fähigkeit zum verantwortungsvollen Entscheiden</a:t>
            </a:r>
          </a:p>
        </p:txBody>
      </p:sp>
      <p:sp>
        <p:nvSpPr>
          <p:cNvPr id="7" name="Rechteck 6">
            <a:extLst>
              <a:ext uri="{FF2B5EF4-FFF2-40B4-BE49-F238E27FC236}">
                <a16:creationId xmlns:a16="http://schemas.microsoft.com/office/drawing/2014/main" id="{F0BA2A76-F205-40DE-A057-DC04178BFEE8}"/>
              </a:ext>
            </a:extLst>
          </p:cNvPr>
          <p:cNvSpPr/>
          <p:nvPr/>
        </p:nvSpPr>
        <p:spPr>
          <a:xfrm>
            <a:off x="251520" y="1268760"/>
            <a:ext cx="8366796" cy="877163"/>
          </a:xfrm>
          <a:prstGeom prst="rect">
            <a:avLst/>
          </a:prstGeom>
          <a:noFill/>
          <a:ln w="28575">
            <a:solidFill>
              <a:srgbClr val="024089"/>
            </a:solidFill>
          </a:ln>
        </p:spPr>
        <p:txBody>
          <a:bodyPr wrap="square">
            <a:spAutoFit/>
          </a:bodyPr>
          <a:lstStyle/>
          <a:p>
            <a:pPr marL="285750" indent="-285750">
              <a:buFont typeface="Arial" panose="020B0604020202020204" pitchFamily="34" charset="0"/>
              <a:buChar char="•"/>
            </a:pPr>
            <a:r>
              <a:rPr lang="de-DE" sz="1700" dirty="0">
                <a:latin typeface="Arial" panose="020B0604020202020204" pitchFamily="34" charset="0"/>
                <a:cs typeface="Arial" panose="020B0604020202020204" pitchFamily="34" charset="0"/>
              </a:rPr>
              <a:t>sozial-emotionale Kompetenzen im Kindesalter sagen </a:t>
            </a:r>
            <a:r>
              <a:rPr lang="de-DE" sz="1700" b="1" dirty="0">
                <a:latin typeface="Arial" panose="020B0604020202020204" pitchFamily="34" charset="0"/>
                <a:cs typeface="Arial" panose="020B0604020202020204" pitchFamily="34" charset="0"/>
              </a:rPr>
              <a:t>schulischen </a:t>
            </a:r>
            <a:r>
              <a:rPr lang="de-DE" sz="1700" dirty="0">
                <a:latin typeface="Arial" panose="020B0604020202020204" pitchFamily="34" charset="0"/>
                <a:cs typeface="Arial" panose="020B0604020202020204" pitchFamily="34" charset="0"/>
              </a:rPr>
              <a:t>und </a:t>
            </a:r>
            <a:r>
              <a:rPr lang="de-DE" sz="1700" b="1" dirty="0">
                <a:latin typeface="Arial" panose="020B0604020202020204" pitchFamily="34" charset="0"/>
                <a:cs typeface="Arial" panose="020B0604020202020204" pitchFamily="34" charset="0"/>
              </a:rPr>
              <a:t>beruflichen Erfolg </a:t>
            </a:r>
            <a:r>
              <a:rPr lang="de-DE" sz="1700" dirty="0">
                <a:latin typeface="Arial" panose="020B0604020202020204" pitchFamily="34" charset="0"/>
                <a:cs typeface="Arial" panose="020B0604020202020204" pitchFamily="34" charset="0"/>
              </a:rPr>
              <a:t>vorher </a:t>
            </a:r>
          </a:p>
          <a:p>
            <a:pPr algn="r"/>
            <a:r>
              <a:rPr lang="de-DE" sz="1700" dirty="0">
                <a:latin typeface="Arial" panose="020B0604020202020204" pitchFamily="34" charset="0"/>
                <a:cs typeface="Arial" panose="020B0604020202020204" pitchFamily="34" charset="0"/>
              </a:rPr>
              <a:t>(u.a. Denham, </a:t>
            </a:r>
            <a:r>
              <a:rPr lang="de-DE" sz="1700" dirty="0" err="1">
                <a:latin typeface="Arial" panose="020B0604020202020204" pitchFamily="34" charset="0"/>
                <a:cs typeface="Arial" panose="020B0604020202020204" pitchFamily="34" charset="0"/>
              </a:rPr>
              <a:t>Bassett</a:t>
            </a:r>
            <a:r>
              <a:rPr lang="de-DE" sz="1700" dirty="0">
                <a:latin typeface="Arial" panose="020B0604020202020204" pitchFamily="34" charset="0"/>
                <a:cs typeface="Arial" panose="020B0604020202020204" pitchFamily="34" charset="0"/>
              </a:rPr>
              <a:t>, Zinsser &amp; Wyatt, 2014) </a:t>
            </a:r>
          </a:p>
        </p:txBody>
      </p:sp>
    </p:spTree>
    <p:extLst>
      <p:ext uri="{BB962C8B-B14F-4D97-AF65-F5344CB8AC3E}">
        <p14:creationId xmlns:p14="http://schemas.microsoft.com/office/powerpoint/2010/main" val="10890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247880" y="289926"/>
            <a:ext cx="6995120" cy="402770"/>
          </a:xfrm>
        </p:spPr>
        <p:txBody>
          <a:bodyPr/>
          <a:lstStyle/>
          <a:p>
            <a:pPr lvl="0"/>
            <a:r>
              <a:rPr lang="de-DE" dirty="0">
                <a:solidFill>
                  <a:srgbClr val="024089"/>
                </a:solidFill>
              </a:rPr>
              <a:t>Die Beteiligten</a:t>
            </a:r>
          </a:p>
        </p:txBody>
      </p:sp>
      <p:sp>
        <p:nvSpPr>
          <p:cNvPr id="8" name="Inhaltsplatzhalter 7"/>
          <p:cNvSpPr>
            <a:spLocks noGrp="1"/>
          </p:cNvSpPr>
          <p:nvPr>
            <p:ph idx="1"/>
          </p:nvPr>
        </p:nvSpPr>
        <p:spPr/>
        <p:txBody>
          <a:bodyPr/>
          <a:lstStyle/>
          <a:p>
            <a:pPr marL="0" indent="0">
              <a:buNone/>
            </a:pPr>
            <a:r>
              <a:rPr lang="de-DE" b="1" dirty="0">
                <a:latin typeface="Arial" charset="0"/>
                <a:cs typeface="Arial" charset="0"/>
              </a:rPr>
              <a:t>Kooperationspartner in der bundesweiten Umsetzung</a:t>
            </a:r>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endParaRPr lang="de-DE" dirty="0"/>
          </a:p>
          <a:p>
            <a:pPr marL="0" indent="0">
              <a:buNone/>
            </a:pPr>
            <a:br>
              <a:rPr lang="de-DE" dirty="0"/>
            </a:br>
            <a:r>
              <a:rPr lang="de-DE" b="1" dirty="0">
                <a:latin typeface="Arial" charset="0"/>
                <a:cs typeface="Arial" charset="0"/>
              </a:rPr>
              <a:t>Wissenschaftspartner</a:t>
            </a:r>
          </a:p>
          <a:p>
            <a:pPr marL="0" indent="0">
              <a:buNone/>
            </a:pPr>
            <a:endParaRPr lang="de-DE" dirty="0"/>
          </a:p>
        </p:txBody>
      </p:sp>
      <p:pic>
        <p:nvPicPr>
          <p:cNvPr id="10" name="Picture 3" descr="augsburger_puppenki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372" y="2038349"/>
            <a:ext cx="1089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descr="robert bosch stiftung_logo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4445" y="2343733"/>
            <a:ext cx="2204526" cy="233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Logo_FU-Berlin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372" y="5445224"/>
            <a:ext cx="2224466" cy="5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descr="auridis-1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9612" y="2038349"/>
            <a:ext cx="12858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ashoka_logo_klei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7904" y="1820666"/>
            <a:ext cx="1252538"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Bild 1" descr="Macintosh HD:Users:henryk:Desktop:DRA_Logo_HexaCyan_FINAL.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12360" y="1965018"/>
            <a:ext cx="864096" cy="830484"/>
          </a:xfrm>
          <a:prstGeom prst="rect">
            <a:avLst/>
          </a:prstGeom>
          <a:noFill/>
          <a:ln>
            <a:noFill/>
          </a:ln>
          <a:extLst>
            <a:ext uri="{FAA26D3D-D897-4be2-8F04-BA451C77F1D7}">
              <ma14:placeholderFlag xmlns:lc="http://schemas.openxmlformats.org/drawingml/2006/lockedCanvas" xmlns:ma14="http://schemas.microsoft.com/office/mac/drawingml/2011/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p="http://schemas.openxmlformats.org/drawingml/2006/wordprocessingDrawing" xmlns:wp14="http://schemas.microsoft.com/office/word/2010/wordprocessingDrawing" xmlns:m="http://schemas.openxmlformats.org/officeDocument/2006/math" xmlns:mc="http://schemas.openxmlformats.org/markup-compatibility/2006" xmlns:wpc="http://schemas.microsoft.com/office/word/2010/wordprocessingCanvas"/>
            </a:ext>
          </a:extLst>
        </p:spPr>
      </p:pic>
      <p:pic>
        <p:nvPicPr>
          <p:cNvPr id="24" name="Grafik 2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1640" y="3815663"/>
            <a:ext cx="2463324" cy="561638"/>
          </a:xfrm>
          <a:prstGeom prst="rect">
            <a:avLst/>
          </a:prstGeom>
        </p:spPr>
      </p:pic>
      <p:sp>
        <p:nvSpPr>
          <p:cNvPr id="26" name="Text Box 7"/>
          <p:cNvSpPr txBox="1">
            <a:spLocks noChangeArrowheads="1"/>
          </p:cNvSpPr>
          <p:nvPr/>
        </p:nvSpPr>
        <p:spPr bwMode="auto">
          <a:xfrm>
            <a:off x="1349916" y="3417293"/>
            <a:ext cx="34381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e-DE" sz="1800" dirty="0">
                <a:latin typeface="Arial" charset="0"/>
                <a:cs typeface="Arial" charset="0"/>
              </a:rPr>
              <a:t>Papilio-U3</a:t>
            </a:r>
          </a:p>
        </p:txBody>
      </p:sp>
      <p:sp>
        <p:nvSpPr>
          <p:cNvPr id="27" name="Text Box 7"/>
          <p:cNvSpPr txBox="1">
            <a:spLocks noChangeArrowheads="1"/>
          </p:cNvSpPr>
          <p:nvPr/>
        </p:nvSpPr>
        <p:spPr bwMode="auto">
          <a:xfrm>
            <a:off x="5232879" y="3417293"/>
            <a:ext cx="225544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eaLnBrk="1" hangingPunct="1"/>
            <a:r>
              <a:rPr lang="de-DE" sz="1800" dirty="0">
                <a:latin typeface="Arial" charset="0"/>
                <a:cs typeface="Arial" charset="0"/>
              </a:rPr>
              <a:t>Papilio-6bis9</a:t>
            </a:r>
          </a:p>
        </p:txBody>
      </p:sp>
      <p:pic>
        <p:nvPicPr>
          <p:cNvPr id="2" name="Grafik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110188" y="5445224"/>
            <a:ext cx="2374838" cy="633290"/>
          </a:xfrm>
          <a:prstGeom prst="rect">
            <a:avLst/>
          </a:prstGeom>
        </p:spPr>
      </p:pic>
      <p:pic>
        <p:nvPicPr>
          <p:cNvPr id="3" name="Grafik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903913" y="5016826"/>
            <a:ext cx="2595807" cy="1106612"/>
          </a:xfrm>
          <a:prstGeom prst="rect">
            <a:avLst/>
          </a:prstGeom>
        </p:spPr>
      </p:pic>
      <p:pic>
        <p:nvPicPr>
          <p:cNvPr id="21" name="Grafik 2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80504" y="3789912"/>
            <a:ext cx="2235431" cy="587389"/>
          </a:xfrm>
          <a:prstGeom prst="rect">
            <a:avLst/>
          </a:prstGeom>
        </p:spPr>
      </p:pic>
    </p:spTree>
    <p:extLst>
      <p:ext uri="{BB962C8B-B14F-4D97-AF65-F5344CB8AC3E}">
        <p14:creationId xmlns:p14="http://schemas.microsoft.com/office/powerpoint/2010/main" val="81510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Pfeil: nach oben gebogen 6">
            <a:extLst>
              <a:ext uri="{FF2B5EF4-FFF2-40B4-BE49-F238E27FC236}">
                <a16:creationId xmlns:a16="http://schemas.microsoft.com/office/drawing/2014/main" id="{DC40B753-A7A6-43F9-AD2B-582C11B43412}"/>
              </a:ext>
            </a:extLst>
          </p:cNvPr>
          <p:cNvSpPr/>
          <p:nvPr/>
        </p:nvSpPr>
        <p:spPr>
          <a:xfrm rot="5400000">
            <a:off x="453484" y="2982894"/>
            <a:ext cx="1109980" cy="64633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a:xfrm>
            <a:off x="247880" y="289926"/>
            <a:ext cx="6995120" cy="402770"/>
          </a:xfrm>
        </p:spPr>
        <p:txBody>
          <a:bodyPr/>
          <a:lstStyle/>
          <a:p>
            <a:r>
              <a:rPr lang="de-DE" dirty="0">
                <a:solidFill>
                  <a:srgbClr val="024089"/>
                </a:solidFill>
              </a:rPr>
              <a:t>Ausgewählte Studienergebnisse</a:t>
            </a:r>
          </a:p>
        </p:txBody>
      </p:sp>
      <p:sp>
        <p:nvSpPr>
          <p:cNvPr id="11" name="Rechteck 10">
            <a:extLst>
              <a:ext uri="{FF2B5EF4-FFF2-40B4-BE49-F238E27FC236}">
                <a16:creationId xmlns:a16="http://schemas.microsoft.com/office/drawing/2014/main" id="{13EA12DD-192F-46E2-ACCB-49841368DE2D}"/>
              </a:ext>
            </a:extLst>
          </p:cNvPr>
          <p:cNvSpPr/>
          <p:nvPr/>
        </p:nvSpPr>
        <p:spPr>
          <a:xfrm>
            <a:off x="1475655" y="2441025"/>
            <a:ext cx="7344813" cy="4124206"/>
          </a:xfrm>
          <a:prstGeom prst="rect">
            <a:avLst/>
          </a:prstGeom>
        </p:spPr>
        <p:txBody>
          <a:bodyPr wrap="square">
            <a:spAutoFit/>
          </a:bodyPr>
          <a:lstStyle/>
          <a:p>
            <a:r>
              <a:rPr lang="de-DE" b="1" dirty="0">
                <a:latin typeface="Arial" panose="020B0604020202020204" pitchFamily="34" charset="0"/>
                <a:cs typeface="Arial" panose="020B0604020202020204" pitchFamily="34" charset="0"/>
              </a:rPr>
              <a:t>Normen von Peers und Erwachsenen</a:t>
            </a:r>
            <a:r>
              <a:rPr lang="de-DE" dirty="0">
                <a:latin typeface="Arial" panose="020B0604020202020204" pitchFamily="34" charset="0"/>
                <a:cs typeface="Arial" panose="020B0604020202020204" pitchFamily="34" charset="0"/>
              </a:rPr>
              <a:t>, welche ein hohes Maß an Erwartungen und Unterstützung bezüglich akademischer Zielerreichung ausdrücken </a:t>
            </a:r>
          </a:p>
          <a:p>
            <a:endParaRPr lang="de-DE"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Fürsorgliche Lehrer-Schüler-Beziehung</a:t>
            </a:r>
            <a:r>
              <a:rPr lang="de-DE" dirty="0">
                <a:latin typeface="Arial" panose="020B0604020202020204" pitchFamily="34" charset="0"/>
                <a:cs typeface="Arial" panose="020B0604020202020204" pitchFamily="34" charset="0"/>
              </a:rPr>
              <a:t>, welche Verpflichtung und Verbundenheit zur Schule fördern </a:t>
            </a:r>
          </a:p>
          <a:p>
            <a:endParaRPr lang="de-DE" dirty="0">
              <a:latin typeface="Arial" panose="020B0604020202020204" pitchFamily="34" charset="0"/>
              <a:cs typeface="Arial" panose="020B0604020202020204" pitchFamily="34" charset="0"/>
            </a:endParaRPr>
          </a:p>
          <a:p>
            <a:r>
              <a:rPr lang="de-DE" dirty="0">
                <a:latin typeface="Arial" panose="020B0604020202020204" pitchFamily="34" charset="0"/>
                <a:cs typeface="Arial" panose="020B0604020202020204" pitchFamily="34" charset="0"/>
              </a:rPr>
              <a:t>Einsatz von proaktivem </a:t>
            </a:r>
            <a:r>
              <a:rPr lang="de-DE" b="1" dirty="0">
                <a:latin typeface="Arial" panose="020B0604020202020204" pitchFamily="34" charset="0"/>
                <a:cs typeface="Arial" panose="020B0604020202020204" pitchFamily="34" charset="0"/>
              </a:rPr>
              <a:t>Klassenraummanagement </a:t>
            </a:r>
            <a:r>
              <a:rPr lang="de-DE" dirty="0">
                <a:latin typeface="Arial" panose="020B0604020202020204" pitchFamily="34" charset="0"/>
                <a:cs typeface="Arial" panose="020B0604020202020204" pitchFamily="34" charset="0"/>
              </a:rPr>
              <a:t>und </a:t>
            </a:r>
            <a:r>
              <a:rPr lang="de-DE" b="1" dirty="0">
                <a:latin typeface="Arial" panose="020B0604020202020204" pitchFamily="34" charset="0"/>
                <a:cs typeface="Arial" panose="020B0604020202020204" pitchFamily="34" charset="0"/>
              </a:rPr>
              <a:t>kooperativen Lernstrukturen </a:t>
            </a:r>
          </a:p>
          <a:p>
            <a:endParaRPr lang="de-DE" b="1" dirty="0">
              <a:latin typeface="Arial" panose="020B0604020202020204" pitchFamily="34" charset="0"/>
              <a:cs typeface="Arial" panose="020B0604020202020204" pitchFamily="34" charset="0"/>
            </a:endParaRPr>
          </a:p>
          <a:p>
            <a:r>
              <a:rPr lang="de-DE" b="1" dirty="0">
                <a:latin typeface="Arial" panose="020B0604020202020204" pitchFamily="34" charset="0"/>
                <a:cs typeface="Arial" panose="020B0604020202020204" pitchFamily="34" charset="0"/>
              </a:rPr>
              <a:t>Sicheres und geordnetes Umfeld</a:t>
            </a:r>
            <a:r>
              <a:rPr lang="de-DE" dirty="0">
                <a:latin typeface="Arial" panose="020B0604020202020204" pitchFamily="34" charset="0"/>
                <a:cs typeface="Arial" panose="020B0604020202020204" pitchFamily="34" charset="0"/>
              </a:rPr>
              <a:t>, welches positives Verhalten im Klassenraum verstärkt </a:t>
            </a:r>
            <a:br>
              <a:rPr lang="de-DE" dirty="0">
                <a:latin typeface="Arial" panose="020B0604020202020204" pitchFamily="34" charset="0"/>
                <a:cs typeface="Arial" panose="020B0604020202020204" pitchFamily="34" charset="0"/>
              </a:rPr>
            </a:br>
            <a:endParaRPr lang="de-DE" dirty="0">
              <a:latin typeface="Arial" panose="020B0604020202020204" pitchFamily="34" charset="0"/>
              <a:cs typeface="Arial" panose="020B0604020202020204" pitchFamily="34" charset="0"/>
            </a:endParaRPr>
          </a:p>
          <a:p>
            <a:r>
              <a:rPr lang="de-DE" sz="1400" dirty="0">
                <a:latin typeface="Arial" panose="020B0604020202020204" pitchFamily="34" charset="0"/>
                <a:cs typeface="Arial" panose="020B0604020202020204" pitchFamily="34" charset="0"/>
              </a:rPr>
              <a:t>(e.g., Blum &amp; </a:t>
            </a:r>
            <a:r>
              <a:rPr lang="de-DE" sz="1400" dirty="0" err="1">
                <a:latin typeface="Arial" panose="020B0604020202020204" pitchFamily="34" charset="0"/>
                <a:cs typeface="Arial" panose="020B0604020202020204" pitchFamily="34" charset="0"/>
              </a:rPr>
              <a:t>Libbey</a:t>
            </a:r>
            <a:r>
              <a:rPr lang="de-DE" sz="1400" dirty="0">
                <a:latin typeface="Arial" panose="020B0604020202020204" pitchFamily="34" charset="0"/>
                <a:cs typeface="Arial" panose="020B0604020202020204" pitchFamily="34" charset="0"/>
              </a:rPr>
              <a:t>, 2004; </a:t>
            </a:r>
            <a:r>
              <a:rPr lang="de-DE" sz="1400" dirty="0" err="1">
                <a:latin typeface="Arial" panose="020B0604020202020204" pitchFamily="34" charset="0"/>
                <a:cs typeface="Arial" panose="020B0604020202020204" pitchFamily="34" charset="0"/>
              </a:rPr>
              <a:t>Hamre</a:t>
            </a:r>
            <a:r>
              <a:rPr lang="de-DE" sz="1400" dirty="0">
                <a:latin typeface="Arial" panose="020B0604020202020204" pitchFamily="34" charset="0"/>
                <a:cs typeface="Arial" panose="020B0604020202020204" pitchFamily="34" charset="0"/>
              </a:rPr>
              <a:t> &amp; </a:t>
            </a:r>
            <a:r>
              <a:rPr lang="de-DE" sz="1400" dirty="0" err="1">
                <a:latin typeface="Arial" panose="020B0604020202020204" pitchFamily="34" charset="0"/>
                <a:cs typeface="Arial" panose="020B0604020202020204" pitchFamily="34" charset="0"/>
              </a:rPr>
              <a:t>Pianta</a:t>
            </a:r>
            <a:r>
              <a:rPr lang="de-DE" sz="1400" dirty="0">
                <a:latin typeface="Arial" panose="020B0604020202020204" pitchFamily="34" charset="0"/>
                <a:cs typeface="Arial" panose="020B0604020202020204" pitchFamily="34" charset="0"/>
              </a:rPr>
              <a:t>, 2006; Hawkins et al., 2004; Jennings &amp; Greenberg, 2009</a:t>
            </a:r>
            <a:r>
              <a:rPr lang="de-DE" sz="1400" dirty="0">
                <a:solidFill>
                  <a:schemeClr val="tx2"/>
                </a:solidFill>
                <a:latin typeface="Arial" panose="020B0604020202020204" pitchFamily="34" charset="0"/>
                <a:cs typeface="Arial" panose="020B0604020202020204" pitchFamily="34" charset="0"/>
              </a:rPr>
              <a:t>)</a:t>
            </a:r>
          </a:p>
        </p:txBody>
      </p:sp>
      <p:sp>
        <p:nvSpPr>
          <p:cNvPr id="3" name="Pfeil: nach oben gebogen 2">
            <a:extLst>
              <a:ext uri="{FF2B5EF4-FFF2-40B4-BE49-F238E27FC236}">
                <a16:creationId xmlns:a16="http://schemas.microsoft.com/office/drawing/2014/main" id="{0001588B-24F1-416C-817C-2AE07BC9865D}"/>
              </a:ext>
            </a:extLst>
          </p:cNvPr>
          <p:cNvSpPr/>
          <p:nvPr/>
        </p:nvSpPr>
        <p:spPr>
          <a:xfrm rot="5400000">
            <a:off x="576425" y="2097721"/>
            <a:ext cx="864098" cy="64633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oben gebogen 7">
            <a:extLst>
              <a:ext uri="{FF2B5EF4-FFF2-40B4-BE49-F238E27FC236}">
                <a16:creationId xmlns:a16="http://schemas.microsoft.com/office/drawing/2014/main" id="{9A96F229-046A-405D-B3F1-6A7A578E22E5}"/>
              </a:ext>
            </a:extLst>
          </p:cNvPr>
          <p:cNvSpPr/>
          <p:nvPr/>
        </p:nvSpPr>
        <p:spPr>
          <a:xfrm rot="5400000">
            <a:off x="536869" y="3930376"/>
            <a:ext cx="943207" cy="64633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oben gebogen 9">
            <a:extLst>
              <a:ext uri="{FF2B5EF4-FFF2-40B4-BE49-F238E27FC236}">
                <a16:creationId xmlns:a16="http://schemas.microsoft.com/office/drawing/2014/main" id="{50C713A4-3430-43AE-89AB-5B7C1359512D}"/>
              </a:ext>
            </a:extLst>
          </p:cNvPr>
          <p:cNvSpPr/>
          <p:nvPr/>
        </p:nvSpPr>
        <p:spPr>
          <a:xfrm rot="5400000">
            <a:off x="576420" y="4762021"/>
            <a:ext cx="864100" cy="64633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A8D7919A-6E71-4806-AD94-D16757710722}"/>
              </a:ext>
            </a:extLst>
          </p:cNvPr>
          <p:cNvSpPr/>
          <p:nvPr/>
        </p:nvSpPr>
        <p:spPr>
          <a:xfrm>
            <a:off x="165037" y="1165413"/>
            <a:ext cx="8813926" cy="802895"/>
          </a:xfrm>
          <a:prstGeom prst="roundRect">
            <a:avLst/>
          </a:prstGeom>
          <a:noFill/>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de-DE" dirty="0">
                <a:solidFill>
                  <a:schemeClr val="tx1"/>
                </a:solidFill>
                <a:latin typeface="Arial" panose="020B0604020202020204" pitchFamily="34" charset="0"/>
                <a:cs typeface="Arial" panose="020B0604020202020204" pitchFamily="34" charset="0"/>
              </a:rPr>
              <a:t>Zusätzlich zu den personenzentrierten Aspekten, definieren Studien interpersonelle, institutionelle und umweltbedingte Aspekte, die soziale-emotionales Lernen fördern:</a:t>
            </a:r>
          </a:p>
        </p:txBody>
      </p:sp>
    </p:spTree>
    <p:extLst>
      <p:ext uri="{BB962C8B-B14F-4D97-AF65-F5344CB8AC3E}">
        <p14:creationId xmlns:p14="http://schemas.microsoft.com/office/powerpoint/2010/main" val="4063265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Ausgewählte Studienergebnisse</a:t>
            </a:r>
          </a:p>
        </p:txBody>
      </p:sp>
      <p:sp>
        <p:nvSpPr>
          <p:cNvPr id="3" name="Inhaltsplatzhalter 2"/>
          <p:cNvSpPr>
            <a:spLocks noGrp="1"/>
          </p:cNvSpPr>
          <p:nvPr>
            <p:ph idx="1"/>
          </p:nvPr>
        </p:nvSpPr>
        <p:spPr/>
        <p:txBody>
          <a:bodyPr/>
          <a:lstStyle/>
          <a:p>
            <a:pPr marL="0" indent="0">
              <a:buNone/>
            </a:pPr>
            <a:r>
              <a:rPr lang="de-DE" dirty="0"/>
              <a:t>Zudem konnte die Metaanalyse zeigen, dass </a:t>
            </a:r>
            <a:br>
              <a:rPr lang="de-DE" dirty="0"/>
            </a:br>
            <a:endParaRPr lang="de-DE" dirty="0"/>
          </a:p>
          <a:p>
            <a:pPr marL="285750" indent="-285750"/>
            <a:r>
              <a:rPr lang="de-DE" b="1" dirty="0"/>
              <a:t>die Implementation effektiv vom Lehrpersonal übernommen werden konnte</a:t>
            </a:r>
            <a:r>
              <a:rPr lang="de-DE" dirty="0"/>
              <a:t>, </a:t>
            </a:r>
          </a:p>
          <a:p>
            <a:pPr marL="285750" indent="-285750"/>
            <a:endParaRPr lang="de-DE" dirty="0"/>
          </a:p>
          <a:p>
            <a:pPr marL="285750" indent="-285750"/>
            <a:r>
              <a:rPr lang="de-DE" dirty="0"/>
              <a:t>keine „externen Experten“ werden benötigt </a:t>
            </a:r>
          </a:p>
          <a:p>
            <a:pPr marL="285750" indent="-285750"/>
            <a:endParaRPr lang="de-DE" dirty="0"/>
          </a:p>
          <a:p>
            <a:pPr marL="285750" indent="-285750"/>
            <a:r>
              <a:rPr lang="de-DE" b="1" dirty="0"/>
              <a:t>Wichtig: </a:t>
            </a:r>
            <a:r>
              <a:rPr lang="de-DE" dirty="0"/>
              <a:t>ein Hauptgrund, warum manche SEL-Interventionen nicht wirken, ist die Tatsache, dass die Durchführenden dazu tendieren, Programme eigenständig anzupassen oder nur partiell durchzuführen </a:t>
            </a:r>
          </a:p>
          <a:p>
            <a:endParaRPr lang="de-DE" dirty="0"/>
          </a:p>
        </p:txBody>
      </p:sp>
    </p:spTree>
    <p:extLst>
      <p:ext uri="{BB962C8B-B14F-4D97-AF65-F5344CB8AC3E}">
        <p14:creationId xmlns:p14="http://schemas.microsoft.com/office/powerpoint/2010/main" val="1699845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Folgen für das </a:t>
            </a:r>
            <a:r>
              <a:rPr lang="de-DE" dirty="0" err="1">
                <a:solidFill>
                  <a:srgbClr val="024089"/>
                </a:solidFill>
              </a:rPr>
              <a:t>Bildungsoutcome</a:t>
            </a:r>
            <a:r>
              <a:rPr lang="de-DE" dirty="0">
                <a:solidFill>
                  <a:srgbClr val="024089"/>
                </a:solidFill>
              </a:rPr>
              <a:t> von Schüler*innen</a:t>
            </a:r>
          </a:p>
        </p:txBody>
      </p:sp>
      <p:sp>
        <p:nvSpPr>
          <p:cNvPr id="3" name="Inhaltsplatzhalter 2"/>
          <p:cNvSpPr>
            <a:spLocks noGrp="1"/>
          </p:cNvSpPr>
          <p:nvPr>
            <p:ph idx="1"/>
          </p:nvPr>
        </p:nvSpPr>
        <p:spPr/>
        <p:txBody>
          <a:bodyPr>
            <a:normAutofit/>
          </a:bodyPr>
          <a:lstStyle/>
          <a:p>
            <a:pPr marL="285750" indent="-285750">
              <a:lnSpc>
                <a:spcPct val="110000"/>
              </a:lnSpc>
            </a:pPr>
            <a:r>
              <a:rPr lang="de-DE" dirty="0"/>
              <a:t>positiver Zusammenhang zwischen sozialen-emotionalen Kompetenzen und akademischen Leistungen (erfolgreiche Schullaufbahn)</a:t>
            </a:r>
            <a:r>
              <a:rPr lang="de-DE" sz="1600" i="1" dirty="0"/>
              <a:t> </a:t>
            </a:r>
            <a:br>
              <a:rPr lang="de-DE" sz="1600" i="1" dirty="0"/>
            </a:br>
            <a:r>
              <a:rPr lang="de-DE" sz="1400" i="1" dirty="0"/>
              <a:t>(</a:t>
            </a:r>
            <a:r>
              <a:rPr lang="de-DE" sz="1400" i="1" dirty="0" err="1"/>
              <a:t>Guimard</a:t>
            </a:r>
            <a:r>
              <a:rPr lang="de-DE" sz="1400" i="1" dirty="0"/>
              <a:t> et al., 2002; </a:t>
            </a:r>
            <a:r>
              <a:rPr lang="de-DE" sz="1400" i="1" dirty="0" err="1"/>
              <a:t>Huffman</a:t>
            </a:r>
            <a:r>
              <a:rPr lang="de-DE" sz="1400" i="1" dirty="0"/>
              <a:t> et al., 2000; Schneewind, 2003; Webster-Stratton &amp; Reid, 2004) </a:t>
            </a:r>
          </a:p>
          <a:p>
            <a:pPr marL="285750" indent="-285750"/>
            <a:endParaRPr lang="de-DE" sz="1400" dirty="0"/>
          </a:p>
          <a:p>
            <a:pPr marL="285750" indent="-285750"/>
            <a:r>
              <a:rPr lang="de-DE" dirty="0"/>
              <a:t>Aufmerksamkeits- (</a:t>
            </a:r>
            <a:r>
              <a:rPr lang="de-DE" dirty="0" err="1"/>
              <a:t>attending</a:t>
            </a:r>
            <a:r>
              <a:rPr lang="de-DE" dirty="0"/>
              <a:t>), Zuhör- (</a:t>
            </a:r>
            <a:r>
              <a:rPr lang="de-DE" dirty="0" err="1"/>
              <a:t>listening</a:t>
            </a:r>
            <a:r>
              <a:rPr lang="de-DE" dirty="0"/>
              <a:t>) und soziale (</a:t>
            </a:r>
            <a:r>
              <a:rPr lang="de-DE" dirty="0" err="1"/>
              <a:t>social</a:t>
            </a:r>
            <a:r>
              <a:rPr lang="de-DE" dirty="0"/>
              <a:t>) Fertigkeiten beeinflussen den späteren Schulerfolg maßgeblich </a:t>
            </a:r>
            <a:br>
              <a:rPr lang="de-DE" sz="1600" i="1" dirty="0"/>
            </a:br>
            <a:r>
              <a:rPr lang="de-DE" sz="1400" i="1" dirty="0"/>
              <a:t>(Alexander et al., 1993; </a:t>
            </a:r>
            <a:r>
              <a:rPr lang="de-DE" sz="1400" i="1" dirty="0" err="1"/>
              <a:t>Birrell</a:t>
            </a:r>
            <a:r>
              <a:rPr lang="de-DE" sz="1400" i="1" dirty="0"/>
              <a:t> et al., 1985; </a:t>
            </a:r>
            <a:r>
              <a:rPr lang="de-DE" sz="1400" i="1" dirty="0" err="1"/>
              <a:t>Brigman</a:t>
            </a:r>
            <a:r>
              <a:rPr lang="de-DE" sz="1400" i="1" dirty="0"/>
              <a:t> et al., 1999; Green &amp; Francis, 1988) </a:t>
            </a:r>
          </a:p>
          <a:p>
            <a:pPr marL="285750" indent="-285750"/>
            <a:endParaRPr lang="de-DE" dirty="0"/>
          </a:p>
          <a:p>
            <a:pPr marL="285750" indent="-285750"/>
            <a:r>
              <a:rPr lang="de-DE" dirty="0"/>
              <a:t>Kinder mit gering ausgeprägten lernrelevanten sozialen Fertigkeiten weisen einen signifikant niedrigeren IQ, vermehrte Verhaltensprobleme und medizinische Auffälligkeiten auf </a:t>
            </a:r>
            <a:br>
              <a:rPr lang="de-DE" dirty="0"/>
            </a:br>
            <a:r>
              <a:rPr lang="de-DE" sz="1400" i="1" dirty="0"/>
              <a:t>(</a:t>
            </a:r>
            <a:r>
              <a:rPr lang="de-DE" sz="1400" i="1" dirty="0" err="1"/>
              <a:t>McClelland</a:t>
            </a:r>
            <a:r>
              <a:rPr lang="de-DE" sz="1400" i="1" dirty="0"/>
              <a:t> et al., 2000) </a:t>
            </a:r>
          </a:p>
          <a:p>
            <a:pPr marL="285750" indent="-285750"/>
            <a:endParaRPr lang="de-DE" dirty="0"/>
          </a:p>
          <a:p>
            <a:pPr marL="285750" indent="-285750"/>
            <a:r>
              <a:rPr lang="de-DE" dirty="0"/>
              <a:t>Präventionsprogramme haben positive Auswirkungen auf (Schul-)</a:t>
            </a:r>
            <a:r>
              <a:rPr lang="de-DE" dirty="0" err="1"/>
              <a:t>bildung</a:t>
            </a:r>
            <a:r>
              <a:rPr lang="de-DE" dirty="0"/>
              <a:t> bzw. Ausbildung sowie Gesundheit </a:t>
            </a:r>
            <a:br>
              <a:rPr lang="de-DE" sz="1600" i="1" dirty="0"/>
            </a:br>
            <a:r>
              <a:rPr lang="de-DE" sz="1400" i="1" dirty="0"/>
              <a:t>(Campbell et al., 2014; Doyle et al., 2009; Doyle et al., 2017; </a:t>
            </a:r>
            <a:r>
              <a:rPr lang="de-DE" sz="1400" i="1" dirty="0" err="1"/>
              <a:t>Gertler</a:t>
            </a:r>
            <a:r>
              <a:rPr lang="de-DE" sz="1400" i="1" dirty="0"/>
              <a:t> et al., 2014; </a:t>
            </a:r>
            <a:r>
              <a:rPr lang="de-DE" sz="1400" i="1" dirty="0" err="1"/>
              <a:t>Heckman</a:t>
            </a:r>
            <a:r>
              <a:rPr lang="de-DE" sz="1400" i="1" dirty="0"/>
              <a:t> et al., 2017)</a:t>
            </a:r>
          </a:p>
          <a:p>
            <a:pPr marL="0" indent="0">
              <a:buNone/>
            </a:pPr>
            <a:endParaRPr lang="de-DE" dirty="0"/>
          </a:p>
        </p:txBody>
      </p:sp>
      <p:sp>
        <p:nvSpPr>
          <p:cNvPr id="10" name="Titel 1"/>
          <p:cNvSpPr txBox="1">
            <a:spLocks/>
          </p:cNvSpPr>
          <p:nvPr/>
        </p:nvSpPr>
        <p:spPr>
          <a:xfrm>
            <a:off x="247880" y="289926"/>
            <a:ext cx="6995120" cy="402770"/>
          </a:xfrm>
          <a:prstGeom prst="rect">
            <a:avLst/>
          </a:prstGeom>
        </p:spPr>
        <p:txBody>
          <a:bodyPr vert="horz" lIns="91440" tIns="45720" rIns="91440" bIns="45720" rtlCol="0" anchor="ctr">
            <a:noAutofit/>
          </a:bodyPr>
          <a:lstStyle>
            <a:lvl1pPr algn="l" defTabSz="914400" rtl="0" eaLnBrk="1" latinLnBrk="0" hangingPunct="1">
              <a:spcBef>
                <a:spcPct val="0"/>
              </a:spcBef>
              <a:buNone/>
              <a:defRPr lang="de-DE" sz="2000" b="1" kern="1200" dirty="0">
                <a:solidFill>
                  <a:srgbClr val="283A84"/>
                </a:solidFill>
                <a:latin typeface="Arial" pitchFamily="34" charset="0"/>
                <a:ea typeface="+mj-ea"/>
                <a:cs typeface="Arial" pitchFamily="34" charset="0"/>
              </a:defRPr>
            </a:lvl1pPr>
          </a:lstStyle>
          <a:p>
            <a:endParaRPr lang="de-DE" dirty="0"/>
          </a:p>
        </p:txBody>
      </p:sp>
    </p:spTree>
    <p:extLst>
      <p:ext uri="{BB962C8B-B14F-4D97-AF65-F5344CB8AC3E}">
        <p14:creationId xmlns:p14="http://schemas.microsoft.com/office/powerpoint/2010/main" val="25299505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2677616" y="3140323"/>
            <a:ext cx="5638800" cy="720725"/>
          </a:xfrm>
        </p:spPr>
        <p:txBody>
          <a:bodyPr vert="horz" lIns="91440" tIns="45720" rIns="91440" bIns="45720" rtlCol="0">
            <a:normAutofit/>
          </a:bodyPr>
          <a:lstStyle/>
          <a:p>
            <a:r>
              <a:rPr lang="de-DE" dirty="0"/>
              <a:t>Übergang Kita - Grundschule</a:t>
            </a:r>
          </a:p>
        </p:txBody>
      </p:sp>
      <p:pic>
        <p:nvPicPr>
          <p:cNvPr id="5" name="Grafik 4"/>
          <p:cNvPicPr>
            <a:picLocks noChangeAspect="1"/>
          </p:cNvPicPr>
          <p:nvPr/>
        </p:nvPicPr>
        <p:blipFill rotWithShape="1">
          <a:blip r:embed="rId3" cstate="print">
            <a:extLst>
              <a:ext uri="{28A0092B-C50C-407E-A947-70E740481C1C}">
                <a14:useLocalDpi xmlns:a14="http://schemas.microsoft.com/office/drawing/2010/main" val="0"/>
              </a:ext>
            </a:extLst>
          </a:blip>
          <a:srcRect l="4236" t="5900" r="1880" b="14301"/>
          <a:stretch/>
        </p:blipFill>
        <p:spPr>
          <a:xfrm>
            <a:off x="6185" y="1754956"/>
            <a:ext cx="2620888" cy="3348085"/>
          </a:xfrm>
          <a:prstGeom prst="rect">
            <a:avLst/>
          </a:prstGeom>
        </p:spPr>
      </p:pic>
    </p:spTree>
    <p:extLst>
      <p:ext uri="{BB962C8B-B14F-4D97-AF65-F5344CB8AC3E}">
        <p14:creationId xmlns:p14="http://schemas.microsoft.com/office/powerpoint/2010/main" val="902228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Übergänge (Transitionen) im Entwicklungsverlauf</a:t>
            </a:r>
          </a:p>
        </p:txBody>
      </p:sp>
      <p:sp>
        <p:nvSpPr>
          <p:cNvPr id="4" name="Inhaltsplatzhalter 3"/>
          <p:cNvSpPr>
            <a:spLocks noGrp="1"/>
          </p:cNvSpPr>
          <p:nvPr>
            <p:ph idx="1"/>
          </p:nvPr>
        </p:nvSpPr>
        <p:spPr/>
        <p:txBody>
          <a:bodyPr/>
          <a:lstStyle/>
          <a:p>
            <a:pPr marL="0" lvl="0" indent="0">
              <a:buNone/>
            </a:pPr>
            <a:r>
              <a:rPr lang="de-DE" b="1" dirty="0"/>
              <a:t>Normative Übergänge</a:t>
            </a:r>
          </a:p>
          <a:p>
            <a:pPr marL="0" lvl="0" indent="0">
              <a:buNone/>
            </a:pPr>
            <a:r>
              <a:rPr lang="de-DE" dirty="0"/>
              <a:t>sind kulturspezifische Lebenslaufereignisse, die von nahezu allen Menschen bewältigt werden müssen bzw. von einer überwiegenden Mehrheit angestrebt werden (z.B. Einschulung, Geburt eines Kindes). </a:t>
            </a:r>
          </a:p>
          <a:p>
            <a:pPr lvl="0"/>
            <a:endParaRPr lang="de-DE" dirty="0"/>
          </a:p>
          <a:p>
            <a:pPr lvl="0"/>
            <a:endParaRPr lang="de-DE" dirty="0"/>
          </a:p>
          <a:p>
            <a:pPr marL="0" indent="0">
              <a:buNone/>
            </a:pPr>
            <a:r>
              <a:rPr lang="de-DE" b="1" dirty="0"/>
              <a:t>Nichtnormative Übergänge</a:t>
            </a:r>
          </a:p>
          <a:p>
            <a:pPr marL="0" indent="0">
              <a:buNone/>
            </a:pPr>
            <a:r>
              <a:rPr lang="de-DE" dirty="0"/>
              <a:t>sind für eine Kultur nicht entwicklungsspezifisch, ereignen sich unerwartet (z.B. Tod eines Angehörigen, Scheidung der Eltern).</a:t>
            </a:r>
          </a:p>
          <a:p>
            <a:endParaRPr lang="de-DE" dirty="0"/>
          </a:p>
        </p:txBody>
      </p:sp>
    </p:spTree>
    <p:extLst>
      <p:ext uri="{BB962C8B-B14F-4D97-AF65-F5344CB8AC3E}">
        <p14:creationId xmlns:p14="http://schemas.microsoft.com/office/powerpoint/2010/main" val="21910764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Übergänge (Transitionen) im Entwicklungsverlauf</a:t>
            </a:r>
          </a:p>
        </p:txBody>
      </p:sp>
      <p:sp>
        <p:nvSpPr>
          <p:cNvPr id="4" name="Inhaltsplatzhalter 3"/>
          <p:cNvSpPr>
            <a:spLocks noGrp="1"/>
          </p:cNvSpPr>
          <p:nvPr>
            <p:ph idx="1"/>
          </p:nvPr>
        </p:nvSpPr>
        <p:spPr/>
        <p:txBody>
          <a:bodyPr/>
          <a:lstStyle/>
          <a:p>
            <a:pPr marL="0" indent="0">
              <a:buNone/>
            </a:pPr>
            <a:r>
              <a:rPr lang="de-DE" b="1" dirty="0"/>
              <a:t>Definition Transition: </a:t>
            </a:r>
            <a:r>
              <a:rPr lang="de-DE" i="1" dirty="0"/>
              <a:t>„Transitionen sind Lebensereignisse, die die Bewältigung von Diskontinuitäten auf</a:t>
            </a:r>
            <a:r>
              <a:rPr lang="de-DE" b="1" dirty="0"/>
              <a:t> </a:t>
            </a:r>
            <a:r>
              <a:rPr lang="de-DE" i="1" dirty="0"/>
              <a:t>mehreren Ebenen erfordern, Prozesse beschleunigen, intensiviertes Lernen anregen</a:t>
            </a:r>
            <a:r>
              <a:rPr lang="de-DE" dirty="0"/>
              <a:t> </a:t>
            </a:r>
            <a:r>
              <a:rPr lang="de-DE" i="1" dirty="0"/>
              <a:t>und als bedeutsame biografische Erfahrungen von Wandel in der Identitätsentwicklung</a:t>
            </a:r>
            <a:r>
              <a:rPr lang="de-DE" dirty="0"/>
              <a:t> </a:t>
            </a:r>
            <a:r>
              <a:rPr lang="de-DE" i="1" dirty="0"/>
              <a:t>wahrgenommen werden.“ </a:t>
            </a:r>
            <a:r>
              <a:rPr lang="de-DE" sz="1200" dirty="0"/>
              <a:t>(</a:t>
            </a:r>
            <a:r>
              <a:rPr lang="de-DE" sz="1200" dirty="0" err="1"/>
              <a:t>Griebel</a:t>
            </a:r>
            <a:r>
              <a:rPr lang="de-DE" sz="1200" dirty="0"/>
              <a:t> &amp; </a:t>
            </a:r>
            <a:r>
              <a:rPr lang="de-DE" sz="1200" dirty="0" err="1"/>
              <a:t>Niesel</a:t>
            </a:r>
            <a:r>
              <a:rPr lang="de-DE" sz="1200" dirty="0"/>
              <a:t>, 2011)</a:t>
            </a:r>
          </a:p>
          <a:p>
            <a:pPr lvl="0"/>
            <a:endParaRPr lang="de-DE" dirty="0"/>
          </a:p>
          <a:p>
            <a:pPr lvl="0"/>
            <a:endParaRPr lang="de-DE" dirty="0"/>
          </a:p>
          <a:p>
            <a:pPr marL="0" lvl="0" indent="0">
              <a:buNone/>
            </a:pPr>
            <a:r>
              <a:rPr lang="de-DE" b="1" dirty="0"/>
              <a:t>Transitionen</a:t>
            </a:r>
            <a:r>
              <a:rPr lang="de-DE" dirty="0"/>
              <a:t> (= </a:t>
            </a:r>
            <a:r>
              <a:rPr lang="de-DE" dirty="0" err="1"/>
              <a:t>Übergangsbewältigungen</a:t>
            </a:r>
            <a:r>
              <a:rPr lang="de-DE" dirty="0"/>
              <a:t>)</a:t>
            </a:r>
          </a:p>
          <a:p>
            <a:pPr marL="285750" lvl="0" indent="-285750"/>
            <a:r>
              <a:rPr lang="de-DE" dirty="0"/>
              <a:t>sind mit Veränderungen für den Einzelnen (und sein soziales Umfeld) verbunden</a:t>
            </a:r>
          </a:p>
          <a:p>
            <a:pPr marL="285750" indent="-285750"/>
            <a:r>
              <a:rPr lang="de-DE" dirty="0"/>
              <a:t>regen die persönliche Weiterentwicklung und vielfältige Lernprozesse an </a:t>
            </a:r>
          </a:p>
          <a:p>
            <a:pPr marL="285750" lvl="0" indent="-285750"/>
            <a:r>
              <a:rPr lang="de-DE" dirty="0"/>
              <a:t>stellen längerfristige (</a:t>
            </a:r>
            <a:r>
              <a:rPr lang="de-DE" dirty="0" err="1"/>
              <a:t>ko</a:t>
            </a:r>
            <a:r>
              <a:rPr lang="de-DE" dirty="0"/>
              <a:t>-konstruktive) Prozesse dar </a:t>
            </a:r>
          </a:p>
          <a:p>
            <a:pPr marL="285750" lvl="0" indent="-285750"/>
            <a:r>
              <a:rPr lang="de-DE" dirty="0"/>
              <a:t>bieten Entwicklungschancen und -risiken </a:t>
            </a:r>
          </a:p>
          <a:p>
            <a:endParaRPr lang="de-DE" dirty="0"/>
          </a:p>
        </p:txBody>
      </p:sp>
    </p:spTree>
    <p:extLst>
      <p:ext uri="{BB962C8B-B14F-4D97-AF65-F5344CB8AC3E}">
        <p14:creationId xmlns:p14="http://schemas.microsoft.com/office/powerpoint/2010/main" val="38260673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Übergänge (Transitionen) im Entwicklungsverlauf</a:t>
            </a:r>
          </a:p>
        </p:txBody>
      </p:sp>
      <p:sp>
        <p:nvSpPr>
          <p:cNvPr id="5" name="Inhaltsplatzhalter 4"/>
          <p:cNvSpPr>
            <a:spLocks noGrp="1"/>
          </p:cNvSpPr>
          <p:nvPr>
            <p:ph idx="1"/>
          </p:nvPr>
        </p:nvSpPr>
        <p:spPr/>
        <p:txBody>
          <a:bodyPr>
            <a:normAutofit fontScale="92500" lnSpcReduction="10000"/>
          </a:bodyPr>
          <a:lstStyle/>
          <a:p>
            <a:pPr marL="0" indent="0">
              <a:buNone/>
            </a:pPr>
            <a:r>
              <a:rPr lang="de-DE" b="1" dirty="0"/>
              <a:t>Ebenen der Übergangsbewältigung</a:t>
            </a:r>
          </a:p>
          <a:p>
            <a:endParaRPr lang="de-DE" dirty="0"/>
          </a:p>
          <a:p>
            <a:pPr marL="0" lvl="0" indent="0">
              <a:buNone/>
            </a:pPr>
            <a:r>
              <a:rPr lang="de-DE" b="1" dirty="0"/>
              <a:t>Individuelle Ebene </a:t>
            </a:r>
            <a:r>
              <a:rPr lang="de-DE" dirty="0"/>
              <a:t>(Ebene des Einzelnen)</a:t>
            </a:r>
          </a:p>
          <a:p>
            <a:pPr marL="285750" indent="-285750"/>
            <a:r>
              <a:rPr lang="de-DE" dirty="0"/>
              <a:t>Veränderung der Identität </a:t>
            </a:r>
          </a:p>
          <a:p>
            <a:pPr marL="285750" indent="-285750"/>
            <a:r>
              <a:rPr lang="de-DE" dirty="0"/>
              <a:t>Bewältigung starker Emotionen </a:t>
            </a:r>
          </a:p>
          <a:p>
            <a:pPr marL="285750" indent="-285750"/>
            <a:r>
              <a:rPr lang="de-DE" dirty="0"/>
              <a:t>Kompetenzerwerb </a:t>
            </a:r>
          </a:p>
          <a:p>
            <a:pPr lvl="0"/>
            <a:endParaRPr lang="de-DE" dirty="0"/>
          </a:p>
          <a:p>
            <a:pPr marL="0" lvl="0" indent="0">
              <a:buNone/>
            </a:pPr>
            <a:r>
              <a:rPr lang="de-DE" b="1" dirty="0"/>
              <a:t>Interaktionelle Ebene </a:t>
            </a:r>
            <a:r>
              <a:rPr lang="de-DE" dirty="0"/>
              <a:t>(Ebene der Beziehungen)</a:t>
            </a:r>
          </a:p>
          <a:p>
            <a:pPr marL="285750" indent="-285750"/>
            <a:r>
              <a:rPr lang="de-DE" dirty="0"/>
              <a:t>Veränderung bestehender Beziehungen </a:t>
            </a:r>
          </a:p>
          <a:p>
            <a:pPr marL="285750" indent="-285750"/>
            <a:r>
              <a:rPr lang="de-DE" dirty="0"/>
              <a:t>Aufnahme neuer Beziehungen </a:t>
            </a:r>
          </a:p>
          <a:p>
            <a:pPr marL="285750" indent="-285750"/>
            <a:r>
              <a:rPr lang="de-DE" dirty="0"/>
              <a:t>Rollenzuwachs </a:t>
            </a:r>
          </a:p>
          <a:p>
            <a:pPr lvl="0"/>
            <a:endParaRPr lang="de-DE" dirty="0"/>
          </a:p>
          <a:p>
            <a:pPr marL="0" lvl="0" indent="0">
              <a:buNone/>
            </a:pPr>
            <a:r>
              <a:rPr lang="de-DE" b="1" dirty="0"/>
              <a:t>Kontextuelle Ebene </a:t>
            </a:r>
            <a:r>
              <a:rPr lang="de-DE" dirty="0"/>
              <a:t>(Ebene der Lebensumwelten)</a:t>
            </a:r>
          </a:p>
          <a:p>
            <a:pPr marL="285750" indent="-285750"/>
            <a:r>
              <a:rPr lang="de-DE" dirty="0"/>
              <a:t>Integration mehrerer Lebensbereiche </a:t>
            </a:r>
          </a:p>
          <a:p>
            <a:pPr marL="285750" indent="-285750"/>
            <a:r>
              <a:rPr lang="de-DE" dirty="0"/>
              <a:t>Veränderung der Abläufe</a:t>
            </a:r>
          </a:p>
          <a:p>
            <a:pPr marL="285750" indent="-285750"/>
            <a:r>
              <a:rPr lang="de-DE" dirty="0"/>
              <a:t>Bewältigung weiterer familialer Übergänge</a:t>
            </a:r>
          </a:p>
          <a:p>
            <a:endParaRPr lang="de-DE" dirty="0"/>
          </a:p>
        </p:txBody>
      </p:sp>
    </p:spTree>
    <p:extLst>
      <p:ext uri="{BB962C8B-B14F-4D97-AF65-F5344CB8AC3E}">
        <p14:creationId xmlns:p14="http://schemas.microsoft.com/office/powerpoint/2010/main" val="1622805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Übergang Kita - Grundschule</a:t>
            </a:r>
          </a:p>
        </p:txBody>
      </p:sp>
      <p:sp>
        <p:nvSpPr>
          <p:cNvPr id="4" name="Inhaltsplatzhalter 3"/>
          <p:cNvSpPr>
            <a:spLocks noGrp="1"/>
          </p:cNvSpPr>
          <p:nvPr>
            <p:ph idx="1"/>
          </p:nvPr>
        </p:nvSpPr>
        <p:spPr/>
        <p:txBody>
          <a:bodyPr/>
          <a:lstStyle/>
          <a:p>
            <a:pPr marL="0" indent="0">
              <a:buNone/>
            </a:pPr>
            <a:r>
              <a:rPr lang="de-DE" b="1" dirty="0"/>
              <a:t>Übergang Kita - Grundschule</a:t>
            </a:r>
            <a:endParaRPr lang="de-DE" dirty="0"/>
          </a:p>
          <a:p>
            <a:r>
              <a:rPr lang="de-DE" dirty="0"/>
              <a:t>Kind und Eltern als aktive </a:t>
            </a:r>
            <a:r>
              <a:rPr lang="de-DE" dirty="0" err="1"/>
              <a:t>Bewältiger</a:t>
            </a:r>
            <a:r>
              <a:rPr lang="de-DE" dirty="0"/>
              <a:t> von Übergängen</a:t>
            </a:r>
          </a:p>
          <a:p>
            <a:r>
              <a:rPr lang="de-DE" dirty="0"/>
              <a:t>Fachkräfte als Moderatoren von Übergängen</a:t>
            </a:r>
          </a:p>
          <a:p>
            <a:endParaRPr lang="de-DE" dirty="0"/>
          </a:p>
          <a:p>
            <a:pPr marL="285750" indent="-285750">
              <a:buFontTx/>
              <a:buChar char="-"/>
            </a:pPr>
            <a:endParaRPr lang="de-DE" dirty="0"/>
          </a:p>
          <a:p>
            <a:pPr marL="0" indent="0">
              <a:buNone/>
            </a:pPr>
            <a:r>
              <a:rPr lang="de-DE" b="1" dirty="0"/>
              <a:t>Erfolgreicher Übergang:</a:t>
            </a:r>
            <a:endParaRPr lang="de-DE" dirty="0"/>
          </a:p>
          <a:p>
            <a:pPr marL="0" lvl="0" indent="0">
              <a:buNone/>
            </a:pPr>
            <a:r>
              <a:rPr lang="de-DE" dirty="0"/>
              <a:t>Von einem erfolgreichen Übergang wird</a:t>
            </a:r>
            <a:br>
              <a:rPr lang="de-DE" dirty="0"/>
            </a:br>
            <a:r>
              <a:rPr lang="de-DE" dirty="0"/>
              <a:t>gesprochen, wenn das Kind sich</a:t>
            </a:r>
            <a:br>
              <a:rPr lang="de-DE" dirty="0"/>
            </a:br>
            <a:r>
              <a:rPr lang="de-DE" dirty="0"/>
              <a:t>emotional, psychisch, physisch und</a:t>
            </a:r>
            <a:br>
              <a:rPr lang="de-DE" dirty="0"/>
            </a:br>
            <a:r>
              <a:rPr lang="de-DE" dirty="0"/>
              <a:t>intellektuell angemessen in </a:t>
            </a:r>
            <a:br>
              <a:rPr lang="de-DE" dirty="0"/>
            </a:br>
            <a:r>
              <a:rPr lang="de-DE" dirty="0"/>
              <a:t>der Schule präsentiert.</a:t>
            </a:r>
          </a:p>
          <a:p>
            <a:pPr marL="0" indent="0">
              <a:buNone/>
            </a:pPr>
            <a:endParaRPr lang="de-DE" dirty="0"/>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6" y="3068960"/>
            <a:ext cx="3563583"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66493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Übergang Kita - Grundschule</a:t>
            </a:r>
          </a:p>
        </p:txBody>
      </p:sp>
      <p:sp>
        <p:nvSpPr>
          <p:cNvPr id="5" name="Inhaltsplatzhalter 4"/>
          <p:cNvSpPr>
            <a:spLocks noGrp="1"/>
          </p:cNvSpPr>
          <p:nvPr>
            <p:ph idx="1"/>
          </p:nvPr>
        </p:nvSpPr>
        <p:spPr/>
        <p:txBody>
          <a:bodyPr>
            <a:normAutofit fontScale="92500" lnSpcReduction="20000"/>
          </a:bodyPr>
          <a:lstStyle/>
          <a:p>
            <a:pPr marL="0" indent="0">
              <a:buNone/>
            </a:pPr>
            <a:r>
              <a:rPr lang="de-DE" b="1" dirty="0"/>
              <a:t>Einflüsse auf die Bewältigung des Übergangs </a:t>
            </a:r>
          </a:p>
          <a:p>
            <a:endParaRPr lang="de-DE" dirty="0"/>
          </a:p>
          <a:p>
            <a:pPr marL="0" indent="0">
              <a:buNone/>
            </a:pPr>
            <a:r>
              <a:rPr lang="de-DE" b="1" dirty="0" err="1"/>
              <a:t>Kindbezogene</a:t>
            </a:r>
            <a:r>
              <a:rPr lang="de-DE" b="1" dirty="0"/>
              <a:t> Faktoren</a:t>
            </a:r>
          </a:p>
          <a:p>
            <a:r>
              <a:rPr lang="de-DE" dirty="0"/>
              <a:t>Optimistische Einstellung in Bezug auf Schule und Lernen</a:t>
            </a:r>
          </a:p>
          <a:p>
            <a:r>
              <a:rPr lang="de-DE" dirty="0"/>
              <a:t>Positives Selbstwertgefühl, soziale Kompetenzen, problemlösende Bewältigungsstrategien </a:t>
            </a:r>
          </a:p>
          <a:p>
            <a:r>
              <a:rPr lang="de-DE" dirty="0"/>
              <a:t>Vorläuferfähigkeiten im Rechnen, Wortschatz, Aufmerksamkeitsfertigkeiten </a:t>
            </a:r>
          </a:p>
          <a:p>
            <a:pPr marL="0" indent="0">
              <a:buNone/>
            </a:pPr>
            <a:endParaRPr lang="de-DE" dirty="0"/>
          </a:p>
          <a:p>
            <a:pPr marL="0" indent="0">
              <a:buNone/>
            </a:pPr>
            <a:r>
              <a:rPr lang="de-DE" b="1" dirty="0"/>
              <a:t>Interaktionale oder familiäre Faktoren </a:t>
            </a:r>
          </a:p>
          <a:p>
            <a:r>
              <a:rPr lang="de-DE" dirty="0"/>
              <a:t>Elterliche Einstellung zu Schule und Lernen (optimistische Haltung)</a:t>
            </a:r>
          </a:p>
          <a:p>
            <a:r>
              <a:rPr lang="de-DE" dirty="0"/>
              <a:t>Das Kind kennt Klassenkameraden, hat viele Informationen über die Schule (z.B. Ablauf, Personen, Erwartungen)</a:t>
            </a:r>
          </a:p>
          <a:p>
            <a:r>
              <a:rPr lang="de-DE" dirty="0"/>
              <a:t>Positive Beziehung zur Lehrkraft, positives Klassenklima </a:t>
            </a:r>
          </a:p>
          <a:p>
            <a:r>
              <a:rPr lang="de-DE" dirty="0"/>
              <a:t>Passung von Kompetenzen und schulischen Anforderungen </a:t>
            </a:r>
          </a:p>
          <a:p>
            <a:endParaRPr lang="de-DE" dirty="0"/>
          </a:p>
          <a:p>
            <a:pPr marL="0" indent="0">
              <a:buNone/>
            </a:pPr>
            <a:r>
              <a:rPr lang="de-DE" b="1" dirty="0"/>
              <a:t>Kontextuelle oder institutionelle Faktoren</a:t>
            </a:r>
          </a:p>
          <a:p>
            <a:r>
              <a:rPr lang="de-DE" dirty="0"/>
              <a:t>Einbezug der Eltern, Kommunikation vor Schulbeginn </a:t>
            </a:r>
          </a:p>
          <a:p>
            <a:r>
              <a:rPr lang="de-DE" dirty="0"/>
              <a:t>Kooperation zwischen Kita und Grundschule</a:t>
            </a:r>
          </a:p>
          <a:p>
            <a:endParaRPr lang="de-DE" dirty="0"/>
          </a:p>
        </p:txBody>
      </p:sp>
    </p:spTree>
    <p:extLst>
      <p:ext uri="{BB962C8B-B14F-4D97-AF65-F5344CB8AC3E}">
        <p14:creationId xmlns:p14="http://schemas.microsoft.com/office/powerpoint/2010/main" val="616742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47880" y="289926"/>
            <a:ext cx="6995120" cy="402770"/>
          </a:xfrm>
        </p:spPr>
        <p:txBody>
          <a:bodyPr/>
          <a:lstStyle/>
          <a:p>
            <a:r>
              <a:rPr lang="de-DE" dirty="0">
                <a:solidFill>
                  <a:srgbClr val="024089"/>
                </a:solidFill>
              </a:rPr>
              <a:t>Entwicklungsaufgaben</a:t>
            </a:r>
          </a:p>
        </p:txBody>
      </p:sp>
      <p:sp>
        <p:nvSpPr>
          <p:cNvPr id="4" name="Inhaltsplatzhalter 3"/>
          <p:cNvSpPr>
            <a:spLocks noGrp="1"/>
          </p:cNvSpPr>
          <p:nvPr>
            <p:ph idx="1"/>
          </p:nvPr>
        </p:nvSpPr>
        <p:spPr/>
        <p:txBody>
          <a:bodyPr/>
          <a:lstStyle/>
          <a:p>
            <a:pPr marL="0" indent="0">
              <a:buNone/>
            </a:pPr>
            <a:r>
              <a:rPr lang="de-DE" b="1" dirty="0"/>
              <a:t>Beispiele für Entwicklungsaufgaben im Grundschulalter</a:t>
            </a:r>
            <a:br>
              <a:rPr lang="de-DE" b="1" dirty="0"/>
            </a:br>
            <a:endParaRPr lang="de-DE" b="1" dirty="0"/>
          </a:p>
          <a:p>
            <a:pPr marL="285750" indent="-285750"/>
            <a:r>
              <a:rPr lang="de-DE" dirty="0"/>
              <a:t>Lesen und Schreiben lernen</a:t>
            </a:r>
          </a:p>
          <a:p>
            <a:pPr marL="285750" indent="-285750"/>
            <a:r>
              <a:rPr lang="de-DE" dirty="0"/>
              <a:t>Grundfunktionen des Rechnens lernen</a:t>
            </a:r>
          </a:p>
          <a:p>
            <a:pPr marL="285750" indent="-285750"/>
            <a:r>
              <a:rPr lang="de-DE" dirty="0"/>
              <a:t>Angemessenes Verhalten in der Schule zeigen</a:t>
            </a:r>
          </a:p>
          <a:p>
            <a:pPr marL="285750" indent="-285750"/>
            <a:r>
              <a:rPr lang="de-DE" dirty="0"/>
              <a:t>Allgemeine Verhaltensregeln zu Hause, in der Schule und in der Öffentlichkeit befolgen</a:t>
            </a:r>
          </a:p>
          <a:p>
            <a:pPr marL="285750" indent="-285750"/>
            <a:r>
              <a:rPr lang="de-DE" dirty="0"/>
              <a:t>Mit Gleichaltrigen in der Schule zurechtkommen</a:t>
            </a:r>
          </a:p>
          <a:p>
            <a:pPr marL="285750" indent="-285750"/>
            <a:r>
              <a:rPr lang="de-DE" dirty="0"/>
              <a:t>Freundschaften mit Gleichaltrigen schließen</a:t>
            </a:r>
          </a:p>
          <a:p>
            <a:pPr marL="285750" indent="-285750"/>
            <a:r>
              <a:rPr lang="de-DE" dirty="0"/>
              <a:t>Erleben komplexerer Emotionen</a:t>
            </a:r>
          </a:p>
          <a:p>
            <a:pPr marL="285750" indent="-285750"/>
            <a:r>
              <a:rPr lang="de-DE" dirty="0"/>
              <a:t>Differenzierte Perspektivübernahme</a:t>
            </a:r>
          </a:p>
          <a:p>
            <a:pPr marL="285750" indent="-285750"/>
            <a:r>
              <a:rPr lang="de-DE" dirty="0"/>
              <a:t>Geschlechterrollenidentifikation </a:t>
            </a:r>
          </a:p>
          <a:p>
            <a:pPr marL="285750" indent="-285750"/>
            <a:r>
              <a:rPr lang="de-DE" dirty="0"/>
              <a:t>Spielen und arbeiten in Gruppen</a:t>
            </a:r>
          </a:p>
          <a:p>
            <a:pPr marL="285750" indent="-285750"/>
            <a:r>
              <a:rPr lang="de-DE" dirty="0"/>
              <a:t>Entwicklung von Impulskontrolle</a:t>
            </a:r>
          </a:p>
          <a:p>
            <a:endParaRPr lang="de-DE" dirty="0"/>
          </a:p>
        </p:txBody>
      </p:sp>
    </p:spTree>
    <p:extLst>
      <p:ext uri="{BB962C8B-B14F-4D97-AF65-F5344CB8AC3E}">
        <p14:creationId xmlns:p14="http://schemas.microsoft.com/office/powerpoint/2010/main" val="769009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Entwicklungsorientierte Prävention </a:t>
            </a:r>
          </a:p>
        </p:txBody>
      </p:sp>
      <p:sp>
        <p:nvSpPr>
          <p:cNvPr id="44" name="Abgerundetes Rechteck 43"/>
          <p:cNvSpPr/>
          <p:nvPr/>
        </p:nvSpPr>
        <p:spPr>
          <a:xfrm>
            <a:off x="4716016" y="4893666"/>
            <a:ext cx="1480856" cy="695574"/>
          </a:xfrm>
          <a:prstGeom prst="roundRect">
            <a:avLst/>
          </a:prstGeom>
          <a:solidFill>
            <a:srgbClr val="E038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latin typeface="Arial" panose="020B0604020202020204" pitchFamily="34" charset="0"/>
                <a:cs typeface="Arial" panose="020B0604020202020204" pitchFamily="34" charset="0"/>
              </a:rPr>
              <a:t>Papilio</a:t>
            </a:r>
            <a:r>
              <a:rPr lang="de-DE" dirty="0">
                <a:solidFill>
                  <a:schemeClr val="tx1"/>
                </a:solidFill>
                <a:latin typeface="Arial" panose="020B0604020202020204" pitchFamily="34" charset="0"/>
                <a:cs typeface="Arial" panose="020B0604020202020204" pitchFamily="34" charset="0"/>
              </a:rPr>
              <a:t>-Integration</a:t>
            </a:r>
          </a:p>
        </p:txBody>
      </p:sp>
      <p:sp>
        <p:nvSpPr>
          <p:cNvPr id="42" name="Abgerundetes Rechteck 41"/>
          <p:cNvSpPr/>
          <p:nvPr/>
        </p:nvSpPr>
        <p:spPr>
          <a:xfrm>
            <a:off x="3074736" y="4893666"/>
            <a:ext cx="1497264" cy="695574"/>
          </a:xfrm>
          <a:prstGeom prst="roundRect">
            <a:avLst/>
          </a:prstGeom>
          <a:solidFill>
            <a:srgbClr val="F393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latin typeface="Arial" panose="020B0604020202020204" pitchFamily="34" charset="0"/>
                <a:cs typeface="Arial" panose="020B0604020202020204" pitchFamily="34" charset="0"/>
              </a:rPr>
              <a:t>Papilio</a:t>
            </a:r>
            <a:r>
              <a:rPr lang="de-DE" dirty="0">
                <a:solidFill>
                  <a:schemeClr val="tx1"/>
                </a:solidFill>
                <a:latin typeface="Arial" panose="020B0604020202020204" pitchFamily="34" charset="0"/>
                <a:cs typeface="Arial" panose="020B0604020202020204" pitchFamily="34" charset="0"/>
              </a:rPr>
              <a:t>-</a:t>
            </a:r>
          </a:p>
          <a:p>
            <a:pPr algn="ctr"/>
            <a:r>
              <a:rPr lang="de-DE" dirty="0" err="1">
                <a:solidFill>
                  <a:schemeClr val="tx1"/>
                </a:solidFill>
                <a:latin typeface="Arial" panose="020B0604020202020204" pitchFamily="34" charset="0"/>
                <a:cs typeface="Arial" panose="020B0604020202020204" pitchFamily="34" charset="0"/>
              </a:rPr>
              <a:t>ElternClub</a:t>
            </a:r>
            <a:endParaRPr lang="de-DE" dirty="0">
              <a:solidFill>
                <a:schemeClr val="tx1"/>
              </a:solidFill>
              <a:latin typeface="Arial" panose="020B0604020202020204" pitchFamily="34" charset="0"/>
              <a:cs typeface="Arial" panose="020B0604020202020204" pitchFamily="34" charset="0"/>
            </a:endParaRPr>
          </a:p>
        </p:txBody>
      </p:sp>
      <p:grpSp>
        <p:nvGrpSpPr>
          <p:cNvPr id="50" name="Gruppieren 49"/>
          <p:cNvGrpSpPr/>
          <p:nvPr/>
        </p:nvGrpSpPr>
        <p:grpSpPr>
          <a:xfrm>
            <a:off x="323528" y="2372662"/>
            <a:ext cx="2700000" cy="720080"/>
            <a:chOff x="155894" y="1124744"/>
            <a:chExt cx="2700000" cy="720080"/>
          </a:xfrm>
        </p:grpSpPr>
        <p:sp>
          <p:nvSpPr>
            <p:cNvPr id="51" name="Abgerundetes Rechteck 50"/>
            <p:cNvSpPr/>
            <p:nvPr/>
          </p:nvSpPr>
          <p:spPr>
            <a:xfrm>
              <a:off x="155894" y="1124744"/>
              <a:ext cx="2700000" cy="720080"/>
            </a:xfrm>
            <a:prstGeom prst="roundRect">
              <a:avLst/>
            </a:prstGeom>
            <a:solidFill>
              <a:srgbClr val="FFC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Arial" panose="020B0604020202020204" pitchFamily="34" charset="0"/>
                  <a:cs typeface="Arial" panose="020B0604020202020204" pitchFamily="34" charset="0"/>
                </a:rPr>
                <a:t>Papilio-U3</a:t>
              </a:r>
            </a:p>
          </p:txBody>
        </p:sp>
        <p:pic>
          <p:nvPicPr>
            <p:cNvPr id="52" name="Grafik 51"/>
            <p:cNvPicPr>
              <a:picLocks noChangeAspect="1"/>
            </p:cNvPicPr>
            <p:nvPr/>
          </p:nvPicPr>
          <p:blipFill rotWithShape="1">
            <a:blip r:embed="rId3" cstate="print">
              <a:extLst>
                <a:ext uri="{28A0092B-C50C-407E-A947-70E740481C1C}">
                  <a14:useLocalDpi xmlns:a14="http://schemas.microsoft.com/office/drawing/2010/main" val="0"/>
                </a:ext>
              </a:extLst>
            </a:blip>
            <a:srcRect l="27586" t="3265" r="15852"/>
            <a:stretch/>
          </p:blipFill>
          <p:spPr>
            <a:xfrm>
              <a:off x="2044623" y="1124744"/>
              <a:ext cx="631551" cy="720080"/>
            </a:xfrm>
            <a:prstGeom prst="rect">
              <a:avLst/>
            </a:prstGeom>
          </p:spPr>
        </p:pic>
      </p:grpSp>
      <p:grpSp>
        <p:nvGrpSpPr>
          <p:cNvPr id="53" name="Gruppieren 52"/>
          <p:cNvGrpSpPr/>
          <p:nvPr/>
        </p:nvGrpSpPr>
        <p:grpSpPr>
          <a:xfrm>
            <a:off x="3311561" y="2388171"/>
            <a:ext cx="2700000" cy="720081"/>
            <a:chOff x="3060144" y="1124743"/>
            <a:chExt cx="2700000" cy="720081"/>
          </a:xfrm>
          <a:solidFill>
            <a:srgbClr val="F39325"/>
          </a:solidFill>
        </p:grpSpPr>
        <p:sp>
          <p:nvSpPr>
            <p:cNvPr id="54" name="Abgerundetes Rechteck 53"/>
            <p:cNvSpPr/>
            <p:nvPr/>
          </p:nvSpPr>
          <p:spPr>
            <a:xfrm>
              <a:off x="3060144" y="1124743"/>
              <a:ext cx="2700000" cy="7200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Arial" panose="020B0604020202020204" pitchFamily="34" charset="0"/>
                  <a:cs typeface="Arial" panose="020B0604020202020204" pitchFamily="34" charset="0"/>
                </a:rPr>
                <a:t>Papilio-3bis6</a:t>
              </a:r>
            </a:p>
          </p:txBody>
        </p:sp>
        <p:pic>
          <p:nvPicPr>
            <p:cNvPr id="55" name="Picture 1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5311" r="18359" b="11911"/>
            <a:stretch/>
          </p:blipFill>
          <p:spPr bwMode="auto">
            <a:xfrm>
              <a:off x="4860032" y="1124824"/>
              <a:ext cx="734504" cy="720000"/>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grpSp>
      <p:cxnSp>
        <p:nvCxnSpPr>
          <p:cNvPr id="59" name="Gerade Verbindung mit Pfeil 58"/>
          <p:cNvCxnSpPr/>
          <p:nvPr/>
        </p:nvCxnSpPr>
        <p:spPr>
          <a:xfrm>
            <a:off x="359532" y="4037003"/>
            <a:ext cx="864036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0" name="Textfeld 59"/>
          <p:cNvSpPr txBox="1"/>
          <p:nvPr/>
        </p:nvSpPr>
        <p:spPr>
          <a:xfrm>
            <a:off x="1079313" y="4181019"/>
            <a:ext cx="1584176" cy="584775"/>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0 - 3 Jahre</a:t>
            </a:r>
          </a:p>
          <a:p>
            <a:endParaRPr lang="de-DE" sz="1600" dirty="0">
              <a:latin typeface="Arial" panose="020B0604020202020204" pitchFamily="34" charset="0"/>
              <a:cs typeface="Arial" panose="020B0604020202020204" pitchFamily="34" charset="0"/>
            </a:endParaRPr>
          </a:p>
        </p:txBody>
      </p:sp>
      <p:sp>
        <p:nvSpPr>
          <p:cNvPr id="61" name="Textfeld 60"/>
          <p:cNvSpPr txBox="1"/>
          <p:nvPr/>
        </p:nvSpPr>
        <p:spPr>
          <a:xfrm>
            <a:off x="4031641" y="4179530"/>
            <a:ext cx="1584176"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3 - 6 Jahre</a:t>
            </a:r>
          </a:p>
        </p:txBody>
      </p:sp>
      <p:sp>
        <p:nvSpPr>
          <p:cNvPr id="62" name="Textfeld 61"/>
          <p:cNvSpPr txBox="1"/>
          <p:nvPr/>
        </p:nvSpPr>
        <p:spPr>
          <a:xfrm>
            <a:off x="7055977" y="4181019"/>
            <a:ext cx="1584176"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6 - 9 Jahre</a:t>
            </a:r>
          </a:p>
        </p:txBody>
      </p:sp>
      <p:sp>
        <p:nvSpPr>
          <p:cNvPr id="63" name="Abgerundetes Rechteck 62"/>
          <p:cNvSpPr/>
          <p:nvPr/>
        </p:nvSpPr>
        <p:spPr>
          <a:xfrm>
            <a:off x="323528" y="3408345"/>
            <a:ext cx="2700000"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Krippe</a:t>
            </a:r>
          </a:p>
        </p:txBody>
      </p:sp>
      <p:sp>
        <p:nvSpPr>
          <p:cNvPr id="64" name="Abgerundetes Rechteck 63"/>
          <p:cNvSpPr/>
          <p:nvPr/>
        </p:nvSpPr>
        <p:spPr>
          <a:xfrm>
            <a:off x="3311561" y="3396284"/>
            <a:ext cx="2700000"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Kita</a:t>
            </a:r>
          </a:p>
        </p:txBody>
      </p:sp>
      <p:sp>
        <p:nvSpPr>
          <p:cNvPr id="65" name="Abgerundetes Rechteck 64"/>
          <p:cNvSpPr/>
          <p:nvPr/>
        </p:nvSpPr>
        <p:spPr>
          <a:xfrm>
            <a:off x="6263889" y="3408676"/>
            <a:ext cx="2700000" cy="504056"/>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Grundschule</a:t>
            </a:r>
          </a:p>
        </p:txBody>
      </p:sp>
      <p:pic>
        <p:nvPicPr>
          <p:cNvPr id="66" name="Grafik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1042283"/>
            <a:ext cx="2160240" cy="874549"/>
          </a:xfrm>
          <a:prstGeom prst="rect">
            <a:avLst/>
          </a:prstGeom>
        </p:spPr>
      </p:pic>
      <p:grpSp>
        <p:nvGrpSpPr>
          <p:cNvPr id="68" name="Gruppieren 67"/>
          <p:cNvGrpSpPr/>
          <p:nvPr/>
        </p:nvGrpSpPr>
        <p:grpSpPr>
          <a:xfrm>
            <a:off x="6263889" y="2372742"/>
            <a:ext cx="2700000" cy="720000"/>
            <a:chOff x="6263889" y="2372742"/>
            <a:chExt cx="2700000" cy="720000"/>
          </a:xfrm>
        </p:grpSpPr>
        <p:sp>
          <p:nvSpPr>
            <p:cNvPr id="69" name="Abgerundetes Rechteck 68"/>
            <p:cNvSpPr/>
            <p:nvPr/>
          </p:nvSpPr>
          <p:spPr>
            <a:xfrm>
              <a:off x="6263889" y="2372742"/>
              <a:ext cx="2700000" cy="720000"/>
            </a:xfrm>
            <a:prstGeom prst="roundRect">
              <a:avLst/>
            </a:prstGeom>
            <a:solidFill>
              <a:srgbClr val="86C2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sz="2000" dirty="0">
                  <a:solidFill>
                    <a:schemeClr val="tx1"/>
                  </a:solidFill>
                  <a:latin typeface="Arial" panose="020B0604020202020204" pitchFamily="34" charset="0"/>
                  <a:cs typeface="Arial" panose="020B0604020202020204" pitchFamily="34" charset="0"/>
                </a:rPr>
                <a:t>Papilio-6bis9</a:t>
              </a:r>
            </a:p>
          </p:txBody>
        </p:sp>
        <p:pic>
          <p:nvPicPr>
            <p:cNvPr id="7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9387"/>
            <a:stretch/>
          </p:blipFill>
          <p:spPr bwMode="auto">
            <a:xfrm>
              <a:off x="8169954" y="2380497"/>
              <a:ext cx="639259" cy="7044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1305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ChangeArrowheads="1"/>
          </p:cNvSpPr>
          <p:nvPr/>
        </p:nvSpPr>
        <p:spPr bwMode="auto">
          <a:xfrm>
            <a:off x="762000" y="762000"/>
            <a:ext cx="6858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lgn="l" eaLnBrk="1" hangingPunct="1"/>
            <a:endParaRPr lang="de-DE" altLang="de-DE" sz="2800" b="1">
              <a:solidFill>
                <a:srgbClr val="000099"/>
              </a:solidFill>
            </a:endParaRPr>
          </a:p>
        </p:txBody>
      </p:sp>
      <p:sp>
        <p:nvSpPr>
          <p:cNvPr id="23558" name="Rectangle 6"/>
          <p:cNvSpPr>
            <a:spLocks noGrp="1" noChangeArrowheads="1"/>
          </p:cNvSpPr>
          <p:nvPr>
            <p:ph type="title"/>
          </p:nvPr>
        </p:nvSpPr>
        <p:spPr>
          <a:xfrm>
            <a:off x="247880" y="289926"/>
            <a:ext cx="6995120" cy="402770"/>
          </a:xfrm>
        </p:spPr>
        <p:txBody>
          <a:bodyPr/>
          <a:lstStyle/>
          <a:p>
            <a:pPr eaLnBrk="1" hangingPunct="1"/>
            <a:r>
              <a:rPr lang="de-DE" altLang="de-DE" b="1" dirty="0">
                <a:solidFill>
                  <a:srgbClr val="024089"/>
                </a:solidFill>
              </a:rPr>
              <a:t>Entwicklungsaufgaben im Kindesalter</a:t>
            </a:r>
          </a:p>
        </p:txBody>
      </p:sp>
      <p:sp>
        <p:nvSpPr>
          <p:cNvPr id="2" name="Inhaltsplatzhalter 1"/>
          <p:cNvSpPr>
            <a:spLocks noGrp="1"/>
          </p:cNvSpPr>
          <p:nvPr>
            <p:ph idx="1"/>
          </p:nvPr>
        </p:nvSpPr>
        <p:spPr/>
        <p:txBody>
          <a:bodyPr/>
          <a:lstStyle/>
          <a:p>
            <a:r>
              <a:rPr lang="de-DE" altLang="de-DE" b="1" dirty="0"/>
              <a:t>Personenbezogen:</a:t>
            </a:r>
            <a:br>
              <a:rPr lang="de-DE" altLang="de-DE" b="1" dirty="0"/>
            </a:br>
            <a:r>
              <a:rPr lang="de-DE" altLang="de-DE" dirty="0"/>
              <a:t>-</a:t>
            </a:r>
            <a:r>
              <a:rPr lang="de-DE" altLang="de-DE" b="1" dirty="0"/>
              <a:t> </a:t>
            </a:r>
            <a:r>
              <a:rPr lang="de-DE" altLang="de-DE" dirty="0"/>
              <a:t>Emotionen (z.B. Erlernen des Ausdrucks und Umgangs mit Gefühlen)</a:t>
            </a:r>
            <a:br>
              <a:rPr lang="de-DE" altLang="de-DE" dirty="0"/>
            </a:br>
            <a:r>
              <a:rPr lang="de-DE" altLang="de-DE" dirty="0"/>
              <a:t>- Verhalten (z.B. Erkennen von Gefahren für sich und andere)</a:t>
            </a:r>
          </a:p>
          <a:p>
            <a:endParaRPr lang="de-DE" altLang="de-DE" dirty="0"/>
          </a:p>
          <a:p>
            <a:r>
              <a:rPr lang="de-DE" altLang="de-DE" b="1" dirty="0"/>
              <a:t>Soziale Aufgaben/peerbezogen (Kita/Schule):</a:t>
            </a:r>
            <a:br>
              <a:rPr lang="de-DE" altLang="de-DE" b="1" dirty="0"/>
            </a:br>
            <a:r>
              <a:rPr lang="de-DE" altLang="de-DE" dirty="0"/>
              <a:t>-</a:t>
            </a:r>
            <a:r>
              <a:rPr lang="de-DE" altLang="de-DE" b="1" dirty="0"/>
              <a:t> </a:t>
            </a:r>
            <a:r>
              <a:rPr lang="de-DE" altLang="de-DE" dirty="0"/>
              <a:t>Agieren als Gruppenmitglied (z.B. Teilen, Zuhören)</a:t>
            </a:r>
            <a:br>
              <a:rPr lang="de-DE" altLang="de-DE" dirty="0"/>
            </a:br>
            <a:r>
              <a:rPr lang="de-DE" altLang="de-DE" dirty="0"/>
              <a:t>- Empathie zu Gleichaltrigen (z.B. Zeigen von Mitgefühl) </a:t>
            </a:r>
            <a:br>
              <a:rPr lang="de-DE" altLang="de-DE" dirty="0"/>
            </a:br>
            <a:r>
              <a:rPr lang="de-DE" altLang="de-DE" dirty="0"/>
              <a:t>- Entwicklung von Aufmerksamkeit/Mitarbeit</a:t>
            </a:r>
            <a:br>
              <a:rPr lang="de-DE" altLang="de-DE" dirty="0"/>
            </a:br>
            <a:r>
              <a:rPr lang="de-DE" altLang="de-DE" dirty="0"/>
              <a:t>- Fähigkeit zu artikulieren, was man mag und nicht mag</a:t>
            </a:r>
          </a:p>
          <a:p>
            <a:endParaRPr lang="de-DE" altLang="de-DE" b="1" dirty="0"/>
          </a:p>
          <a:p>
            <a:r>
              <a:rPr lang="de-DE" altLang="de-DE" b="1" dirty="0"/>
              <a:t>Familien- /gesellschaftsbezogene Aufgaben:</a:t>
            </a:r>
            <a:br>
              <a:rPr lang="de-DE" altLang="de-DE" b="1" dirty="0"/>
            </a:br>
            <a:r>
              <a:rPr lang="de-DE" altLang="de-DE" dirty="0"/>
              <a:t>- entwickelt ein Zugehörigkeitsgefühl, ist Familienmitglied</a:t>
            </a:r>
            <a:br>
              <a:rPr lang="de-DE" altLang="de-DE" dirty="0"/>
            </a:br>
            <a:r>
              <a:rPr lang="de-DE" altLang="de-DE" dirty="0"/>
              <a:t>- nimmt die Vielfältigkeit der Gesellschaft wahr und übernimmt </a:t>
            </a:r>
            <a:br>
              <a:rPr lang="de-DE" altLang="de-DE" dirty="0"/>
            </a:br>
            <a:r>
              <a:rPr lang="de-DE" altLang="de-DE" dirty="0"/>
              <a:t>  Verantwortung</a:t>
            </a:r>
          </a:p>
          <a:p>
            <a:endParaRPr lang="de-DE" dirty="0"/>
          </a:p>
        </p:txBody>
      </p:sp>
    </p:spTree>
    <p:extLst>
      <p:ext uri="{BB962C8B-B14F-4D97-AF65-F5344CB8AC3E}">
        <p14:creationId xmlns:p14="http://schemas.microsoft.com/office/powerpoint/2010/main" val="23121311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203848" y="3140323"/>
            <a:ext cx="5638800" cy="720725"/>
          </a:xfrm>
        </p:spPr>
        <p:txBody>
          <a:bodyPr/>
          <a:lstStyle/>
          <a:p>
            <a:pPr lvl="0"/>
            <a:r>
              <a:rPr lang="de-DE" sz="2000" dirty="0"/>
              <a:t>Lehrer*in-Schüler*in-Beziehung</a:t>
            </a:r>
            <a:endParaRPr lang="de-DE" dirty="0"/>
          </a:p>
        </p:txBody>
      </p:sp>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pic>
        <p:nvPicPr>
          <p:cNvPr id="2253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48880"/>
            <a:ext cx="31316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915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5260651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a:xfrm>
            <a:off x="247880" y="289926"/>
            <a:ext cx="6995120" cy="402770"/>
          </a:xfrm>
        </p:spPr>
        <p:txBody>
          <a:bodyPr/>
          <a:lstStyle/>
          <a:p>
            <a:r>
              <a:rPr lang="de-DE" dirty="0">
                <a:solidFill>
                  <a:srgbClr val="024089"/>
                </a:solidFill>
              </a:rPr>
              <a:t>Lehrer*in-Schüler*in-Beziehung</a:t>
            </a:r>
          </a:p>
        </p:txBody>
      </p:sp>
      <p:sp>
        <p:nvSpPr>
          <p:cNvPr id="5" name="Inhaltsplatzhalter 4"/>
          <p:cNvSpPr>
            <a:spLocks noGrp="1"/>
          </p:cNvSpPr>
          <p:nvPr>
            <p:ph idx="1"/>
          </p:nvPr>
        </p:nvSpPr>
        <p:spPr/>
        <p:txBody>
          <a:bodyPr>
            <a:normAutofit/>
          </a:bodyPr>
          <a:lstStyle/>
          <a:p>
            <a:pPr marL="0" indent="0" algn="just">
              <a:lnSpc>
                <a:spcPct val="115000"/>
              </a:lnSpc>
              <a:spcAft>
                <a:spcPts val="1000"/>
              </a:spcAft>
              <a:buNone/>
            </a:pPr>
            <a:r>
              <a:rPr lang="de-DE" sz="1800" dirty="0">
                <a:ea typeface="Calibri"/>
              </a:rPr>
              <a:t>Ausschlaggebend für eine </a:t>
            </a:r>
            <a:r>
              <a:rPr lang="de-DE" sz="1800" b="1" dirty="0">
                <a:ea typeface="Calibri"/>
              </a:rPr>
              <a:t>gelingende Lehrer*in-Schüler*in-Beziehung</a:t>
            </a:r>
            <a:endParaRPr lang="de-DE" sz="1800" dirty="0">
              <a:ea typeface="Calibri"/>
            </a:endParaRPr>
          </a:p>
          <a:p>
            <a:pPr algn="just">
              <a:lnSpc>
                <a:spcPct val="115000"/>
              </a:lnSpc>
              <a:spcAft>
                <a:spcPts val="1000"/>
              </a:spcAft>
            </a:pPr>
            <a:r>
              <a:rPr lang="de-DE" sz="1800" dirty="0">
                <a:ea typeface="Calibri"/>
              </a:rPr>
              <a:t>die </a:t>
            </a:r>
            <a:r>
              <a:rPr lang="de-DE" sz="1800" u="sng" dirty="0">
                <a:ea typeface="Calibri"/>
              </a:rPr>
              <a:t>Qualität der dyadischen Beziehung</a:t>
            </a:r>
            <a:r>
              <a:rPr lang="de-DE" sz="1800" dirty="0">
                <a:ea typeface="Calibri"/>
              </a:rPr>
              <a:t> zwischen Lehrkraft und Schüler*in (≠Konflikt, =Nähe)</a:t>
            </a:r>
          </a:p>
          <a:p>
            <a:pPr algn="just">
              <a:lnSpc>
                <a:spcPct val="115000"/>
              </a:lnSpc>
              <a:spcAft>
                <a:spcPts val="1000"/>
              </a:spcAft>
            </a:pPr>
            <a:r>
              <a:rPr lang="de-DE" sz="1800" dirty="0">
                <a:ea typeface="Calibri"/>
              </a:rPr>
              <a:t>die </a:t>
            </a:r>
            <a:r>
              <a:rPr lang="de-DE" sz="1800" u="sng" dirty="0">
                <a:ea typeface="Calibri"/>
              </a:rPr>
              <a:t>Erfahrungen in Gruppenprozessen</a:t>
            </a:r>
            <a:r>
              <a:rPr lang="de-DE" sz="1800" dirty="0">
                <a:ea typeface="Calibri"/>
              </a:rPr>
              <a:t>, welche durch die Lehrkraft initiiert, gefördert und gelenkt werden (Waters &amp; Cummings, 2000)</a:t>
            </a:r>
          </a:p>
          <a:p>
            <a:pPr lvl="0">
              <a:lnSpc>
                <a:spcPct val="115000"/>
              </a:lnSpc>
              <a:spcAft>
                <a:spcPts val="1000"/>
              </a:spcAft>
            </a:pPr>
            <a:endParaRPr lang="de-DE" sz="1800" dirty="0">
              <a:ea typeface="Calibri"/>
            </a:endParaRPr>
          </a:p>
          <a:p>
            <a:pPr marL="0" lvl="0" indent="0">
              <a:lnSpc>
                <a:spcPct val="115000"/>
              </a:lnSpc>
              <a:spcAft>
                <a:spcPts val="1000"/>
              </a:spcAft>
              <a:buNone/>
            </a:pPr>
            <a:r>
              <a:rPr lang="de-DE" sz="1800" dirty="0">
                <a:ea typeface="Calibri"/>
              </a:rPr>
              <a:t>Eine effektive Beziehung zeichnet sich dabei durch </a:t>
            </a:r>
            <a:r>
              <a:rPr lang="de-DE" sz="1800" b="1" dirty="0">
                <a:ea typeface="Calibri"/>
              </a:rPr>
              <a:t>emotionale Nähe, Sicherheit </a:t>
            </a:r>
            <a:r>
              <a:rPr lang="de-DE" sz="1800" dirty="0">
                <a:ea typeface="Calibri"/>
              </a:rPr>
              <a:t>und </a:t>
            </a:r>
            <a:r>
              <a:rPr lang="de-DE" sz="1800" b="1" dirty="0">
                <a:ea typeface="Calibri"/>
              </a:rPr>
              <a:t>Vertrauen</a:t>
            </a:r>
            <a:r>
              <a:rPr lang="de-DE" sz="1800" dirty="0">
                <a:ea typeface="Calibri"/>
              </a:rPr>
              <a:t> aus sowie durch die </a:t>
            </a:r>
            <a:r>
              <a:rPr lang="de-DE" sz="1800" b="1" dirty="0">
                <a:ea typeface="Calibri"/>
              </a:rPr>
              <a:t>aktive instrumentelle Unterstützung</a:t>
            </a:r>
            <a:r>
              <a:rPr lang="de-DE" sz="1800" dirty="0">
                <a:ea typeface="Calibri"/>
              </a:rPr>
              <a:t> der Lehrkraft bei Lernprozessen der Schüler*innen (</a:t>
            </a:r>
            <a:r>
              <a:rPr lang="de-DE" sz="1800" dirty="0" err="1">
                <a:ea typeface="Calibri"/>
              </a:rPr>
              <a:t>Wentzel</a:t>
            </a:r>
            <a:r>
              <a:rPr lang="de-DE" sz="1800" dirty="0">
                <a:ea typeface="Calibri"/>
              </a:rPr>
              <a:t>, </a:t>
            </a:r>
            <a:r>
              <a:rPr lang="de-DE" sz="1800" dirty="0" err="1">
                <a:ea typeface="Calibri"/>
              </a:rPr>
              <a:t>Wigfield</a:t>
            </a:r>
            <a:r>
              <a:rPr lang="de-DE" sz="1800" dirty="0">
                <a:ea typeface="Calibri"/>
              </a:rPr>
              <a:t> &amp; Miele, 2009, S. 2011). </a:t>
            </a:r>
          </a:p>
          <a:p>
            <a:pPr marL="285750" lvl="0" indent="-285750">
              <a:lnSpc>
                <a:spcPct val="115000"/>
              </a:lnSpc>
              <a:spcAft>
                <a:spcPts val="1000"/>
              </a:spcAft>
              <a:buFont typeface="Wingdings" pitchFamily="2" charset="2"/>
              <a:buChar char="à"/>
            </a:pPr>
            <a:r>
              <a:rPr lang="de-DE" sz="1800" dirty="0">
                <a:ea typeface="Calibri"/>
                <a:sym typeface="Wingdings" panose="05000000000000000000" pitchFamily="2" charset="2"/>
              </a:rPr>
              <a:t>Einführung und Aufrechterhaltung einer </a:t>
            </a:r>
            <a:r>
              <a:rPr lang="de-DE" sz="1800" dirty="0">
                <a:ea typeface="Calibri"/>
              </a:rPr>
              <a:t>generellen sozialen Norm, die durch Gemeinschaft und Fürsorge geprägt ist</a:t>
            </a:r>
            <a:endParaRPr lang="de-DE" sz="1800" dirty="0"/>
          </a:p>
        </p:txBody>
      </p:sp>
    </p:spTree>
    <p:extLst>
      <p:ext uri="{BB962C8B-B14F-4D97-AF65-F5344CB8AC3E}">
        <p14:creationId xmlns:p14="http://schemas.microsoft.com/office/powerpoint/2010/main" val="10098077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feil nach rechts 18"/>
          <p:cNvSpPr/>
          <p:nvPr/>
        </p:nvSpPr>
        <p:spPr>
          <a:xfrm rot="5400000">
            <a:off x="3405624" y="4926920"/>
            <a:ext cx="363992" cy="3845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431333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Titel 4"/>
          <p:cNvSpPr>
            <a:spLocks noGrp="1"/>
          </p:cNvSpPr>
          <p:nvPr>
            <p:ph type="title"/>
          </p:nvPr>
        </p:nvSpPr>
        <p:spPr>
          <a:xfrm>
            <a:off x="247880" y="289926"/>
            <a:ext cx="6995120" cy="402770"/>
          </a:xfrm>
        </p:spPr>
        <p:txBody>
          <a:bodyPr/>
          <a:lstStyle/>
          <a:p>
            <a:r>
              <a:rPr lang="de-DE" dirty="0">
                <a:solidFill>
                  <a:srgbClr val="024089"/>
                </a:solidFill>
              </a:rPr>
              <a:t>Lehrer*in-Schüler*in-Beziehung</a:t>
            </a:r>
          </a:p>
        </p:txBody>
      </p:sp>
      <p:sp>
        <p:nvSpPr>
          <p:cNvPr id="7" name="Inhaltsplatzhalter 6"/>
          <p:cNvSpPr>
            <a:spLocks noGrp="1"/>
          </p:cNvSpPr>
          <p:nvPr>
            <p:ph idx="1"/>
          </p:nvPr>
        </p:nvSpPr>
        <p:spPr/>
        <p:txBody>
          <a:bodyPr/>
          <a:lstStyle/>
          <a:p>
            <a:pPr marL="0" indent="0">
              <a:buNone/>
            </a:pPr>
            <a:r>
              <a:rPr lang="de-DE" sz="1800" b="1" dirty="0"/>
              <a:t>Bedeutsamkeit der Beziehung am Beispiel der Bindungstheorie: </a:t>
            </a:r>
          </a:p>
          <a:p>
            <a:endParaRPr lang="de-DE" sz="1600" dirty="0"/>
          </a:p>
          <a:p>
            <a:pPr marL="0" indent="0">
              <a:buNone/>
            </a:pPr>
            <a:r>
              <a:rPr lang="de-DE" sz="1600" dirty="0"/>
              <a:t>Erfahrungen von Bindungsbeziehung zu primären </a:t>
            </a:r>
            <a:br>
              <a:rPr lang="de-DE" sz="1600" dirty="0"/>
            </a:br>
            <a:r>
              <a:rPr lang="de-DE" sz="1600" dirty="0"/>
              <a:t>Bezugspersonen führen zu </a:t>
            </a:r>
            <a:r>
              <a:rPr lang="de-DE" sz="1600" b="1" dirty="0"/>
              <a:t>mentalen Repräsentationen</a:t>
            </a:r>
            <a:br>
              <a:rPr lang="de-DE" sz="1600" b="1" dirty="0"/>
            </a:br>
            <a:r>
              <a:rPr lang="de-DE" sz="1600" dirty="0"/>
              <a:t>von sich und anderen Personen und entscheiden darüber,</a:t>
            </a:r>
            <a:br>
              <a:rPr lang="de-DE" sz="1600" dirty="0"/>
            </a:br>
            <a:r>
              <a:rPr lang="de-DE" sz="1600" dirty="0"/>
              <a:t>wie man neue Beziehungen aufbaut </a:t>
            </a:r>
            <a:r>
              <a:rPr lang="de-DE" sz="1800" dirty="0"/>
              <a:t>(</a:t>
            </a:r>
            <a:r>
              <a:rPr lang="de-DE" sz="1600" i="1" dirty="0"/>
              <a:t>mit Vertrauen </a:t>
            </a:r>
            <a:br>
              <a:rPr lang="de-DE" sz="1600" i="1" dirty="0"/>
            </a:br>
            <a:r>
              <a:rPr lang="de-DE" sz="1600" i="1" dirty="0"/>
              <a:t>und positiven Gefühlen oder mit Misstrauen und Skepsis</a:t>
            </a:r>
            <a:r>
              <a:rPr lang="de-DE" sz="1800" dirty="0"/>
              <a:t>)</a:t>
            </a:r>
          </a:p>
          <a:p>
            <a:endParaRPr lang="de-DE" dirty="0"/>
          </a:p>
        </p:txBody>
      </p:sp>
      <p:sp>
        <p:nvSpPr>
          <p:cNvPr id="3" name="Abgerundetes Rechteck 2"/>
          <p:cNvSpPr/>
          <p:nvPr/>
        </p:nvSpPr>
        <p:spPr>
          <a:xfrm>
            <a:off x="252403" y="3864537"/>
            <a:ext cx="2171943" cy="1066178"/>
          </a:xfrm>
          <a:prstGeom prst="round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Positive Erfahrung aus der Lehrer*in-Schüler*in-Beziehung</a:t>
            </a:r>
          </a:p>
        </p:txBody>
      </p:sp>
      <p:sp>
        <p:nvSpPr>
          <p:cNvPr id="6" name="Pfeil nach rechts 5"/>
          <p:cNvSpPr/>
          <p:nvPr/>
        </p:nvSpPr>
        <p:spPr>
          <a:xfrm>
            <a:off x="2424346" y="4222499"/>
            <a:ext cx="655182" cy="381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a:off x="4139952" y="5643747"/>
            <a:ext cx="720080" cy="381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bgerundetes Rechteck 12"/>
          <p:cNvSpPr/>
          <p:nvPr/>
        </p:nvSpPr>
        <p:spPr>
          <a:xfrm>
            <a:off x="827584" y="5301208"/>
            <a:ext cx="3293453" cy="1066178"/>
          </a:xfrm>
          <a:prstGeom prst="round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Positive Einstellung und Denkmuster bezogen auf die Selbstwirksamkeit beim Lernen</a:t>
            </a:r>
          </a:p>
        </p:txBody>
      </p:sp>
      <p:sp>
        <p:nvSpPr>
          <p:cNvPr id="11" name="Abgerundetes Rechteck 10"/>
          <p:cNvSpPr/>
          <p:nvPr/>
        </p:nvSpPr>
        <p:spPr>
          <a:xfrm>
            <a:off x="3097560" y="3956305"/>
            <a:ext cx="3240360" cy="974410"/>
          </a:xfrm>
          <a:prstGeom prst="round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Positives Selbstbild, Neugier, Erkundungsbereitschaft, Vertrauen in andere Personen </a:t>
            </a:r>
          </a:p>
        </p:txBody>
      </p:sp>
      <p:sp>
        <p:nvSpPr>
          <p:cNvPr id="20" name="Abgerundetes Rechteck 19"/>
          <p:cNvSpPr/>
          <p:nvPr/>
        </p:nvSpPr>
        <p:spPr>
          <a:xfrm>
            <a:off x="4869489" y="5301208"/>
            <a:ext cx="3734959" cy="1066178"/>
          </a:xfrm>
          <a:prstGeom prst="roundRect">
            <a:avLst/>
          </a:prstGeom>
          <a:noFill/>
          <a:ln>
            <a:solidFill>
              <a:srgbClr val="024089"/>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de-DE" sz="1600" dirty="0">
                <a:solidFill>
                  <a:schemeClr val="tx1"/>
                </a:solidFill>
                <a:latin typeface="Arial" panose="020B0604020202020204" pitchFamily="34" charset="0"/>
                <a:cs typeface="Arial" panose="020B0604020202020204" pitchFamily="34" charset="0"/>
              </a:rPr>
              <a:t>Positive soziale Interaktion, intrinsische Motivation, aktiv am Klassengeschehen teilzunehmen</a:t>
            </a:r>
          </a:p>
        </p:txBody>
      </p:sp>
      <p:pic>
        <p:nvPicPr>
          <p:cNvPr id="8340" name="Picture 14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40152" y="1700808"/>
            <a:ext cx="2975891" cy="1984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7662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 grpId="0" animBg="1"/>
      <p:bldP spid="6" grpId="0" animBg="1"/>
      <p:bldP spid="12" grpId="0" animBg="1"/>
      <p:bldP spid="13" grpId="0" animBg="1"/>
      <p:bldP spid="11" grpId="0" animBg="1"/>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247880" y="289926"/>
            <a:ext cx="6995120" cy="402770"/>
          </a:xfrm>
        </p:spPr>
        <p:txBody>
          <a:bodyPr/>
          <a:lstStyle/>
          <a:p>
            <a:r>
              <a:rPr lang="de-DE" dirty="0">
                <a:solidFill>
                  <a:srgbClr val="024089"/>
                </a:solidFill>
              </a:rPr>
              <a:t>Lehrer*in-Schüler*in- Beziehung</a:t>
            </a:r>
          </a:p>
        </p:txBody>
      </p:sp>
      <p:sp>
        <p:nvSpPr>
          <p:cNvPr id="6" name="Inhaltsplatzhalter 5"/>
          <p:cNvSpPr>
            <a:spLocks noGrp="1"/>
          </p:cNvSpPr>
          <p:nvPr>
            <p:ph idx="1"/>
          </p:nvPr>
        </p:nvSpPr>
        <p:spPr/>
        <p:txBody>
          <a:bodyPr>
            <a:normAutofit lnSpcReduction="10000"/>
          </a:bodyPr>
          <a:lstStyle/>
          <a:p>
            <a:pPr marL="0" indent="0">
              <a:buNone/>
            </a:pPr>
            <a:r>
              <a:rPr lang="de-DE" dirty="0"/>
              <a:t>Verschiedene Wege, über die Lehrkräfte Einfluss auf die Kinder nehmen:</a:t>
            </a:r>
          </a:p>
          <a:p>
            <a:endParaRPr lang="de-DE" dirty="0"/>
          </a:p>
          <a:p>
            <a:pPr marL="0" indent="0">
              <a:buNone/>
            </a:pPr>
            <a:r>
              <a:rPr lang="de-DE" sz="1800" b="1" dirty="0">
                <a:ea typeface="Calibri"/>
              </a:rPr>
              <a:t>Die Lehrkraft als Vermittler von sozialen Kompetenzen</a:t>
            </a:r>
          </a:p>
          <a:p>
            <a:r>
              <a:rPr lang="de-DE" sz="1800" dirty="0">
                <a:ea typeface="Calibri"/>
              </a:rPr>
              <a:t>Entwicklungsfördernde Gestaltung von Umfeld und Aktivitäten</a:t>
            </a:r>
          </a:p>
          <a:p>
            <a:r>
              <a:rPr lang="de-DE" sz="1800" dirty="0">
                <a:ea typeface="Calibri"/>
              </a:rPr>
              <a:t>Nutzen von Hintergrundinformationen über Schüler</a:t>
            </a:r>
          </a:p>
          <a:p>
            <a:r>
              <a:rPr lang="de-DE" sz="1800" dirty="0">
                <a:ea typeface="Calibri"/>
              </a:rPr>
              <a:t>Bewusstsein der eigenen Modellfunktion </a:t>
            </a:r>
          </a:p>
          <a:p>
            <a:pPr lvl="1"/>
            <a:endParaRPr lang="de-DE" i="1" dirty="0">
              <a:ea typeface="Calibri"/>
            </a:endParaRPr>
          </a:p>
          <a:p>
            <a:pPr marL="0" indent="0">
              <a:buNone/>
            </a:pPr>
            <a:r>
              <a:rPr lang="de-DE" sz="1800" b="1" dirty="0">
                <a:ea typeface="Calibri"/>
              </a:rPr>
              <a:t>Lehrer*in-Schüler*in-Beziehung</a:t>
            </a:r>
          </a:p>
          <a:p>
            <a:r>
              <a:rPr lang="de-DE" sz="1800" dirty="0">
                <a:ea typeface="Calibri"/>
              </a:rPr>
              <a:t>Verschiedene Studien konnten belegen, dass es einen positiven Einfluss einer funktionierenden Beziehung auf die Entwicklung von Kindern gibt.</a:t>
            </a:r>
          </a:p>
          <a:p>
            <a:r>
              <a:rPr lang="de-DE" sz="1800" dirty="0">
                <a:ea typeface="Calibri"/>
              </a:rPr>
              <a:t>Lehrer*innen als positives Vorbild bezogen auf Beziehungs- und Kommunikationsfähigkeiten (verbal/nonverbal).</a:t>
            </a:r>
            <a:endParaRPr lang="de-DE" sz="1800" b="1" dirty="0">
              <a:ea typeface="Calibri"/>
            </a:endParaRPr>
          </a:p>
          <a:p>
            <a:pPr lvl="1">
              <a:buFont typeface="Arial" panose="020B0604020202020204" pitchFamily="34" charset="0"/>
              <a:buChar char="•"/>
            </a:pPr>
            <a:endParaRPr lang="de-DE" b="1" i="1" dirty="0">
              <a:ea typeface="Calibri"/>
            </a:endParaRPr>
          </a:p>
          <a:p>
            <a:pPr marL="0" indent="0">
              <a:buNone/>
            </a:pPr>
            <a:r>
              <a:rPr lang="de-DE" sz="1800" b="1" dirty="0">
                <a:ea typeface="Calibri"/>
              </a:rPr>
              <a:t>In der Rolle als Klassenlehrer*in</a:t>
            </a:r>
          </a:p>
          <a:p>
            <a:r>
              <a:rPr lang="de-DE" sz="1800" dirty="0">
                <a:ea typeface="Calibri"/>
              </a:rPr>
              <a:t>Einführung kooperativer Lernstrukturen. (Arbeit in Kleingruppen lässt Kinder an den Erfahrungen anderer teilhaben und fördert dadurch prosoziales Verhalten)</a:t>
            </a:r>
          </a:p>
          <a:p>
            <a:pPr marL="0" indent="0">
              <a:buNone/>
            </a:pPr>
            <a:endParaRPr lang="de-DE" dirty="0"/>
          </a:p>
        </p:txBody>
      </p:sp>
    </p:spTree>
    <p:extLst>
      <p:ext uri="{BB962C8B-B14F-4D97-AF65-F5344CB8AC3E}">
        <p14:creationId xmlns:p14="http://schemas.microsoft.com/office/powerpoint/2010/main" val="34859346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203848" y="2780928"/>
            <a:ext cx="5638800" cy="720725"/>
          </a:xfrm>
        </p:spPr>
        <p:txBody>
          <a:bodyPr>
            <a:noAutofit/>
          </a:bodyPr>
          <a:lstStyle/>
          <a:p>
            <a:pPr lvl="0"/>
            <a:r>
              <a:rPr lang="de-DE" sz="2000" dirty="0"/>
              <a:t>Konsequenzen einer gelingenden </a:t>
            </a:r>
            <a:r>
              <a:rPr lang="de-DE" sz="2000" b="0" dirty="0"/>
              <a:t>(bzw. nicht gelingenden) </a:t>
            </a:r>
            <a:r>
              <a:rPr lang="de-DE" sz="2000" dirty="0"/>
              <a:t>Lehrer*in-Schüler*in-Beziehung</a:t>
            </a:r>
            <a:endParaRPr lang="de-DE" dirty="0"/>
          </a:p>
        </p:txBody>
      </p:sp>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348880"/>
            <a:ext cx="3131634" cy="2088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988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13663955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p:txBody>
          <a:bodyPr/>
          <a:lstStyle/>
          <a:p>
            <a:r>
              <a:rPr lang="de-DE" dirty="0">
                <a:solidFill>
                  <a:srgbClr val="024089"/>
                </a:solidFill>
              </a:rPr>
              <a:t>Lehrer*in-Schüler*in-Beziehung</a:t>
            </a:r>
          </a:p>
        </p:txBody>
      </p:sp>
      <p:sp>
        <p:nvSpPr>
          <p:cNvPr id="31" name="Textplatzhalter 1"/>
          <p:cNvSpPr>
            <a:spLocks noGrp="1"/>
          </p:cNvSpPr>
          <p:nvPr>
            <p:ph type="body" sz="quarter" idx="13"/>
          </p:nvPr>
        </p:nvSpPr>
        <p:spPr/>
        <p:txBody>
          <a:bodyPr/>
          <a:lstStyle/>
          <a:p>
            <a:r>
              <a:rPr lang="de-DE" dirty="0">
                <a:solidFill>
                  <a:srgbClr val="024089"/>
                </a:solidFill>
              </a:rPr>
              <a:t> – ausgewählte Befunde aus der Literatur </a:t>
            </a:r>
          </a:p>
          <a:p>
            <a:endParaRPr lang="de-DE" dirty="0">
              <a:solidFill>
                <a:srgbClr val="024089"/>
              </a:solidFill>
            </a:endParaRPr>
          </a:p>
        </p:txBody>
      </p:sp>
      <p:sp>
        <p:nvSpPr>
          <p:cNvPr id="9" name="Pfeil nach rechts 8"/>
          <p:cNvSpPr/>
          <p:nvPr/>
        </p:nvSpPr>
        <p:spPr>
          <a:xfrm rot="19980395" flipV="1">
            <a:off x="5521507" y="2909209"/>
            <a:ext cx="614848" cy="206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rot="16200000" flipV="1">
            <a:off x="4244238" y="2813204"/>
            <a:ext cx="439501" cy="216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087719" y="1139260"/>
            <a:ext cx="2753718" cy="1569660"/>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Gefühl von </a:t>
            </a:r>
            <a:r>
              <a:rPr lang="de-DE" sz="1600" b="1" dirty="0">
                <a:latin typeface="Arial" panose="020B0604020202020204" pitchFamily="34" charset="0"/>
                <a:cs typeface="Arial" panose="020B0604020202020204" pitchFamily="34" charset="0"/>
              </a:rPr>
              <a:t>Selbstvertrauen</a:t>
            </a:r>
            <a:r>
              <a:rPr lang="de-DE" sz="1600" dirty="0">
                <a:latin typeface="Arial" panose="020B0604020202020204" pitchFamily="34" charset="0"/>
                <a:cs typeface="Arial" panose="020B0604020202020204" pitchFamily="34" charset="0"/>
              </a:rPr>
              <a:t> und </a:t>
            </a:r>
            <a:r>
              <a:rPr lang="de-DE" sz="1600" b="1" dirty="0">
                <a:latin typeface="Arial" panose="020B0604020202020204" pitchFamily="34" charset="0"/>
                <a:cs typeface="Arial" panose="020B0604020202020204" pitchFamily="34" charset="0"/>
              </a:rPr>
              <a:t>Wohlbefinden </a:t>
            </a:r>
          </a:p>
          <a:p>
            <a:r>
              <a:rPr lang="de-DE" sz="1600" i="1" dirty="0">
                <a:latin typeface="Arial" panose="020B0604020202020204" pitchFamily="34" charset="0"/>
                <a:cs typeface="Arial" panose="020B0604020202020204" pitchFamily="34" charset="0"/>
                <a:sym typeface="Wingdings" panose="05000000000000000000" pitchFamily="2" charset="2"/>
              </a:rPr>
              <a:t> </a:t>
            </a:r>
            <a:r>
              <a:rPr lang="de-DE" sz="1600" i="1" dirty="0">
                <a:latin typeface="Arial" panose="020B0604020202020204" pitchFamily="34" charset="0"/>
                <a:cs typeface="Arial" panose="020B0604020202020204" pitchFamily="34" charset="0"/>
              </a:rPr>
              <a:t>Grundlage für adaptive sozial-emotionale Entwicklung</a:t>
            </a:r>
          </a:p>
        </p:txBody>
      </p:sp>
      <p:sp>
        <p:nvSpPr>
          <p:cNvPr id="14" name="Textfeld 13"/>
          <p:cNvSpPr txBox="1"/>
          <p:nvPr/>
        </p:nvSpPr>
        <p:spPr>
          <a:xfrm>
            <a:off x="6193455" y="1617159"/>
            <a:ext cx="2448272" cy="1569660"/>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beeinflusst Ausmaß an </a:t>
            </a:r>
            <a:r>
              <a:rPr lang="de-DE" sz="1600" b="1" dirty="0">
                <a:latin typeface="Arial" panose="020B0604020202020204" pitchFamily="34" charset="0"/>
                <a:cs typeface="Arial" panose="020B0604020202020204" pitchFamily="34" charset="0"/>
              </a:rPr>
              <a:t>Engagement</a:t>
            </a:r>
            <a:r>
              <a:rPr lang="de-DE" sz="1600" dirty="0">
                <a:latin typeface="Arial" panose="020B0604020202020204" pitchFamily="34" charset="0"/>
                <a:cs typeface="Arial" panose="020B0604020202020204" pitchFamily="34" charset="0"/>
              </a:rPr>
              <a:t> seitens der Schüler*innen </a:t>
            </a:r>
          </a:p>
          <a:p>
            <a:r>
              <a:rPr lang="de-DE" sz="1600" i="1" dirty="0">
                <a:latin typeface="Arial" panose="020B0604020202020204" pitchFamily="34" charset="0"/>
                <a:cs typeface="Arial" panose="020B0604020202020204" pitchFamily="34" charset="0"/>
                <a:sym typeface="Wingdings" panose="05000000000000000000" pitchFamily="2" charset="2"/>
              </a:rPr>
              <a:t> </a:t>
            </a:r>
            <a:r>
              <a:rPr lang="de-DE" sz="1600" i="1" dirty="0">
                <a:latin typeface="Arial" panose="020B0604020202020204" pitchFamily="34" charset="0"/>
                <a:cs typeface="Arial" panose="020B0604020202020204" pitchFamily="34" charset="0"/>
              </a:rPr>
              <a:t>Kompetenzen der Kinder werden optimal genutzt</a:t>
            </a:r>
          </a:p>
        </p:txBody>
      </p:sp>
      <p:sp>
        <p:nvSpPr>
          <p:cNvPr id="15" name="Pfeil nach rechts 14"/>
          <p:cNvSpPr/>
          <p:nvPr/>
        </p:nvSpPr>
        <p:spPr>
          <a:xfrm rot="2894714" flipV="1">
            <a:off x="5501075" y="4491137"/>
            <a:ext cx="936380" cy="207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5724128" y="5118283"/>
            <a:ext cx="2448272" cy="830997"/>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erhöht akademische </a:t>
            </a:r>
            <a:r>
              <a:rPr lang="de-DE" sz="1600" b="1" dirty="0">
                <a:latin typeface="Arial" panose="020B0604020202020204" pitchFamily="34" charset="0"/>
                <a:cs typeface="Arial" panose="020B0604020202020204" pitchFamily="34" charset="0"/>
              </a:rPr>
              <a:t>Motivation</a:t>
            </a:r>
            <a:r>
              <a:rPr lang="de-DE" sz="1600" dirty="0">
                <a:latin typeface="Arial" panose="020B0604020202020204" pitchFamily="34" charset="0"/>
                <a:cs typeface="Arial" panose="020B0604020202020204" pitchFamily="34" charset="0"/>
              </a:rPr>
              <a:t> und </a:t>
            </a:r>
            <a:r>
              <a:rPr lang="de-DE" sz="1600" b="1" dirty="0">
                <a:latin typeface="Arial" panose="020B0604020202020204" pitchFamily="34" charset="0"/>
                <a:cs typeface="Arial" panose="020B0604020202020204" pitchFamily="34" charset="0"/>
              </a:rPr>
              <a:t>Leistungserfolg</a:t>
            </a:r>
          </a:p>
        </p:txBody>
      </p:sp>
      <p:sp>
        <p:nvSpPr>
          <p:cNvPr id="13" name="Pfeil nach rechts 12"/>
          <p:cNvSpPr/>
          <p:nvPr/>
        </p:nvSpPr>
        <p:spPr>
          <a:xfrm rot="8190004" flipV="1">
            <a:off x="2221914" y="4446337"/>
            <a:ext cx="1141198" cy="2017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extfeld 18"/>
          <p:cNvSpPr txBox="1"/>
          <p:nvPr/>
        </p:nvSpPr>
        <p:spPr>
          <a:xfrm>
            <a:off x="429248" y="5088086"/>
            <a:ext cx="3536024" cy="1077218"/>
          </a:xfrm>
          <a:prstGeom prst="rect">
            <a:avLst/>
          </a:prstGeom>
          <a:noFill/>
        </p:spPr>
        <p:txBody>
          <a:bodyPr wrap="square" rtlCol="0">
            <a:spAutoFit/>
          </a:bodyPr>
          <a:lstStyle/>
          <a:p>
            <a:r>
              <a:rPr lang="de-DE" sz="1600" b="1" dirty="0">
                <a:latin typeface="Arial" panose="020B0604020202020204" pitchFamily="34" charset="0"/>
                <a:cs typeface="Arial" panose="020B0604020202020204" pitchFamily="34" charset="0"/>
              </a:rPr>
              <a:t>Protektiver Faktor </a:t>
            </a:r>
            <a:r>
              <a:rPr lang="de-DE" sz="1600" dirty="0">
                <a:latin typeface="Arial" panose="020B0604020202020204" pitchFamily="34" charset="0"/>
                <a:cs typeface="Arial" panose="020B0604020202020204" pitchFamily="34" charset="0"/>
              </a:rPr>
              <a:t>besonders für Kinder, die ein erhöhtes Risiko aufweisen, von Peers schikaniert zu werden</a:t>
            </a:r>
            <a:endParaRPr lang="de-DE" sz="1600" i="1" dirty="0">
              <a:latin typeface="Arial" panose="020B0604020202020204" pitchFamily="34" charset="0"/>
              <a:cs typeface="Arial" panose="020B0604020202020204" pitchFamily="34" charset="0"/>
            </a:endParaRPr>
          </a:p>
        </p:txBody>
      </p:sp>
      <p:sp>
        <p:nvSpPr>
          <p:cNvPr id="20" name="Pfeil nach rechts 19"/>
          <p:cNvSpPr/>
          <p:nvPr/>
        </p:nvSpPr>
        <p:spPr>
          <a:xfrm rot="12508994" flipV="1">
            <a:off x="2230593" y="2807019"/>
            <a:ext cx="1089400" cy="2322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Textfeld 20"/>
          <p:cNvSpPr txBox="1"/>
          <p:nvPr/>
        </p:nvSpPr>
        <p:spPr>
          <a:xfrm>
            <a:off x="295184" y="1628783"/>
            <a:ext cx="2260592" cy="2062103"/>
          </a:xfrm>
          <a:prstGeom prst="rect">
            <a:avLst/>
          </a:prstGeom>
          <a:noFill/>
        </p:spPr>
        <p:txBody>
          <a:bodyPr wrap="square" rtlCol="0">
            <a:spAutoFit/>
          </a:bodyPr>
          <a:lstStyle/>
          <a:p>
            <a:r>
              <a:rPr lang="de-DE" sz="1600" b="1" dirty="0">
                <a:solidFill>
                  <a:srgbClr val="002060"/>
                </a:solidFill>
                <a:latin typeface="Arial" panose="020B0604020202020204" pitchFamily="34" charset="0"/>
                <a:cs typeface="Arial" panose="020B0604020202020204" pitchFamily="34" charset="0"/>
              </a:rPr>
              <a:t>K</a:t>
            </a:r>
            <a:r>
              <a:rPr lang="de-DE" sz="1600" b="1" dirty="0">
                <a:latin typeface="Arial" panose="020B0604020202020204" pitchFamily="34" charset="0"/>
                <a:cs typeface="Arial" panose="020B0604020202020204" pitchFamily="34" charset="0"/>
              </a:rPr>
              <a:t>onsequenzen von „Opfererfahrungen“ </a:t>
            </a:r>
            <a:r>
              <a:rPr lang="de-DE" sz="1600" dirty="0">
                <a:latin typeface="Arial" panose="020B0604020202020204" pitchFamily="34" charset="0"/>
                <a:cs typeface="Arial" panose="020B0604020202020204" pitchFamily="34" charset="0"/>
              </a:rPr>
              <a:t>von Bullying kann durch eine positive Lehrer-Schüler-Beziehung</a:t>
            </a:r>
            <a:r>
              <a:rPr lang="de-DE" sz="1600" b="1" dirty="0">
                <a:latin typeface="Arial" panose="020B0604020202020204" pitchFamily="34" charset="0"/>
                <a:cs typeface="Arial" panose="020B0604020202020204" pitchFamily="34" charset="0"/>
              </a:rPr>
              <a:t> abgeschwächt </a:t>
            </a:r>
            <a:r>
              <a:rPr lang="de-DE" sz="1600" dirty="0">
                <a:latin typeface="Arial" panose="020B0604020202020204" pitchFamily="34" charset="0"/>
                <a:cs typeface="Arial" panose="020B0604020202020204" pitchFamily="34" charset="0"/>
              </a:rPr>
              <a:t>werden</a:t>
            </a:r>
            <a:endParaRPr lang="de-DE" sz="1600" i="1" dirty="0">
              <a:latin typeface="Arial" panose="020B0604020202020204" pitchFamily="34" charset="0"/>
              <a:cs typeface="Arial" panose="020B0604020202020204" pitchFamily="34" charset="0"/>
            </a:endParaRPr>
          </a:p>
        </p:txBody>
      </p:sp>
      <p:sp>
        <p:nvSpPr>
          <p:cNvPr id="2" name="Abgerundetes Rechteck 1"/>
          <p:cNvSpPr/>
          <p:nvPr/>
        </p:nvSpPr>
        <p:spPr>
          <a:xfrm>
            <a:off x="3347864" y="3310149"/>
            <a:ext cx="2160240" cy="795971"/>
          </a:xfrm>
          <a:prstGeom prst="roundRect">
            <a:avLst/>
          </a:prstGeom>
          <a:noFill/>
          <a:ln>
            <a:solidFill>
              <a:srgbClr val="024089"/>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de-DE" b="1" dirty="0">
                <a:solidFill>
                  <a:schemeClr val="tx1"/>
                </a:solidFill>
              </a:rPr>
              <a:t>Positive Lehrer*in-Schüler*in-Beziehung</a:t>
            </a:r>
          </a:p>
        </p:txBody>
      </p:sp>
    </p:spTree>
    <p:extLst>
      <p:ext uri="{BB962C8B-B14F-4D97-AF65-F5344CB8AC3E}">
        <p14:creationId xmlns:p14="http://schemas.microsoft.com/office/powerpoint/2010/main" val="251572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p:bldP spid="14" grpId="0"/>
      <p:bldP spid="15" grpId="0" animBg="1"/>
      <p:bldP spid="16" grpId="0"/>
      <p:bldP spid="13" grpId="0" animBg="1"/>
      <p:bldP spid="19" grpId="0"/>
      <p:bldP spid="20" grpId="0" animBg="1"/>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8757416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Titel 2"/>
          <p:cNvSpPr>
            <a:spLocks noGrp="1"/>
          </p:cNvSpPr>
          <p:nvPr>
            <p:ph type="title"/>
          </p:nvPr>
        </p:nvSpPr>
        <p:spPr/>
        <p:txBody>
          <a:bodyPr/>
          <a:lstStyle/>
          <a:p>
            <a:r>
              <a:rPr lang="de-DE" dirty="0">
                <a:solidFill>
                  <a:srgbClr val="024089"/>
                </a:solidFill>
              </a:rPr>
              <a:t>Lehrer*in-Schüler*in-Beziehung</a:t>
            </a:r>
          </a:p>
        </p:txBody>
      </p:sp>
      <p:sp>
        <p:nvSpPr>
          <p:cNvPr id="31" name="Textplatzhalter 1"/>
          <p:cNvSpPr>
            <a:spLocks noGrp="1"/>
          </p:cNvSpPr>
          <p:nvPr>
            <p:ph type="body" sz="quarter" idx="13"/>
          </p:nvPr>
        </p:nvSpPr>
        <p:spPr/>
        <p:txBody>
          <a:bodyPr/>
          <a:lstStyle/>
          <a:p>
            <a:r>
              <a:rPr lang="de-DE" dirty="0">
                <a:solidFill>
                  <a:srgbClr val="024089"/>
                </a:solidFill>
              </a:rPr>
              <a:t> – ausgewählte Befunde aus der Literatur </a:t>
            </a:r>
          </a:p>
        </p:txBody>
      </p:sp>
      <p:sp>
        <p:nvSpPr>
          <p:cNvPr id="9" name="Pfeil nach rechts 8"/>
          <p:cNvSpPr/>
          <p:nvPr/>
        </p:nvSpPr>
        <p:spPr>
          <a:xfrm rot="19980395" flipV="1">
            <a:off x="5548160" y="2796443"/>
            <a:ext cx="749154" cy="192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Pfeil nach rechts 11"/>
          <p:cNvSpPr/>
          <p:nvPr/>
        </p:nvSpPr>
        <p:spPr>
          <a:xfrm rot="16200000" flipV="1">
            <a:off x="4145773" y="2474480"/>
            <a:ext cx="564422" cy="192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3147370" y="1186272"/>
            <a:ext cx="2753718" cy="1077218"/>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Vor allem ein </a:t>
            </a:r>
            <a:r>
              <a:rPr lang="de-DE" sz="1600" b="1" dirty="0">
                <a:latin typeface="Arial" panose="020B0604020202020204" pitchFamily="34" charset="0"/>
                <a:cs typeface="Arial" panose="020B0604020202020204" pitchFamily="34" charset="0"/>
              </a:rPr>
              <a:t>Risikofaktor </a:t>
            </a:r>
            <a:r>
              <a:rPr lang="de-DE" sz="1600" dirty="0">
                <a:latin typeface="Arial" panose="020B0604020202020204" pitchFamily="34" charset="0"/>
                <a:cs typeface="Arial" panose="020B0604020202020204" pitchFamily="34" charset="0"/>
              </a:rPr>
              <a:t>für Kinder, die in einer armen, ungünstigen Umgebung aufwachsen</a:t>
            </a:r>
            <a:endParaRPr lang="de-DE" sz="1600" i="1" dirty="0">
              <a:latin typeface="Arial" panose="020B0604020202020204" pitchFamily="34" charset="0"/>
              <a:cs typeface="Arial" panose="020B0604020202020204" pitchFamily="34" charset="0"/>
            </a:endParaRPr>
          </a:p>
        </p:txBody>
      </p:sp>
      <p:sp>
        <p:nvSpPr>
          <p:cNvPr id="14" name="Textfeld 13"/>
          <p:cNvSpPr txBox="1"/>
          <p:nvPr/>
        </p:nvSpPr>
        <p:spPr>
          <a:xfrm>
            <a:off x="6264474" y="1702845"/>
            <a:ext cx="2664296" cy="1815882"/>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In Klassen, in denen Lehrkräfte, Mobbing und Aggression unter Kindern als Teil der normalen Entwicklung ansehen, tritt dieses Phänomen auch vermehrt auf </a:t>
            </a:r>
            <a:endParaRPr lang="de-DE" sz="1600" i="1" dirty="0">
              <a:latin typeface="Arial" panose="020B0604020202020204" pitchFamily="34" charset="0"/>
              <a:cs typeface="Arial" panose="020B0604020202020204" pitchFamily="34" charset="0"/>
            </a:endParaRPr>
          </a:p>
        </p:txBody>
      </p:sp>
      <p:sp>
        <p:nvSpPr>
          <p:cNvPr id="15" name="Pfeil nach rechts 14"/>
          <p:cNvSpPr/>
          <p:nvPr/>
        </p:nvSpPr>
        <p:spPr>
          <a:xfrm rot="5400000" flipV="1">
            <a:off x="3804559" y="4140480"/>
            <a:ext cx="704033" cy="1772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extfeld 15"/>
          <p:cNvSpPr txBox="1"/>
          <p:nvPr/>
        </p:nvSpPr>
        <p:spPr>
          <a:xfrm>
            <a:off x="3306541" y="4595644"/>
            <a:ext cx="4451487" cy="1569660"/>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Kinder, die </a:t>
            </a:r>
            <a:r>
              <a:rPr lang="de-DE" sz="1600" b="1" dirty="0">
                <a:latin typeface="Arial" panose="020B0604020202020204" pitchFamily="34" charset="0"/>
                <a:cs typeface="Arial" panose="020B0604020202020204" pitchFamily="34" charset="0"/>
              </a:rPr>
              <a:t>Opfererfahrungen</a:t>
            </a:r>
            <a:r>
              <a:rPr lang="de-DE" sz="1600" dirty="0">
                <a:latin typeface="Arial" panose="020B0604020202020204" pitchFamily="34" charset="0"/>
                <a:cs typeface="Arial" panose="020B0604020202020204" pitchFamily="34" charset="0"/>
              </a:rPr>
              <a:t> gemacht haben, und die </a:t>
            </a:r>
            <a:r>
              <a:rPr lang="de-DE" sz="1600" b="1" dirty="0">
                <a:latin typeface="Arial" panose="020B0604020202020204" pitchFamily="34" charset="0"/>
                <a:cs typeface="Arial" panose="020B0604020202020204" pitchFamily="34" charset="0"/>
              </a:rPr>
              <a:t>Lehrkraft</a:t>
            </a:r>
            <a:r>
              <a:rPr lang="de-DE" sz="1600" dirty="0">
                <a:latin typeface="Arial" panose="020B0604020202020204" pitchFamily="34" charset="0"/>
                <a:cs typeface="Arial" panose="020B0604020202020204" pitchFamily="34" charset="0"/>
              </a:rPr>
              <a:t> als </a:t>
            </a:r>
            <a:r>
              <a:rPr lang="de-DE" sz="1600" b="1" dirty="0">
                <a:latin typeface="Arial" panose="020B0604020202020204" pitchFamily="34" charset="0"/>
                <a:cs typeface="Arial" panose="020B0604020202020204" pitchFamily="34" charset="0"/>
              </a:rPr>
              <a:t>passiv </a:t>
            </a:r>
            <a:r>
              <a:rPr lang="de-DE" sz="1600" dirty="0">
                <a:latin typeface="Arial" panose="020B0604020202020204" pitchFamily="34" charset="0"/>
                <a:cs typeface="Arial" panose="020B0604020202020204" pitchFamily="34" charset="0"/>
              </a:rPr>
              <a:t>diesbezüglich erleben, zeigten erhöhte kritische Werte bei </a:t>
            </a:r>
            <a:r>
              <a:rPr lang="de-DE" sz="1600" b="1" dirty="0">
                <a:latin typeface="Arial" panose="020B0604020202020204" pitchFamily="34" charset="0"/>
                <a:cs typeface="Arial" panose="020B0604020202020204" pitchFamily="34" charset="0"/>
              </a:rPr>
              <a:t>internalisierenden Störungen</a:t>
            </a:r>
          </a:p>
          <a:p>
            <a:r>
              <a:rPr lang="de-DE" sz="1600" b="1" dirty="0">
                <a:latin typeface="Arial" panose="020B0604020202020204" pitchFamily="34" charset="0"/>
                <a:cs typeface="Arial" panose="020B0604020202020204" pitchFamily="34" charset="0"/>
                <a:sym typeface="Wingdings" panose="05000000000000000000" pitchFamily="2" charset="2"/>
              </a:rPr>
              <a:t> </a:t>
            </a:r>
            <a:r>
              <a:rPr lang="de-DE" sz="1600" i="1" dirty="0">
                <a:latin typeface="Arial" panose="020B0604020202020204" pitchFamily="34" charset="0"/>
                <a:cs typeface="Arial" panose="020B0604020202020204" pitchFamily="34" charset="0"/>
                <a:sym typeface="Wingdings" panose="05000000000000000000" pitchFamily="2" charset="2"/>
              </a:rPr>
              <a:t>im Gegensatz zu Kindern, die Lehrkräfte als aktiv eingreifend erlebten</a:t>
            </a:r>
            <a:endParaRPr lang="de-DE" sz="1600" i="1" dirty="0">
              <a:latin typeface="Arial" panose="020B0604020202020204" pitchFamily="34" charset="0"/>
              <a:cs typeface="Arial" panose="020B0604020202020204" pitchFamily="34" charset="0"/>
            </a:endParaRPr>
          </a:p>
        </p:txBody>
      </p:sp>
      <p:sp>
        <p:nvSpPr>
          <p:cNvPr id="17" name="Pfeil nach rechts 16"/>
          <p:cNvSpPr/>
          <p:nvPr/>
        </p:nvSpPr>
        <p:spPr>
          <a:xfrm rot="12940464" flipV="1">
            <a:off x="2450895" y="2606832"/>
            <a:ext cx="967606" cy="1986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Abgerundetes Rechteck 1"/>
          <p:cNvSpPr/>
          <p:nvPr/>
        </p:nvSpPr>
        <p:spPr>
          <a:xfrm>
            <a:off x="3347864" y="2967247"/>
            <a:ext cx="2160240" cy="822927"/>
          </a:xfrm>
          <a:prstGeom prst="roundRect">
            <a:avLst/>
          </a:prstGeom>
          <a:noFill/>
          <a:ln>
            <a:solidFill>
              <a:srgbClr val="024089"/>
            </a:solidFill>
          </a:ln>
          <a:effectLst/>
        </p:spPr>
        <p:style>
          <a:lnRef idx="1">
            <a:schemeClr val="accent2"/>
          </a:lnRef>
          <a:fillRef idx="2">
            <a:schemeClr val="accent2"/>
          </a:fillRef>
          <a:effectRef idx="1">
            <a:schemeClr val="accent2"/>
          </a:effectRef>
          <a:fontRef idx="minor">
            <a:schemeClr val="dk1"/>
          </a:fontRef>
        </p:style>
        <p:txBody>
          <a:bodyPr rtlCol="0" anchor="ctr"/>
          <a:lstStyle/>
          <a:p>
            <a:pPr algn="ctr"/>
            <a:r>
              <a:rPr lang="de-DE" b="1" dirty="0">
                <a:solidFill>
                  <a:srgbClr val="002060"/>
                </a:solidFill>
              </a:rPr>
              <a:t>Negative Lehrer*in-Schüler*in-Beziehung</a:t>
            </a:r>
          </a:p>
        </p:txBody>
      </p:sp>
      <p:sp>
        <p:nvSpPr>
          <p:cNvPr id="18" name="Textfeld 17"/>
          <p:cNvSpPr txBox="1"/>
          <p:nvPr/>
        </p:nvSpPr>
        <p:spPr>
          <a:xfrm>
            <a:off x="448478" y="1686685"/>
            <a:ext cx="2177981" cy="3293209"/>
          </a:xfrm>
          <a:prstGeom prst="rect">
            <a:avLst/>
          </a:prstGeom>
          <a:noFill/>
        </p:spPr>
        <p:txBody>
          <a:bodyPr wrap="square" rtlCol="0">
            <a:spAutoFit/>
          </a:bodyPr>
          <a:lstStyle/>
          <a:p>
            <a:r>
              <a:rPr lang="de-DE" sz="1600" dirty="0">
                <a:latin typeface="Arial" panose="020B0604020202020204" pitchFamily="34" charset="0"/>
                <a:ea typeface="Calibri"/>
                <a:cs typeface="Arial" panose="020B0604020202020204" pitchFamily="34" charset="0"/>
              </a:rPr>
              <a:t>Lehrer*in-Schüler*in-Beziehung und Peerbeziehung (im Alter von 6-7 Jahren) haben einen Einfluss auf das </a:t>
            </a:r>
            <a:r>
              <a:rPr lang="de-DE" sz="1600" b="1" dirty="0">
                <a:latin typeface="Arial" panose="020B0604020202020204" pitchFamily="34" charset="0"/>
                <a:ea typeface="Calibri"/>
                <a:cs typeface="Arial" panose="020B0604020202020204" pitchFamily="34" charset="0"/>
              </a:rPr>
              <a:t>Selbstkonzept</a:t>
            </a:r>
            <a:r>
              <a:rPr lang="de-DE" sz="1600" dirty="0">
                <a:latin typeface="Arial" panose="020B0604020202020204" pitchFamily="34" charset="0"/>
                <a:ea typeface="Calibri"/>
                <a:cs typeface="Arial" panose="020B0604020202020204" pitchFamily="34" charset="0"/>
              </a:rPr>
              <a:t>, das </a:t>
            </a:r>
            <a:r>
              <a:rPr lang="de-DE" sz="1600" b="1" dirty="0">
                <a:latin typeface="Arial" panose="020B0604020202020204" pitchFamily="34" charset="0"/>
                <a:ea typeface="Calibri"/>
                <a:cs typeface="Arial" panose="020B0604020202020204" pitchFamily="34" charset="0"/>
              </a:rPr>
              <a:t>emotionale Wohlbefinden </a:t>
            </a:r>
            <a:r>
              <a:rPr lang="de-DE" sz="1600" dirty="0">
                <a:latin typeface="Arial" panose="020B0604020202020204" pitchFamily="34" charset="0"/>
                <a:ea typeface="Calibri"/>
                <a:cs typeface="Arial" panose="020B0604020202020204" pitchFamily="34" charset="0"/>
              </a:rPr>
              <a:t>und das Ausmaß an </a:t>
            </a:r>
            <a:r>
              <a:rPr lang="de-DE" sz="1600" b="1" dirty="0">
                <a:latin typeface="Arial" panose="020B0604020202020204" pitchFamily="34" charset="0"/>
                <a:ea typeface="Calibri"/>
                <a:cs typeface="Arial" panose="020B0604020202020204" pitchFamily="34" charset="0"/>
              </a:rPr>
              <a:t>positiver Schuleinstellung </a:t>
            </a:r>
            <a:r>
              <a:rPr lang="de-DE" sz="1600" dirty="0">
                <a:latin typeface="Arial" panose="020B0604020202020204" pitchFamily="34" charset="0"/>
                <a:ea typeface="Calibri"/>
                <a:cs typeface="Arial" panose="020B0604020202020204" pitchFamily="34" charset="0"/>
              </a:rPr>
              <a:t>(im Alter von 8-9 Jahren)</a:t>
            </a:r>
            <a:endParaRPr lang="de-D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72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1" grpId="0"/>
      <p:bldP spid="14" grpId="0"/>
      <p:bldP spid="15" grpId="0" animBg="1"/>
      <p:bldP spid="16" grpId="0"/>
      <p:bldP spid="17" grpId="0" animBg="1"/>
      <p:bldP spid="1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2257858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Lehrer*in-Schüler*in-Beziehung</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538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38" y="1131157"/>
            <a:ext cx="1220142" cy="158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bgerundetes Rechteck 6"/>
          <p:cNvSpPr/>
          <p:nvPr/>
        </p:nvSpPr>
        <p:spPr>
          <a:xfrm>
            <a:off x="1691680" y="1340768"/>
            <a:ext cx="3024336" cy="1469865"/>
          </a:xfrm>
          <a:prstGeom prst="roundRect">
            <a:avLst/>
          </a:prstGeom>
          <a:noFill/>
          <a:ln w="28575">
            <a:solidFill>
              <a:srgbClr val="024089"/>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Eine positive Lehrer*in-Schüler*in-Beziehung hat nicht nur positive Auswirkungen für die Schüler*innen…</a:t>
            </a:r>
          </a:p>
        </p:txBody>
      </p:sp>
      <p:sp>
        <p:nvSpPr>
          <p:cNvPr id="9" name="Textfeld 8"/>
          <p:cNvSpPr txBox="1"/>
          <p:nvPr/>
        </p:nvSpPr>
        <p:spPr>
          <a:xfrm>
            <a:off x="2903930" y="3291081"/>
            <a:ext cx="4747940" cy="353943"/>
          </a:xfrm>
          <a:prstGeom prst="rect">
            <a:avLst/>
          </a:prstGeom>
          <a:noFill/>
        </p:spPr>
        <p:txBody>
          <a:bodyPr wrap="square" rtlCol="0">
            <a:spAutoFit/>
          </a:bodyPr>
          <a:lstStyle/>
          <a:p>
            <a:r>
              <a:rPr lang="de-DE" sz="1700" dirty="0">
                <a:latin typeface="Arial" panose="020B0604020202020204" pitchFamily="34" charset="0"/>
                <a:cs typeface="Arial" panose="020B0604020202020204" pitchFamily="34" charset="0"/>
              </a:rPr>
              <a:t>steigert das </a:t>
            </a:r>
            <a:r>
              <a:rPr lang="de-DE" sz="1700" b="1" dirty="0">
                <a:latin typeface="Arial" panose="020B0604020202020204" pitchFamily="34" charset="0"/>
                <a:cs typeface="Arial" panose="020B0604020202020204" pitchFamily="34" charset="0"/>
              </a:rPr>
              <a:t>Wohlbefinden</a:t>
            </a:r>
            <a:r>
              <a:rPr lang="de-DE" sz="1700" dirty="0">
                <a:latin typeface="Arial" panose="020B0604020202020204" pitchFamily="34" charset="0"/>
                <a:cs typeface="Arial" panose="020B0604020202020204" pitchFamily="34" charset="0"/>
              </a:rPr>
              <a:t> der Lehrkräfte</a:t>
            </a:r>
            <a:endParaRPr lang="de-DE" sz="1700" i="1" dirty="0">
              <a:latin typeface="Arial" panose="020B0604020202020204" pitchFamily="34" charset="0"/>
              <a:cs typeface="Arial" panose="020B0604020202020204" pitchFamily="34" charset="0"/>
            </a:endParaRPr>
          </a:p>
        </p:txBody>
      </p:sp>
      <p:sp>
        <p:nvSpPr>
          <p:cNvPr id="11" name="Textfeld 10"/>
          <p:cNvSpPr txBox="1"/>
          <p:nvPr/>
        </p:nvSpPr>
        <p:spPr>
          <a:xfrm>
            <a:off x="2903930" y="3821559"/>
            <a:ext cx="4747940" cy="615553"/>
          </a:xfrm>
          <a:prstGeom prst="rect">
            <a:avLst/>
          </a:prstGeom>
          <a:noFill/>
        </p:spPr>
        <p:txBody>
          <a:bodyPr wrap="square" rtlCol="0">
            <a:spAutoFit/>
          </a:bodyPr>
          <a:lstStyle/>
          <a:p>
            <a:r>
              <a:rPr lang="de-DE" sz="1700" dirty="0">
                <a:latin typeface="Arial" panose="020B0604020202020204" pitchFamily="34" charset="0"/>
                <a:cs typeface="Arial" panose="020B0604020202020204" pitchFamily="34" charset="0"/>
              </a:rPr>
              <a:t>ist größter Einflussfaktor für </a:t>
            </a:r>
            <a:r>
              <a:rPr lang="de-DE" sz="1700" b="1" dirty="0">
                <a:latin typeface="Arial" panose="020B0604020202020204" pitchFamily="34" charset="0"/>
                <a:cs typeface="Arial" panose="020B0604020202020204" pitchFamily="34" charset="0"/>
              </a:rPr>
              <a:t>Motivation und Spaß </a:t>
            </a:r>
            <a:r>
              <a:rPr lang="de-DE" sz="1700" dirty="0">
                <a:latin typeface="Arial" panose="020B0604020202020204" pitchFamily="34" charset="0"/>
                <a:cs typeface="Arial" panose="020B0604020202020204" pitchFamily="34" charset="0"/>
              </a:rPr>
              <a:t>am Beruf </a:t>
            </a:r>
            <a:endParaRPr lang="de-DE" sz="1700" i="1" dirty="0">
              <a:latin typeface="Arial" panose="020B0604020202020204" pitchFamily="34" charset="0"/>
              <a:cs typeface="Arial" panose="020B0604020202020204" pitchFamily="34" charset="0"/>
            </a:endParaRPr>
          </a:p>
        </p:txBody>
      </p:sp>
      <p:sp>
        <p:nvSpPr>
          <p:cNvPr id="13" name="Textfeld 12"/>
          <p:cNvSpPr txBox="1"/>
          <p:nvPr/>
        </p:nvSpPr>
        <p:spPr>
          <a:xfrm>
            <a:off x="1187624" y="5301208"/>
            <a:ext cx="6480720" cy="615553"/>
          </a:xfrm>
          <a:prstGeom prst="rect">
            <a:avLst/>
          </a:prstGeom>
          <a:noFill/>
        </p:spPr>
        <p:txBody>
          <a:bodyPr wrap="square" rtlCol="0">
            <a:spAutoFit/>
          </a:bodyPr>
          <a:lstStyle/>
          <a:p>
            <a:r>
              <a:rPr lang="de-DE" sz="1700" dirty="0">
                <a:latin typeface="Arial" panose="020B0604020202020204" pitchFamily="34" charset="0"/>
                <a:cs typeface="Arial" panose="020B0604020202020204" pitchFamily="34" charset="0"/>
              </a:rPr>
              <a:t>Erfahrungen bestimmen darüber, wie neue Lehrer*in-Schüler*in-Beziehungen aufgebaut werden</a:t>
            </a:r>
            <a:endParaRPr lang="de-DE" sz="1700" i="1" dirty="0">
              <a:latin typeface="Arial" panose="020B0604020202020204" pitchFamily="34" charset="0"/>
              <a:cs typeface="Arial" panose="020B0604020202020204" pitchFamily="34" charset="0"/>
            </a:endParaRPr>
          </a:p>
        </p:txBody>
      </p:sp>
      <p:sp>
        <p:nvSpPr>
          <p:cNvPr id="14" name="Textfeld 13"/>
          <p:cNvSpPr txBox="1"/>
          <p:nvPr/>
        </p:nvSpPr>
        <p:spPr>
          <a:xfrm>
            <a:off x="2903930" y="4581128"/>
            <a:ext cx="4747940" cy="615553"/>
          </a:xfrm>
          <a:prstGeom prst="rect">
            <a:avLst/>
          </a:prstGeom>
          <a:noFill/>
        </p:spPr>
        <p:txBody>
          <a:bodyPr wrap="square" rtlCol="0">
            <a:spAutoFit/>
          </a:bodyPr>
          <a:lstStyle/>
          <a:p>
            <a:r>
              <a:rPr lang="de-DE" sz="1700" dirty="0">
                <a:latin typeface="Arial" panose="020B0604020202020204" pitchFamily="34" charset="0"/>
                <a:cs typeface="Arial" panose="020B0604020202020204" pitchFamily="34" charset="0"/>
              </a:rPr>
              <a:t>steigert nicht nur das berufsbezogene, sondern auch das </a:t>
            </a:r>
            <a:r>
              <a:rPr lang="de-DE" sz="1700" b="1" dirty="0">
                <a:latin typeface="Arial" panose="020B0604020202020204" pitchFamily="34" charset="0"/>
                <a:cs typeface="Arial" panose="020B0604020202020204" pitchFamily="34" charset="0"/>
              </a:rPr>
              <a:t>persönliche Wohlbefinden</a:t>
            </a:r>
          </a:p>
        </p:txBody>
      </p:sp>
      <p:sp>
        <p:nvSpPr>
          <p:cNvPr id="12" name="Nach oben gebogener Pfeil 11"/>
          <p:cNvSpPr/>
          <p:nvPr/>
        </p:nvSpPr>
        <p:spPr>
          <a:xfrm rot="5400000">
            <a:off x="1960140" y="4161796"/>
            <a:ext cx="1044985" cy="731521"/>
          </a:xfrm>
          <a:prstGeom prst="bentUpArrow">
            <a:avLst>
              <a:gd name="adj1" fmla="val 155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Nach oben gebogener Pfeil 9"/>
          <p:cNvSpPr/>
          <p:nvPr/>
        </p:nvSpPr>
        <p:spPr>
          <a:xfrm rot="5400000">
            <a:off x="2093103" y="3534163"/>
            <a:ext cx="779061" cy="731520"/>
          </a:xfrm>
          <a:prstGeom prst="bentUpArrow">
            <a:avLst>
              <a:gd name="adj1" fmla="val 155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Nach oben gebogener Pfeil 4"/>
          <p:cNvSpPr/>
          <p:nvPr/>
        </p:nvSpPr>
        <p:spPr>
          <a:xfrm rot="5400000">
            <a:off x="2057440" y="2870069"/>
            <a:ext cx="850392" cy="731520"/>
          </a:xfrm>
          <a:prstGeom prst="bentUpArrow">
            <a:avLst>
              <a:gd name="adj1" fmla="val 155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10297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4" grpId="0"/>
      <p:bldP spid="12" grpId="0" animBg="1"/>
      <p:bldP spid="10"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9726834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530" imgH="528" progId="TCLayout.ActiveDocument.1">
                  <p:embed/>
                </p:oleObj>
              </mc:Choice>
              <mc:Fallback>
                <p:oleObj name="think-cell Slide" r:id="rId4" imgW="530" imgH="528" progId="TCLayout.ActiveDocument.1">
                  <p:embed/>
                  <p:pic>
                    <p:nvPicPr>
                      <p:cNvPr id="4" name="Object 3"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title"/>
          </p:nvPr>
        </p:nvSpPr>
        <p:spPr>
          <a:xfrm>
            <a:off x="247880" y="289926"/>
            <a:ext cx="6995120" cy="402770"/>
          </a:xfrm>
        </p:spPr>
        <p:txBody>
          <a:bodyPr/>
          <a:lstStyle/>
          <a:p>
            <a:r>
              <a:rPr lang="de-DE" dirty="0">
                <a:solidFill>
                  <a:srgbClr val="024089"/>
                </a:solidFill>
              </a:rPr>
              <a:t>Lehrer*in-Schüler*in-Beziehung</a:t>
            </a:r>
          </a:p>
        </p:txBody>
      </p:sp>
      <p:sp>
        <p:nvSpPr>
          <p:cNvPr id="3" name="AutoShape 20" descr="Bildergebnis für licht aufgehen clipart"/>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5381"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38" y="1131157"/>
            <a:ext cx="1220142" cy="1580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bgerundetes Rechteck 6"/>
          <p:cNvSpPr/>
          <p:nvPr/>
        </p:nvSpPr>
        <p:spPr>
          <a:xfrm>
            <a:off x="1691680" y="1344410"/>
            <a:ext cx="3024336" cy="1469865"/>
          </a:xfrm>
          <a:prstGeom prst="roundRect">
            <a:avLst/>
          </a:prstGeom>
          <a:noFill/>
          <a:ln w="28575">
            <a:solidFill>
              <a:srgbClr val="024089"/>
            </a:solidFill>
          </a:ln>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1700" b="1" dirty="0">
                <a:solidFill>
                  <a:schemeClr val="tx1"/>
                </a:solidFill>
                <a:latin typeface="Arial" panose="020B0604020202020204" pitchFamily="34" charset="0"/>
                <a:cs typeface="Arial" panose="020B0604020202020204" pitchFamily="34" charset="0"/>
              </a:rPr>
              <a:t>Eine negative Lehrer*in-Schüler*in-Beziehung hat nicht nur negative Auswirkungen für die Schüler*innen…</a:t>
            </a:r>
          </a:p>
        </p:txBody>
      </p:sp>
      <p:sp>
        <p:nvSpPr>
          <p:cNvPr id="9" name="Textfeld 8"/>
          <p:cNvSpPr txBox="1"/>
          <p:nvPr/>
        </p:nvSpPr>
        <p:spPr>
          <a:xfrm>
            <a:off x="2903930" y="3155160"/>
            <a:ext cx="4747940" cy="615553"/>
          </a:xfrm>
          <a:prstGeom prst="rect">
            <a:avLst/>
          </a:prstGeom>
          <a:noFill/>
        </p:spPr>
        <p:txBody>
          <a:bodyPr wrap="square" rtlCol="0">
            <a:spAutoFit/>
          </a:bodyPr>
          <a:lstStyle/>
          <a:p>
            <a:r>
              <a:rPr lang="de-DE" sz="1700" dirty="0">
                <a:latin typeface="Arial" panose="020B0604020202020204" pitchFamily="34" charset="0"/>
                <a:cs typeface="Arial" panose="020B0604020202020204" pitchFamily="34" charset="0"/>
              </a:rPr>
              <a:t>Zusammenhang mit </a:t>
            </a:r>
            <a:r>
              <a:rPr lang="de-DE" sz="1700" b="1" dirty="0">
                <a:latin typeface="Arial" panose="020B0604020202020204" pitchFamily="34" charset="0"/>
                <a:cs typeface="Arial" panose="020B0604020202020204" pitchFamily="34" charset="0"/>
              </a:rPr>
              <a:t>negativen Emotionen</a:t>
            </a:r>
            <a:r>
              <a:rPr lang="de-DE" sz="1700" dirty="0">
                <a:latin typeface="Arial" panose="020B0604020202020204" pitchFamily="34" charset="0"/>
                <a:cs typeface="Arial" panose="020B0604020202020204" pitchFamily="34" charset="0"/>
              </a:rPr>
              <a:t>, die zu Stress und Burnout führen können</a:t>
            </a:r>
            <a:endParaRPr lang="de-DE" sz="1700" i="1" dirty="0">
              <a:latin typeface="Arial" panose="020B0604020202020204" pitchFamily="34" charset="0"/>
              <a:cs typeface="Arial" panose="020B0604020202020204" pitchFamily="34" charset="0"/>
            </a:endParaRPr>
          </a:p>
        </p:txBody>
      </p:sp>
      <p:sp>
        <p:nvSpPr>
          <p:cNvPr id="10" name="Nach oben gebogener Pfeil 9"/>
          <p:cNvSpPr/>
          <p:nvPr/>
        </p:nvSpPr>
        <p:spPr>
          <a:xfrm rot="5400000">
            <a:off x="1959542" y="3620271"/>
            <a:ext cx="1046183" cy="731520"/>
          </a:xfrm>
          <a:prstGeom prst="bentUpArrow">
            <a:avLst>
              <a:gd name="adj1" fmla="val 155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p:cNvSpPr txBox="1"/>
          <p:nvPr/>
        </p:nvSpPr>
        <p:spPr>
          <a:xfrm>
            <a:off x="2903930" y="4005064"/>
            <a:ext cx="4747940" cy="615553"/>
          </a:xfrm>
          <a:prstGeom prst="rect">
            <a:avLst/>
          </a:prstGeom>
          <a:noFill/>
        </p:spPr>
        <p:txBody>
          <a:bodyPr wrap="square" rtlCol="0">
            <a:spAutoFit/>
          </a:bodyPr>
          <a:lstStyle/>
          <a:p>
            <a:r>
              <a:rPr lang="de-DE" sz="1700" dirty="0">
                <a:latin typeface="Arial" panose="020B0604020202020204" pitchFamily="34" charset="0"/>
                <a:cs typeface="Arial" panose="020B0604020202020204" pitchFamily="34" charset="0"/>
              </a:rPr>
              <a:t>entscheidend sind </a:t>
            </a:r>
            <a:r>
              <a:rPr lang="de-DE" sz="1700" b="1" dirty="0">
                <a:latin typeface="Arial" panose="020B0604020202020204" pitchFamily="34" charset="0"/>
                <a:cs typeface="Arial" panose="020B0604020202020204" pitchFamily="34" charset="0"/>
              </a:rPr>
              <a:t>Attributionen (Ursachenzuschreibungen) von Konflikten </a:t>
            </a:r>
            <a:endParaRPr lang="de-DE" sz="1700" b="1" i="1" dirty="0">
              <a:latin typeface="Arial" panose="020B0604020202020204" pitchFamily="34" charset="0"/>
              <a:cs typeface="Arial" panose="020B0604020202020204" pitchFamily="34" charset="0"/>
            </a:endParaRPr>
          </a:p>
        </p:txBody>
      </p:sp>
      <p:sp>
        <p:nvSpPr>
          <p:cNvPr id="5" name="Nach oben gebogener Pfeil 4"/>
          <p:cNvSpPr/>
          <p:nvPr/>
        </p:nvSpPr>
        <p:spPr>
          <a:xfrm rot="5400000">
            <a:off x="2057440" y="2873711"/>
            <a:ext cx="850392" cy="731520"/>
          </a:xfrm>
          <a:prstGeom prst="bentUpArrow">
            <a:avLst>
              <a:gd name="adj1" fmla="val 15506"/>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718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a:xfrm>
            <a:off x="247880" y="289926"/>
            <a:ext cx="6995120" cy="402770"/>
          </a:xfrm>
        </p:spPr>
        <p:txBody>
          <a:bodyPr/>
          <a:lstStyle/>
          <a:p>
            <a:r>
              <a:rPr lang="de-DE" dirty="0">
                <a:solidFill>
                  <a:srgbClr val="024089"/>
                </a:solidFill>
              </a:rPr>
              <a:t>Papilio-U3</a:t>
            </a:r>
          </a:p>
        </p:txBody>
      </p:sp>
      <p:sp>
        <p:nvSpPr>
          <p:cNvPr id="8" name="Inhaltsplatzhalter 7"/>
          <p:cNvSpPr>
            <a:spLocks noGrp="1"/>
          </p:cNvSpPr>
          <p:nvPr>
            <p:ph idx="1"/>
          </p:nvPr>
        </p:nvSpPr>
        <p:spPr/>
        <p:txBody>
          <a:bodyPr>
            <a:normAutofit fontScale="92500" lnSpcReduction="20000"/>
          </a:bodyPr>
          <a:lstStyle/>
          <a:p>
            <a:pPr marL="0" indent="0">
              <a:buNone/>
            </a:pPr>
            <a:r>
              <a:rPr lang="de-DE" b="1" dirty="0"/>
              <a:t>Entwicklungsprojekt Papilio-U3 </a:t>
            </a:r>
          </a:p>
          <a:p>
            <a:pPr marL="285750" indent="-285750"/>
            <a:r>
              <a:rPr lang="de-DE" dirty="0"/>
              <a:t>Unser Präventionspartner: BARMER</a:t>
            </a:r>
          </a:p>
          <a:p>
            <a:pPr marL="285750" indent="-285750"/>
            <a:r>
              <a:rPr lang="de-DE" dirty="0"/>
              <a:t>Laufzeit: 3 Jahre (Januar 2017 – Dezember 2019)</a:t>
            </a:r>
          </a:p>
          <a:p>
            <a:endParaRPr lang="de-DE" dirty="0"/>
          </a:p>
          <a:p>
            <a:pPr marL="0" lvl="0" indent="0">
              <a:buNone/>
            </a:pPr>
            <a:r>
              <a:rPr lang="de-DE" b="1" dirty="0"/>
              <a:t>Ziele</a:t>
            </a:r>
          </a:p>
          <a:p>
            <a:pPr marL="285750" lvl="0" indent="-285750"/>
            <a:r>
              <a:rPr lang="de-DE" dirty="0"/>
              <a:t>Verbesserung der psychosozialen Entwicklung, frühkindlichen Bildung und Qualität der Betreuung von unter Dreijährigen in Kindertagesstätten </a:t>
            </a:r>
          </a:p>
          <a:p>
            <a:pPr marL="285750" lvl="0" indent="-285750"/>
            <a:r>
              <a:rPr lang="de-DE" dirty="0"/>
              <a:t>Förderung eines entwicklungsfördernden Erziehungs- und Interaktionsverhaltens</a:t>
            </a:r>
          </a:p>
          <a:p>
            <a:pPr marL="285750" lvl="0" indent="-285750"/>
            <a:r>
              <a:rPr lang="de-DE" dirty="0"/>
              <a:t>Stärkung der sozial-emotionalen Kompetenzen der Kinder</a:t>
            </a:r>
          </a:p>
          <a:p>
            <a:pPr lvl="0"/>
            <a:endParaRPr lang="de-DE" dirty="0"/>
          </a:p>
          <a:p>
            <a:pPr marL="0" lvl="0" indent="0">
              <a:buNone/>
            </a:pPr>
            <a:r>
              <a:rPr lang="de-DE" b="1" dirty="0"/>
              <a:t>Zielgruppe</a:t>
            </a:r>
          </a:p>
          <a:p>
            <a:pPr marL="285750" lvl="0" indent="-285750"/>
            <a:r>
              <a:rPr lang="de-DE" dirty="0"/>
              <a:t>Erzieher*innen, Kinder im Alter von 0 bis 3 Jahren </a:t>
            </a:r>
          </a:p>
          <a:p>
            <a:pPr marL="285750" lvl="0" indent="-285750"/>
            <a:r>
              <a:rPr lang="de-DE" dirty="0"/>
              <a:t>und deren Eltern in Kindertagesstätten</a:t>
            </a:r>
          </a:p>
          <a:p>
            <a:pPr lvl="0"/>
            <a:endParaRPr lang="de-DE" dirty="0"/>
          </a:p>
          <a:p>
            <a:pPr marL="0" indent="0">
              <a:buNone/>
            </a:pPr>
            <a:r>
              <a:rPr lang="de-DE" b="1" dirty="0"/>
              <a:t>Kooperationspartner</a:t>
            </a:r>
          </a:p>
          <a:p>
            <a:pPr marL="285750" indent="-285750"/>
            <a:r>
              <a:rPr lang="de-DE" dirty="0"/>
              <a:t>Freie Universität Berlin (Prof. Dr. Herbert Scheithauer)</a:t>
            </a:r>
          </a:p>
          <a:p>
            <a:pPr marL="285750" indent="-285750"/>
            <a:r>
              <a:rPr lang="de-DE" dirty="0"/>
              <a:t>Friedrich</a:t>
            </a:r>
            <a:r>
              <a:rPr lang="de-DE" i="1" dirty="0"/>
              <a:t>-</a:t>
            </a:r>
            <a:r>
              <a:rPr lang="de-DE" dirty="0"/>
              <a:t>Alexander-Universität Erlangen-Nürnberg (Dr. Ina </a:t>
            </a:r>
            <a:r>
              <a:rPr lang="de-DE" dirty="0" err="1"/>
              <a:t>Bovenschen</a:t>
            </a:r>
            <a:r>
              <a:rPr lang="de-DE" dirty="0"/>
              <a:t>)</a:t>
            </a:r>
            <a:endParaRPr lang="de-DE" b="1" dirty="0"/>
          </a:p>
          <a:p>
            <a:endParaRPr lang="de-DE" dirty="0"/>
          </a:p>
        </p:txBody>
      </p:sp>
      <p:pic>
        <p:nvPicPr>
          <p:cNvPr id="5" name="Grafik 4" descr="C:\Users\CHARLY.CP\AppData\Local\Microsoft\Windows\Temporary Internet Files\Content.Word\barmer-partner-20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2280" y="980728"/>
            <a:ext cx="2051720" cy="936104"/>
          </a:xfrm>
          <a:prstGeom prst="rect">
            <a:avLst/>
          </a:prstGeom>
          <a:noFill/>
          <a:ln>
            <a:noFill/>
          </a:ln>
        </p:spPr>
      </p:pic>
    </p:spTree>
    <p:extLst>
      <p:ext uri="{BB962C8B-B14F-4D97-AF65-F5344CB8AC3E}">
        <p14:creationId xmlns:p14="http://schemas.microsoft.com/office/powerpoint/2010/main" val="9553536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3037656" y="3140323"/>
            <a:ext cx="5638800" cy="720725"/>
          </a:xfrm>
        </p:spPr>
        <p:txBody>
          <a:bodyPr/>
          <a:lstStyle/>
          <a:p>
            <a:pPr lvl="0"/>
            <a:r>
              <a:rPr lang="de-DE" sz="2000" dirty="0"/>
              <a:t>Positive Feedbackkultur</a:t>
            </a:r>
            <a:endParaRPr lang="de-DE" dirty="0"/>
          </a:p>
        </p:txBody>
      </p:sp>
      <p:sp>
        <p:nvSpPr>
          <p:cNvPr id="4" name="Textfeld 3"/>
          <p:cNvSpPr txBox="1"/>
          <p:nvPr/>
        </p:nvSpPr>
        <p:spPr>
          <a:xfrm>
            <a:off x="179512" y="4837876"/>
            <a:ext cx="2736304" cy="369332"/>
          </a:xfrm>
          <a:prstGeom prst="rect">
            <a:avLst/>
          </a:prstGeom>
          <a:solidFill>
            <a:schemeClr val="bg1"/>
          </a:solidFill>
        </p:spPr>
        <p:txBody>
          <a:bodyPr wrap="square" rtlCol="0">
            <a:spAutoFit/>
          </a:bodyPr>
          <a:lstStyle/>
          <a:p>
            <a:endParaRPr lang="de-DE" dirty="0">
              <a:solidFill>
                <a:prstClr val="black"/>
              </a:solidFill>
            </a:endParaRPr>
          </a:p>
        </p:txBody>
      </p:sp>
      <p:sp>
        <p:nvSpPr>
          <p:cNvPr id="7" name="Textfeld 6"/>
          <p:cNvSpPr txBox="1"/>
          <p:nvPr/>
        </p:nvSpPr>
        <p:spPr>
          <a:xfrm>
            <a:off x="2558413" y="2393367"/>
            <a:ext cx="288032" cy="369332"/>
          </a:xfrm>
          <a:prstGeom prst="rect">
            <a:avLst/>
          </a:prstGeom>
          <a:solidFill>
            <a:schemeClr val="bg1"/>
          </a:solidFill>
        </p:spPr>
        <p:txBody>
          <a:bodyPr wrap="square" rtlCol="0">
            <a:spAutoFit/>
          </a:bodyPr>
          <a:lstStyle/>
          <a:p>
            <a:endParaRPr lang="de-DE" dirty="0">
              <a:solidFill>
                <a:prstClr val="black"/>
              </a:solidFill>
            </a:endParaRPr>
          </a:p>
        </p:txBody>
      </p:sp>
      <p:pic>
        <p:nvPicPr>
          <p:cNvPr id="10" name="Picture 14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549412"/>
            <a:ext cx="2938893" cy="195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94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ChangeArrowheads="1"/>
          </p:cNvSpPr>
          <p:nvPr/>
        </p:nvSpPr>
        <p:spPr bwMode="auto">
          <a:xfrm>
            <a:off x="762000" y="762000"/>
            <a:ext cx="381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spcBef>
                <a:spcPct val="0"/>
              </a:spcBef>
            </a:pPr>
            <a:endParaRPr lang="de-DE" altLang="de-DE" sz="2800">
              <a:solidFill>
                <a:srgbClr val="000099"/>
              </a:solidFill>
            </a:endParaRPr>
          </a:p>
        </p:txBody>
      </p:sp>
      <p:sp>
        <p:nvSpPr>
          <p:cNvPr id="6148" name="Rectangle 6"/>
          <p:cNvSpPr>
            <a:spLocks noGrp="1" noChangeArrowheads="1"/>
          </p:cNvSpPr>
          <p:nvPr>
            <p:ph type="title"/>
          </p:nvPr>
        </p:nvSpPr>
        <p:spPr bwMode="auto">
          <a:xfrm>
            <a:off x="247880" y="289926"/>
            <a:ext cx="6995120" cy="4027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r>
              <a:rPr lang="de-DE" altLang="de-DE" dirty="0">
                <a:solidFill>
                  <a:srgbClr val="024089"/>
                </a:solidFill>
                <a:ea typeface="+mn-ea"/>
              </a:rPr>
              <a:t>Lob verbalisieren</a:t>
            </a:r>
          </a:p>
        </p:txBody>
      </p:sp>
      <p:sp>
        <p:nvSpPr>
          <p:cNvPr id="4" name="Inhaltsplatzhalter 3"/>
          <p:cNvSpPr>
            <a:spLocks noGrp="1"/>
          </p:cNvSpPr>
          <p:nvPr>
            <p:ph idx="1"/>
          </p:nvPr>
        </p:nvSpPr>
        <p:spPr/>
        <p:txBody>
          <a:bodyPr/>
          <a:lstStyle/>
          <a:p>
            <a:endParaRPr lang="de-DE" dirty="0"/>
          </a:p>
          <a:p>
            <a:pPr marL="0" indent="0">
              <a:buNone/>
            </a:pPr>
            <a:r>
              <a:rPr lang="de-DE" dirty="0"/>
              <a:t>	=  Anerkennung über etwas erteilen</a:t>
            </a:r>
          </a:p>
          <a:p>
            <a:pPr marL="0" indent="0">
              <a:buNone/>
            </a:pPr>
            <a:r>
              <a:rPr lang="de-DE" dirty="0"/>
              <a:t>	=  wirkungsvollste Möglichkeit Person B, ihre / seine Handlungen, 	    und Verhalten in positiver Weise zu würdigen </a:t>
            </a:r>
          </a:p>
        </p:txBody>
      </p:sp>
      <p:sp>
        <p:nvSpPr>
          <p:cNvPr id="6153" name="Rectangle 8"/>
          <p:cNvSpPr>
            <a:spLocks noChangeArrowheads="1"/>
          </p:cNvSpPr>
          <p:nvPr/>
        </p:nvSpPr>
        <p:spPr bwMode="auto">
          <a:xfrm>
            <a:off x="1547664" y="3573958"/>
            <a:ext cx="4608512" cy="1079178"/>
          </a:xfrm>
          <a:prstGeom prst="rect">
            <a:avLst/>
          </a:prstGeom>
          <a:solidFill>
            <a:schemeClr val="bg1"/>
          </a:solidFill>
          <a:ln w="9525">
            <a:solidFill>
              <a:srgbClr val="0240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ctr" eaLnBrk="1" hangingPunct="1"/>
            <a:r>
              <a:rPr lang="de-DE" altLang="de-DE" sz="2000" dirty="0"/>
              <a:t>B wird bestätigt und lernt am Erfolg</a:t>
            </a:r>
          </a:p>
        </p:txBody>
      </p:sp>
      <p:sp>
        <p:nvSpPr>
          <p:cNvPr id="7" name="Nach rechts gekrümmter Pfeil 6"/>
          <p:cNvSpPr/>
          <p:nvPr/>
        </p:nvSpPr>
        <p:spPr>
          <a:xfrm rot="21216246">
            <a:off x="760155" y="2467698"/>
            <a:ext cx="548942" cy="1728192"/>
          </a:xfrm>
          <a:prstGeom prst="curvedRightArrow">
            <a:avLst/>
          </a:prstGeom>
          <a:solidFill>
            <a:schemeClr val="tx2">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1028025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971550" y="1449388"/>
            <a:ext cx="7029450" cy="900112"/>
          </a:xfrm>
          <a:prstGeom prst="rect">
            <a:avLst/>
          </a:prstGeom>
          <a:solidFill>
            <a:schemeClr val="bg1"/>
          </a:solidFill>
          <a:ln w="9525">
            <a:solidFill>
              <a:srgbClr val="024089"/>
            </a:solidFill>
            <a:miter lim="800000"/>
            <a:headEnd/>
            <a:tailEnd/>
          </a:ln>
          <a:effec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r>
              <a:rPr lang="de-DE" altLang="de-DE" sz="1800" b="0" dirty="0">
                <a:solidFill>
                  <a:srgbClr val="DA0000"/>
                </a:solidFill>
              </a:rPr>
              <a:t>A</a:t>
            </a:r>
            <a:r>
              <a:rPr lang="de-DE" altLang="de-DE" sz="1800" b="0" dirty="0">
                <a:solidFill>
                  <a:srgbClr val="FF0000"/>
                </a:solidFill>
              </a:rPr>
              <a:t> </a:t>
            </a:r>
            <a:r>
              <a:rPr lang="de-DE" altLang="de-DE" sz="1800" b="0" dirty="0"/>
              <a:t>nimmt wahr und macht sich bewusst, was sie konkret an-</a:t>
            </a:r>
          </a:p>
          <a:p>
            <a:pPr eaLnBrk="1" hangingPunct="1"/>
            <a:r>
              <a:rPr lang="de-DE" altLang="de-DE" sz="1800" b="0" dirty="0"/>
              <a:t>sprechen will.</a:t>
            </a:r>
            <a:endParaRPr lang="de-DE" altLang="de-DE" sz="1800" dirty="0"/>
          </a:p>
        </p:txBody>
      </p:sp>
      <p:sp>
        <p:nvSpPr>
          <p:cNvPr id="194563" name="Text Box 3"/>
          <p:cNvSpPr txBox="1">
            <a:spLocks noChangeArrowheads="1"/>
          </p:cNvSpPr>
          <p:nvPr/>
        </p:nvSpPr>
        <p:spPr bwMode="auto">
          <a:xfrm>
            <a:off x="966788" y="2889250"/>
            <a:ext cx="7026275" cy="923330"/>
          </a:xfrm>
          <a:prstGeom prst="rect">
            <a:avLst/>
          </a:prstGeom>
          <a:solidFill>
            <a:schemeClr val="bg1"/>
          </a:solidFill>
          <a:ln w="9525">
            <a:solidFill>
              <a:srgbClr val="024089"/>
            </a:solidFill>
            <a:miter lim="800000"/>
            <a:headEnd/>
            <a:tailEnd/>
          </a:ln>
          <a:effec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buClr>
                <a:schemeClr val="tx1"/>
              </a:buClr>
            </a:pPr>
            <a:r>
              <a:rPr lang="de-DE" altLang="de-DE" sz="1800" b="0" dirty="0">
                <a:solidFill>
                  <a:srgbClr val="DA0000"/>
                </a:solidFill>
              </a:rPr>
              <a:t>A </a:t>
            </a:r>
            <a:r>
              <a:rPr lang="de-DE" altLang="de-DE" sz="1800" b="0" dirty="0"/>
              <a:t>wendet sich B zu:  	- gleiche Augenhöhe</a:t>
            </a:r>
            <a:br>
              <a:rPr lang="de-DE" altLang="de-DE" sz="1800" b="0" dirty="0"/>
            </a:br>
            <a:r>
              <a:rPr lang="de-DE" altLang="de-DE" sz="1800" b="0" dirty="0"/>
              <a:t>                                      	- zugewandte Körperhaltung </a:t>
            </a:r>
            <a:br>
              <a:rPr lang="de-DE" altLang="de-DE" sz="1800" b="0" dirty="0"/>
            </a:br>
            <a:r>
              <a:rPr lang="de-DE" altLang="de-DE" sz="1800" b="0" dirty="0"/>
              <a:t>                                       	- Blickkontakt</a:t>
            </a:r>
            <a:r>
              <a:rPr lang="de-DE" altLang="de-DE" sz="1800" dirty="0"/>
              <a:t>    </a:t>
            </a:r>
          </a:p>
        </p:txBody>
      </p:sp>
      <p:sp>
        <p:nvSpPr>
          <p:cNvPr id="194564" name="Text Box 4"/>
          <p:cNvSpPr txBox="1">
            <a:spLocks noChangeArrowheads="1"/>
          </p:cNvSpPr>
          <p:nvPr/>
        </p:nvSpPr>
        <p:spPr bwMode="auto">
          <a:xfrm>
            <a:off x="962025" y="4327936"/>
            <a:ext cx="7050088" cy="1754326"/>
          </a:xfrm>
          <a:prstGeom prst="rect">
            <a:avLst/>
          </a:prstGeom>
          <a:solidFill>
            <a:schemeClr val="bg1"/>
          </a:solidFill>
          <a:ln w="9525">
            <a:solidFill>
              <a:srgbClr val="024089"/>
            </a:solidFill>
            <a:miter lim="800000"/>
            <a:headEnd/>
            <a:tailEnd/>
          </a:ln>
          <a:effec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buClr>
                <a:schemeClr val="tx1"/>
              </a:buClr>
            </a:pPr>
            <a:r>
              <a:rPr lang="de-DE" altLang="de-DE" sz="1800" b="0" dirty="0">
                <a:solidFill>
                  <a:srgbClr val="DA0000"/>
                </a:solidFill>
              </a:rPr>
              <a:t>A </a:t>
            </a:r>
            <a:r>
              <a:rPr lang="de-DE" altLang="de-DE" sz="1800" b="0" dirty="0"/>
              <a:t>äußert ihre Anerkennung, konkret und differenziert in </a:t>
            </a:r>
            <a:r>
              <a:rPr lang="de-DE" altLang="de-DE" sz="1800" b="0" dirty="0">
                <a:solidFill>
                  <a:srgbClr val="DA0000"/>
                </a:solidFill>
              </a:rPr>
              <a:t>ICH-Form</a:t>
            </a:r>
          </a:p>
          <a:p>
            <a:pPr algn="l" eaLnBrk="1" hangingPunct="1">
              <a:buClr>
                <a:schemeClr val="tx1"/>
              </a:buClr>
            </a:pPr>
            <a:br>
              <a:rPr lang="de-DE" altLang="de-DE" sz="1800" b="0" dirty="0"/>
            </a:br>
            <a:r>
              <a:rPr lang="de-DE" altLang="de-DE" sz="1800" b="0" dirty="0"/>
              <a:t>z.B.: „Ich sehe, dass du dir sehr viel Mühe mit deinem Bild gemacht hast. Die Blütenblätter der Blumen hast du sehr genau ausgemalt. Besonders gefallen mir die vielen verschiedenen Farben, die du benutzt hast.“ </a:t>
            </a:r>
          </a:p>
        </p:txBody>
      </p:sp>
      <p:sp>
        <p:nvSpPr>
          <p:cNvPr id="7173" name="Rectangle 5"/>
          <p:cNvSpPr>
            <a:spLocks noChangeArrowheads="1"/>
          </p:cNvSpPr>
          <p:nvPr/>
        </p:nvSpPr>
        <p:spPr bwMode="auto">
          <a:xfrm>
            <a:off x="762000" y="762000"/>
            <a:ext cx="381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spcBef>
                <a:spcPct val="0"/>
              </a:spcBef>
            </a:pPr>
            <a:endParaRPr lang="de-DE" altLang="de-DE" sz="2800">
              <a:solidFill>
                <a:srgbClr val="000099"/>
              </a:solidFill>
            </a:endParaRPr>
          </a:p>
        </p:txBody>
      </p:sp>
      <p:sp>
        <p:nvSpPr>
          <p:cNvPr id="7174" name="Rectangle 11"/>
          <p:cNvSpPr>
            <a:spLocks noChangeArrowheads="1"/>
          </p:cNvSpPr>
          <p:nvPr/>
        </p:nvSpPr>
        <p:spPr bwMode="auto">
          <a:xfrm>
            <a:off x="611188" y="347663"/>
            <a:ext cx="510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spcBef>
                <a:spcPct val="0"/>
              </a:spcBef>
            </a:pPr>
            <a:endParaRPr lang="de-DE" altLang="de-DE" sz="2400" dirty="0">
              <a:solidFill>
                <a:srgbClr val="000099"/>
              </a:solidFill>
            </a:endParaRPr>
          </a:p>
        </p:txBody>
      </p:sp>
      <p:sp>
        <p:nvSpPr>
          <p:cNvPr id="2" name="Titel 1"/>
          <p:cNvSpPr>
            <a:spLocks noGrp="1"/>
          </p:cNvSpPr>
          <p:nvPr>
            <p:ph type="title"/>
          </p:nvPr>
        </p:nvSpPr>
        <p:spPr>
          <a:xfrm>
            <a:off x="247880" y="289926"/>
            <a:ext cx="6995120" cy="402770"/>
          </a:xfrm>
        </p:spPr>
        <p:txBody>
          <a:bodyPr/>
          <a:lstStyle/>
          <a:p>
            <a:r>
              <a:rPr lang="de-DE" altLang="de-DE" dirty="0">
                <a:solidFill>
                  <a:srgbClr val="024089"/>
                </a:solidFill>
                <a:ea typeface="+mn-ea"/>
              </a:rPr>
              <a:t>Lob verbalisieren</a:t>
            </a:r>
            <a:endParaRPr lang="de-DE" dirty="0">
              <a:solidFill>
                <a:srgbClr val="024089"/>
              </a:solidFill>
              <a:ea typeface="+mn-ea"/>
            </a:endParaRPr>
          </a:p>
        </p:txBody>
      </p:sp>
    </p:spTree>
    <p:extLst>
      <p:ext uri="{BB962C8B-B14F-4D97-AF65-F5344CB8AC3E}">
        <p14:creationId xmlns:p14="http://schemas.microsoft.com/office/powerpoint/2010/main" val="12093708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fade">
                                      <p:cBhvr>
                                        <p:cTn id="7" dur="500"/>
                                        <p:tgtEl>
                                          <p:spTgt spid="194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64"/>
                                        </p:tgtEl>
                                        <p:attrNameLst>
                                          <p:attrName>style.visibility</p:attrName>
                                        </p:attrNameLst>
                                      </p:cBhvr>
                                      <p:to>
                                        <p:strVal val="visible"/>
                                      </p:to>
                                    </p:set>
                                    <p:animEffect transition="in" filter="fade">
                                      <p:cBhvr>
                                        <p:cTn id="12" dur="5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nimBg="1"/>
      <p:bldP spid="19456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ChangeArrowheads="1"/>
          </p:cNvSpPr>
          <p:nvPr/>
        </p:nvSpPr>
        <p:spPr bwMode="auto">
          <a:xfrm>
            <a:off x="685949" y="1163750"/>
            <a:ext cx="7776914" cy="900112"/>
          </a:xfrm>
          <a:prstGeom prst="rect">
            <a:avLst/>
          </a:prstGeom>
          <a:solidFill>
            <a:schemeClr val="bg1"/>
          </a:solidFill>
          <a:ln w="9525">
            <a:solidFill>
              <a:srgbClr val="024089"/>
            </a:solidFill>
            <a:miter lim="800000"/>
            <a:headEnd/>
            <a:tailEnd/>
          </a:ln>
          <a:effec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fontAlgn="t"/>
            <a:r>
              <a:rPr lang="de-DE" sz="1800" dirty="0"/>
              <a:t>Person</a:t>
            </a:r>
            <a:r>
              <a:rPr lang="de-DE" sz="1800" dirty="0">
                <a:solidFill>
                  <a:srgbClr val="FF0000"/>
                </a:solidFill>
              </a:rPr>
              <a:t> </a:t>
            </a:r>
            <a:r>
              <a:rPr lang="de-DE" sz="1800" dirty="0">
                <a:solidFill>
                  <a:srgbClr val="DA0000"/>
                </a:solidFill>
              </a:rPr>
              <a:t>A</a:t>
            </a:r>
            <a:r>
              <a:rPr lang="de-DE" sz="1800" dirty="0"/>
              <a:t> macht sich bewusst, was sie von Person</a:t>
            </a:r>
            <a:r>
              <a:rPr lang="de-DE" sz="1800" dirty="0">
                <a:solidFill>
                  <a:srgbClr val="FF0000"/>
                </a:solidFill>
              </a:rPr>
              <a:t> </a:t>
            </a:r>
            <a:r>
              <a:rPr lang="de-DE" sz="1800" dirty="0">
                <a:solidFill>
                  <a:srgbClr val="DA0000"/>
                </a:solidFill>
              </a:rPr>
              <a:t>B </a:t>
            </a:r>
            <a:r>
              <a:rPr lang="de-DE" sz="1800" dirty="0"/>
              <a:t>konkret möchte.</a:t>
            </a:r>
          </a:p>
        </p:txBody>
      </p:sp>
      <p:sp>
        <p:nvSpPr>
          <p:cNvPr id="194563" name="Text Box 3"/>
          <p:cNvSpPr txBox="1">
            <a:spLocks noChangeArrowheads="1"/>
          </p:cNvSpPr>
          <p:nvPr/>
        </p:nvSpPr>
        <p:spPr bwMode="auto">
          <a:xfrm>
            <a:off x="683568" y="2276872"/>
            <a:ext cx="7781676" cy="732508"/>
          </a:xfrm>
          <a:prstGeom prst="rect">
            <a:avLst/>
          </a:prstGeom>
          <a:solidFill>
            <a:schemeClr val="bg1"/>
          </a:solidFill>
          <a:ln w="9525">
            <a:solidFill>
              <a:srgbClr val="024089"/>
            </a:solidFill>
            <a:miter lim="800000"/>
            <a:headEnd/>
            <a:tailEnd/>
          </a:ln>
          <a:effectLst/>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lvl="0" eaLnBrk="1" fontAlgn="t" hangingPunct="1">
              <a:spcBef>
                <a:spcPct val="20000"/>
              </a:spcBef>
            </a:pPr>
            <a:r>
              <a:rPr lang="de-DE" sz="2000" b="0" dirty="0">
                <a:solidFill>
                  <a:prstClr val="black"/>
                </a:solidFill>
                <a:latin typeface="Arial" pitchFamily="34" charset="0"/>
                <a:cs typeface="Arial" pitchFamily="34" charset="0"/>
              </a:rPr>
              <a:t>Person </a:t>
            </a:r>
            <a:r>
              <a:rPr lang="de-DE" sz="2000" b="0" dirty="0">
                <a:solidFill>
                  <a:srgbClr val="DA0000"/>
                </a:solidFill>
                <a:latin typeface="Arial" pitchFamily="34" charset="0"/>
                <a:cs typeface="Arial" pitchFamily="34" charset="0"/>
              </a:rPr>
              <a:t>A </a:t>
            </a:r>
            <a:r>
              <a:rPr lang="de-DE" sz="2000" b="0" dirty="0">
                <a:solidFill>
                  <a:prstClr val="black"/>
                </a:solidFill>
                <a:latin typeface="Arial" pitchFamily="34" charset="0"/>
                <a:cs typeface="Arial" pitchFamily="34" charset="0"/>
              </a:rPr>
              <a:t>wendet sich Person </a:t>
            </a:r>
            <a:r>
              <a:rPr lang="de-DE" sz="2000" b="0" dirty="0">
                <a:solidFill>
                  <a:srgbClr val="DA0000"/>
                </a:solidFill>
                <a:latin typeface="Arial" pitchFamily="34" charset="0"/>
                <a:cs typeface="Arial" pitchFamily="34" charset="0"/>
              </a:rPr>
              <a:t>B </a:t>
            </a:r>
            <a:r>
              <a:rPr lang="de-DE" sz="2000" b="0" dirty="0">
                <a:solidFill>
                  <a:prstClr val="black"/>
                </a:solidFill>
                <a:latin typeface="Arial" pitchFamily="34" charset="0"/>
                <a:cs typeface="Arial" pitchFamily="34" charset="0"/>
              </a:rPr>
              <a:t>zu: </a:t>
            </a:r>
          </a:p>
          <a:p>
            <a:pPr lvl="1" eaLnBrk="1" fontAlgn="t" hangingPunct="1">
              <a:spcBef>
                <a:spcPct val="20000"/>
              </a:spcBef>
              <a:buFont typeface="Wingdings" panose="05000000000000000000" pitchFamily="2" charset="2"/>
              <a:buChar char="Ø"/>
            </a:pPr>
            <a:r>
              <a:rPr lang="de-DE" sz="1800" b="0" dirty="0">
                <a:solidFill>
                  <a:prstClr val="black"/>
                </a:solidFill>
                <a:latin typeface="Arial" pitchFamily="34" charset="0"/>
                <a:cs typeface="Arial" pitchFamily="34" charset="0"/>
              </a:rPr>
              <a:t>gleiche Augenhöhe – zugewandte Körperhaltung – Blickkontakt</a:t>
            </a:r>
          </a:p>
        </p:txBody>
      </p:sp>
      <p:sp>
        <p:nvSpPr>
          <p:cNvPr id="194564" name="Text Box 4"/>
          <p:cNvSpPr txBox="1">
            <a:spLocks noChangeArrowheads="1"/>
          </p:cNvSpPr>
          <p:nvPr/>
        </p:nvSpPr>
        <p:spPr bwMode="auto">
          <a:xfrm>
            <a:off x="685948" y="3212976"/>
            <a:ext cx="7776915" cy="3090077"/>
          </a:xfrm>
          <a:prstGeom prst="rect">
            <a:avLst/>
          </a:prstGeom>
          <a:solidFill>
            <a:schemeClr val="bg1"/>
          </a:solidFill>
          <a:ln w="9525">
            <a:solidFill>
              <a:srgbClr val="024089"/>
            </a:solidFill>
            <a:miter lim="800000"/>
            <a:headEnd/>
            <a:tailEnd/>
          </a:ln>
          <a:effectLst/>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lvl="0" eaLnBrk="1" fontAlgn="t" hangingPunct="1">
              <a:spcBef>
                <a:spcPct val="20000"/>
              </a:spcBef>
            </a:pPr>
            <a:r>
              <a:rPr lang="de-DE" sz="2000" b="0" dirty="0">
                <a:solidFill>
                  <a:prstClr val="black"/>
                </a:solidFill>
                <a:latin typeface="Arial" pitchFamily="34" charset="0"/>
                <a:cs typeface="Arial" pitchFamily="34" charset="0"/>
              </a:rPr>
              <a:t>Person A  äußert ihre/n Wunsch/Aufforderung in vollständigen Sätzen. </a:t>
            </a:r>
          </a:p>
          <a:p>
            <a:pPr lvl="1" eaLnBrk="1" fontAlgn="t" hangingPunct="1">
              <a:spcBef>
                <a:spcPct val="20000"/>
              </a:spcBef>
              <a:buFont typeface="Wingdings" panose="05000000000000000000" pitchFamily="2" charset="2"/>
              <a:buChar char="Ø"/>
            </a:pPr>
            <a:r>
              <a:rPr lang="de-DE" sz="1800" b="0" i="1" dirty="0">
                <a:solidFill>
                  <a:prstClr val="black"/>
                </a:solidFill>
                <a:latin typeface="Arial" pitchFamily="34" charset="0"/>
                <a:cs typeface="Arial" pitchFamily="34" charset="0"/>
              </a:rPr>
              <a:t>Statt „Macht euch fertig“ </a:t>
            </a:r>
          </a:p>
          <a:p>
            <a:pPr lvl="1" eaLnBrk="1" fontAlgn="t" hangingPunct="1">
              <a:spcBef>
                <a:spcPct val="20000"/>
              </a:spcBef>
              <a:buFont typeface="Wingdings" panose="05000000000000000000" pitchFamily="2" charset="2"/>
              <a:buChar char="Ø"/>
            </a:pPr>
            <a:r>
              <a:rPr lang="de-DE" sz="1800" b="0" dirty="0">
                <a:solidFill>
                  <a:prstClr val="black"/>
                </a:solidFill>
                <a:latin typeface="Arial" pitchFamily="34" charset="0"/>
                <a:cs typeface="Arial" pitchFamily="34" charset="0"/>
              </a:rPr>
              <a:t>Formulieren, was B </a:t>
            </a:r>
            <a:r>
              <a:rPr lang="de-DE" sz="1800" b="0" dirty="0">
                <a:solidFill>
                  <a:srgbClr val="DA0000"/>
                </a:solidFill>
                <a:latin typeface="Arial" pitchFamily="34" charset="0"/>
                <a:cs typeface="Arial" pitchFamily="34" charset="0"/>
              </a:rPr>
              <a:t>stattdessen</a:t>
            </a:r>
            <a:r>
              <a:rPr lang="de-DE" sz="1800" b="0" dirty="0">
                <a:solidFill>
                  <a:prstClr val="black"/>
                </a:solidFill>
                <a:latin typeface="Arial" pitchFamily="34" charset="0"/>
                <a:cs typeface="Arial" pitchFamily="34" charset="0"/>
              </a:rPr>
              <a:t> genau tun soll,</a:t>
            </a:r>
            <a:br>
              <a:rPr lang="de-DE" sz="1800" b="0" dirty="0">
                <a:solidFill>
                  <a:prstClr val="black"/>
                </a:solidFill>
                <a:latin typeface="Arial" pitchFamily="34" charset="0"/>
                <a:cs typeface="Arial" pitchFamily="34" charset="0"/>
              </a:rPr>
            </a:br>
            <a:r>
              <a:rPr lang="de-DE" sz="1800" b="0" dirty="0">
                <a:solidFill>
                  <a:prstClr val="black"/>
                </a:solidFill>
                <a:latin typeface="Arial" pitchFamily="34" charset="0"/>
                <a:cs typeface="Arial" pitchFamily="34" charset="0"/>
              </a:rPr>
              <a:t> in der logischen Reihenfolge des Ablaufs:</a:t>
            </a:r>
            <a:br>
              <a:rPr lang="de-DE" sz="1800" b="0" dirty="0">
                <a:solidFill>
                  <a:prstClr val="black"/>
                </a:solidFill>
                <a:latin typeface="Arial" pitchFamily="34" charset="0"/>
                <a:cs typeface="Arial" pitchFamily="34" charset="0"/>
              </a:rPr>
            </a:br>
            <a:r>
              <a:rPr lang="de-DE" sz="1800" b="0" dirty="0">
                <a:solidFill>
                  <a:prstClr val="black"/>
                </a:solidFill>
                <a:latin typeface="Arial" pitchFamily="34" charset="0"/>
                <a:cs typeface="Arial" pitchFamily="34" charset="0"/>
              </a:rPr>
              <a:t>„Räume deine Schulsachen in die Schultasche, nimm deinen Sportbeutel und zieh deine Jacke an.“</a:t>
            </a:r>
          </a:p>
          <a:p>
            <a:pPr lvl="1" eaLnBrk="1" fontAlgn="t" hangingPunct="1">
              <a:spcBef>
                <a:spcPct val="20000"/>
              </a:spcBef>
              <a:buFont typeface="Wingdings" panose="05000000000000000000" pitchFamily="2" charset="2"/>
              <a:buChar char="Ø"/>
            </a:pPr>
            <a:r>
              <a:rPr lang="de-DE" sz="1800" b="0" dirty="0">
                <a:solidFill>
                  <a:prstClr val="black"/>
                </a:solidFill>
                <a:latin typeface="Arial" pitchFamily="34" charset="0"/>
                <a:cs typeface="Arial" pitchFamily="34" charset="0"/>
              </a:rPr>
              <a:t>Begründen des Handlungsablaufs durch Benennen des  konkreten Ziels:  </a:t>
            </a:r>
            <a:br>
              <a:rPr lang="de-DE" sz="1800" b="0" dirty="0">
                <a:solidFill>
                  <a:prstClr val="black"/>
                </a:solidFill>
                <a:latin typeface="Arial" pitchFamily="34" charset="0"/>
                <a:cs typeface="Arial" pitchFamily="34" charset="0"/>
              </a:rPr>
            </a:br>
            <a:r>
              <a:rPr lang="de-DE" sz="1800" b="0" dirty="0">
                <a:solidFill>
                  <a:prstClr val="black"/>
                </a:solidFill>
                <a:latin typeface="Arial" pitchFamily="34" charset="0"/>
                <a:cs typeface="Arial" pitchFamily="34" charset="0"/>
              </a:rPr>
              <a:t>„Wir wollen in die Turnhalle gehen“</a:t>
            </a:r>
          </a:p>
        </p:txBody>
      </p:sp>
      <p:sp>
        <p:nvSpPr>
          <p:cNvPr id="7173" name="Rectangle 5"/>
          <p:cNvSpPr>
            <a:spLocks noChangeArrowheads="1"/>
          </p:cNvSpPr>
          <p:nvPr/>
        </p:nvSpPr>
        <p:spPr bwMode="auto">
          <a:xfrm>
            <a:off x="762000" y="762000"/>
            <a:ext cx="3810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spcBef>
                <a:spcPct val="0"/>
              </a:spcBef>
            </a:pPr>
            <a:endParaRPr lang="de-DE" altLang="de-DE" sz="2800">
              <a:solidFill>
                <a:srgbClr val="000099"/>
              </a:solidFill>
            </a:endParaRPr>
          </a:p>
        </p:txBody>
      </p:sp>
      <p:sp>
        <p:nvSpPr>
          <p:cNvPr id="7174" name="Rectangle 11"/>
          <p:cNvSpPr>
            <a:spLocks noChangeArrowheads="1"/>
          </p:cNvSpPr>
          <p:nvPr/>
        </p:nvSpPr>
        <p:spPr bwMode="auto">
          <a:xfrm>
            <a:off x="611188" y="347663"/>
            <a:ext cx="5105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spcBef>
                <a:spcPct val="0"/>
              </a:spcBef>
            </a:pPr>
            <a:endParaRPr lang="de-DE" altLang="de-DE" sz="2400" dirty="0">
              <a:solidFill>
                <a:srgbClr val="000099"/>
              </a:solidFill>
            </a:endParaRPr>
          </a:p>
        </p:txBody>
      </p:sp>
      <p:sp>
        <p:nvSpPr>
          <p:cNvPr id="2" name="Titel 1"/>
          <p:cNvSpPr>
            <a:spLocks noGrp="1"/>
          </p:cNvSpPr>
          <p:nvPr>
            <p:ph type="title"/>
          </p:nvPr>
        </p:nvSpPr>
        <p:spPr>
          <a:xfrm>
            <a:off x="247880" y="289926"/>
            <a:ext cx="6995120" cy="402770"/>
          </a:xfrm>
        </p:spPr>
        <p:txBody>
          <a:bodyPr/>
          <a:lstStyle/>
          <a:p>
            <a:r>
              <a:rPr lang="de-DE" altLang="de-DE" dirty="0">
                <a:solidFill>
                  <a:srgbClr val="024089"/>
                </a:solidFill>
              </a:rPr>
              <a:t>Handlungsabläufe verbalisieren</a:t>
            </a:r>
            <a:endParaRPr lang="de-DE" dirty="0">
              <a:solidFill>
                <a:srgbClr val="024089"/>
              </a:solidFill>
              <a:ea typeface="+mn-ea"/>
            </a:endParaRPr>
          </a:p>
        </p:txBody>
      </p:sp>
    </p:spTree>
    <p:extLst>
      <p:ext uri="{BB962C8B-B14F-4D97-AF65-F5344CB8AC3E}">
        <p14:creationId xmlns:p14="http://schemas.microsoft.com/office/powerpoint/2010/main" val="3446893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fade">
                                      <p:cBhvr>
                                        <p:cTn id="7" dur="500"/>
                                        <p:tgtEl>
                                          <p:spTgt spid="194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64"/>
                                        </p:tgtEl>
                                        <p:attrNameLst>
                                          <p:attrName>style.visibility</p:attrName>
                                        </p:attrNameLst>
                                      </p:cBhvr>
                                      <p:to>
                                        <p:strVal val="visible"/>
                                      </p:to>
                                    </p:set>
                                    <p:animEffect transition="in" filter="fade">
                                      <p:cBhvr>
                                        <p:cTn id="12" dur="500"/>
                                        <p:tgtEl>
                                          <p:spTgt spid="194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nimBg="1"/>
      <p:bldP spid="19456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838200" y="762000"/>
            <a:ext cx="693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spcBef>
                <a:spcPct val="0"/>
              </a:spcBef>
            </a:pPr>
            <a:endParaRPr lang="de-DE" altLang="de-DE" sz="2800">
              <a:solidFill>
                <a:srgbClr val="000099"/>
              </a:solidFill>
            </a:endParaRPr>
          </a:p>
        </p:txBody>
      </p:sp>
      <p:sp>
        <p:nvSpPr>
          <p:cNvPr id="197635" name="Text Box 3"/>
          <p:cNvSpPr txBox="1">
            <a:spLocks noChangeArrowheads="1"/>
          </p:cNvSpPr>
          <p:nvPr/>
        </p:nvSpPr>
        <p:spPr bwMode="auto">
          <a:xfrm>
            <a:off x="1600200" y="2349500"/>
            <a:ext cx="3711575" cy="590550"/>
          </a:xfrm>
          <a:prstGeom prst="rect">
            <a:avLst/>
          </a:prstGeom>
          <a:solidFill>
            <a:schemeClr val="bg1"/>
          </a:solidFill>
          <a:ln w="9525">
            <a:solidFill>
              <a:srgbClr val="024089"/>
            </a:solidFill>
            <a:miter lim="800000"/>
            <a:headEnd/>
            <a:tailEnd/>
          </a:ln>
          <a:effec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r>
              <a:rPr lang="de-DE" altLang="de-DE" sz="1600" b="0" dirty="0"/>
              <a:t>Mitteilen in der Gruppe in Form</a:t>
            </a:r>
            <a:br>
              <a:rPr lang="de-DE" altLang="de-DE" sz="1600" b="0" dirty="0"/>
            </a:br>
            <a:r>
              <a:rPr lang="de-DE" altLang="de-DE" sz="1600" b="0" dirty="0"/>
              <a:t>von ICH-Botschaften</a:t>
            </a:r>
          </a:p>
        </p:txBody>
      </p:sp>
      <p:sp>
        <p:nvSpPr>
          <p:cNvPr id="197636" name="Text Box 4"/>
          <p:cNvSpPr txBox="1">
            <a:spLocks noChangeArrowheads="1"/>
          </p:cNvSpPr>
          <p:nvPr/>
        </p:nvSpPr>
        <p:spPr bwMode="auto">
          <a:xfrm>
            <a:off x="838200" y="1368425"/>
            <a:ext cx="3352800" cy="590550"/>
          </a:xfrm>
          <a:prstGeom prst="rect">
            <a:avLst/>
          </a:prstGeom>
          <a:solidFill>
            <a:schemeClr val="bg1"/>
          </a:solidFill>
          <a:ln w="9525">
            <a:solidFill>
              <a:srgbClr val="024089"/>
            </a:solidFill>
            <a:miter lim="800000"/>
            <a:headEnd/>
            <a:tailEnd/>
          </a:ln>
          <a:effec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r>
              <a:rPr lang="de-DE" altLang="de-DE" sz="1600" b="0" dirty="0"/>
              <a:t>Beobachten wiederkehrender</a:t>
            </a:r>
            <a:r>
              <a:rPr lang="de-DE" altLang="de-DE" sz="1600" dirty="0"/>
              <a:t>  </a:t>
            </a:r>
            <a:r>
              <a:rPr lang="de-DE" altLang="de-DE" sz="1600" b="0" dirty="0"/>
              <a:t>störender Situationen</a:t>
            </a:r>
            <a:endParaRPr lang="de-DE" altLang="de-DE" sz="1600" b="0" dirty="0">
              <a:latin typeface="Times New Roman" pitchFamily="18" charset="0"/>
            </a:endParaRPr>
          </a:p>
        </p:txBody>
      </p:sp>
      <p:sp>
        <p:nvSpPr>
          <p:cNvPr id="197637" name="Text Box 5"/>
          <p:cNvSpPr txBox="1">
            <a:spLocks noChangeArrowheads="1"/>
          </p:cNvSpPr>
          <p:nvPr/>
        </p:nvSpPr>
        <p:spPr bwMode="auto">
          <a:xfrm>
            <a:off x="2667000" y="3342506"/>
            <a:ext cx="3733800" cy="590550"/>
          </a:xfrm>
          <a:prstGeom prst="rect">
            <a:avLst/>
          </a:prstGeom>
          <a:solidFill>
            <a:schemeClr val="bg1"/>
          </a:solidFill>
          <a:ln w="9525">
            <a:solidFill>
              <a:srgbClr val="024089"/>
            </a:solidFill>
            <a:miter lim="800000"/>
            <a:headEnd/>
            <a:tailEnd/>
          </a:ln>
          <a:effec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spcBef>
                <a:spcPct val="0"/>
              </a:spcBef>
            </a:pPr>
            <a:r>
              <a:rPr lang="de-DE" altLang="de-DE" sz="1600" b="0" dirty="0"/>
              <a:t>Sammeln von Lösungen, aus denen </a:t>
            </a:r>
            <a:br>
              <a:rPr lang="de-DE" altLang="de-DE" sz="1600" b="0" dirty="0"/>
            </a:br>
            <a:r>
              <a:rPr lang="de-DE" altLang="de-DE" sz="1600" b="0" dirty="0"/>
              <a:t>sich eine Regel ableiten lässt</a:t>
            </a:r>
          </a:p>
        </p:txBody>
      </p:sp>
      <p:sp>
        <p:nvSpPr>
          <p:cNvPr id="197638" name="Text Box 6"/>
          <p:cNvSpPr txBox="1">
            <a:spLocks noChangeArrowheads="1"/>
          </p:cNvSpPr>
          <p:nvPr/>
        </p:nvSpPr>
        <p:spPr bwMode="auto">
          <a:xfrm>
            <a:off x="3581400" y="4350618"/>
            <a:ext cx="3810000" cy="590550"/>
          </a:xfrm>
          <a:prstGeom prst="rect">
            <a:avLst/>
          </a:prstGeom>
          <a:solidFill>
            <a:schemeClr val="bg1"/>
          </a:solidFill>
          <a:ln w="9525">
            <a:solidFill>
              <a:srgbClr val="024089"/>
            </a:solidFill>
            <a:miter lim="800000"/>
            <a:headEnd/>
            <a:tailEnd/>
          </a:ln>
          <a:effec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r>
              <a:rPr lang="de-DE" altLang="de-DE" sz="1600" b="0" dirty="0"/>
              <a:t>Verhandeln einer Konsequenz bei</a:t>
            </a:r>
            <a:br>
              <a:rPr lang="de-DE" altLang="de-DE" sz="1600" b="0" dirty="0"/>
            </a:br>
            <a:r>
              <a:rPr lang="de-DE" altLang="de-DE" sz="1600" b="0" dirty="0"/>
              <a:t>Nichteinhaltung</a:t>
            </a:r>
          </a:p>
        </p:txBody>
      </p:sp>
      <p:grpSp>
        <p:nvGrpSpPr>
          <p:cNvPr id="197656" name="Group 24"/>
          <p:cNvGrpSpPr>
            <a:grpSpLocks/>
          </p:cNvGrpSpPr>
          <p:nvPr/>
        </p:nvGrpSpPr>
        <p:grpSpPr bwMode="auto">
          <a:xfrm>
            <a:off x="762000" y="1449388"/>
            <a:ext cx="7148513" cy="4237037"/>
            <a:chOff x="480" y="913"/>
            <a:chExt cx="4503" cy="2669"/>
          </a:xfrm>
        </p:grpSpPr>
        <p:sp>
          <p:nvSpPr>
            <p:cNvPr id="10252" name="Text Box 10"/>
            <p:cNvSpPr txBox="1">
              <a:spLocks noChangeArrowheads="1"/>
            </p:cNvSpPr>
            <p:nvPr/>
          </p:nvSpPr>
          <p:spPr bwMode="auto">
            <a:xfrm rot="5404977">
              <a:off x="4140" y="1978"/>
              <a:ext cx="145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r>
                <a:rPr lang="de-DE" altLang="de-DE" sz="1800" dirty="0">
                  <a:solidFill>
                    <a:srgbClr val="CC0000"/>
                  </a:solidFill>
                </a:rPr>
                <a:t>R e f l e k t i e r e n</a:t>
              </a:r>
              <a:r>
                <a:rPr lang="de-DE" altLang="de-DE" sz="1800" dirty="0">
                  <a:solidFill>
                    <a:srgbClr val="FF6600"/>
                  </a:solidFill>
                  <a:latin typeface="Times New Roman" pitchFamily="18" charset="0"/>
                </a:rPr>
                <a:t>     </a:t>
              </a:r>
            </a:p>
          </p:txBody>
        </p:sp>
        <p:sp>
          <p:nvSpPr>
            <p:cNvPr id="10253" name="Text Box 11"/>
            <p:cNvSpPr txBox="1">
              <a:spLocks noChangeArrowheads="1"/>
            </p:cNvSpPr>
            <p:nvPr/>
          </p:nvSpPr>
          <p:spPr bwMode="auto">
            <a:xfrm rot="16225703" flipH="1">
              <a:off x="-77" y="2505"/>
              <a:ext cx="134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spcBef>
                  <a:spcPct val="0"/>
                </a:spcBef>
              </a:pPr>
              <a:r>
                <a:rPr lang="de-DE" altLang="de-DE" sz="1800" dirty="0">
                  <a:solidFill>
                    <a:srgbClr val="CC0000"/>
                  </a:solidFill>
                </a:rPr>
                <a:t>B e o b a c h t e n</a:t>
              </a:r>
            </a:p>
          </p:txBody>
        </p:sp>
        <p:sp>
          <p:nvSpPr>
            <p:cNvPr id="10254" name="Line 13"/>
            <p:cNvSpPr>
              <a:spLocks noChangeShapeType="1"/>
            </p:cNvSpPr>
            <p:nvPr/>
          </p:nvSpPr>
          <p:spPr bwMode="auto">
            <a:xfrm flipV="1">
              <a:off x="624" y="1366"/>
              <a:ext cx="0" cy="576"/>
            </a:xfrm>
            <a:prstGeom prst="line">
              <a:avLst/>
            </a:prstGeom>
            <a:noFill/>
            <a:ln w="9525">
              <a:solidFill>
                <a:srgbClr val="02408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255" name="Group 21"/>
            <p:cNvGrpSpPr>
              <a:grpSpLocks/>
            </p:cNvGrpSpPr>
            <p:nvPr/>
          </p:nvGrpSpPr>
          <p:grpSpPr bwMode="auto">
            <a:xfrm>
              <a:off x="2736" y="913"/>
              <a:ext cx="2112" cy="336"/>
              <a:chOff x="2736" y="1104"/>
              <a:chExt cx="2112" cy="336"/>
            </a:xfrm>
          </p:grpSpPr>
          <p:sp>
            <p:nvSpPr>
              <p:cNvPr id="10260" name="Line 9"/>
              <p:cNvSpPr>
                <a:spLocks noChangeShapeType="1"/>
              </p:cNvSpPr>
              <p:nvPr/>
            </p:nvSpPr>
            <p:spPr bwMode="auto">
              <a:xfrm>
                <a:off x="4848" y="1104"/>
                <a:ext cx="0" cy="336"/>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61" name="Line 14"/>
              <p:cNvSpPr>
                <a:spLocks noChangeShapeType="1"/>
              </p:cNvSpPr>
              <p:nvPr/>
            </p:nvSpPr>
            <p:spPr bwMode="auto">
              <a:xfrm>
                <a:off x="2736" y="1104"/>
                <a:ext cx="2112" cy="0"/>
              </a:xfrm>
              <a:prstGeom prst="line">
                <a:avLst/>
              </a:prstGeom>
              <a:noFill/>
              <a:ln w="9525">
                <a:solidFill>
                  <a:srgbClr val="02408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10256" name="Line 15"/>
            <p:cNvSpPr>
              <a:spLocks noChangeShapeType="1"/>
            </p:cNvSpPr>
            <p:nvPr/>
          </p:nvSpPr>
          <p:spPr bwMode="auto">
            <a:xfrm>
              <a:off x="4848" y="2727"/>
              <a:ext cx="0" cy="384"/>
            </a:xfrm>
            <a:prstGeom prst="line">
              <a:avLst/>
            </a:prstGeom>
            <a:noFill/>
            <a:ln w="9525">
              <a:solidFill>
                <a:srgbClr val="02408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10257" name="Group 20"/>
            <p:cNvGrpSpPr>
              <a:grpSpLocks/>
            </p:cNvGrpSpPr>
            <p:nvPr/>
          </p:nvGrpSpPr>
          <p:grpSpPr bwMode="auto">
            <a:xfrm>
              <a:off x="576" y="3294"/>
              <a:ext cx="2352" cy="288"/>
              <a:chOff x="576" y="3408"/>
              <a:chExt cx="2352" cy="288"/>
            </a:xfrm>
          </p:grpSpPr>
          <p:sp>
            <p:nvSpPr>
              <p:cNvPr id="10258" name="Line 12"/>
              <p:cNvSpPr>
                <a:spLocks noChangeShapeType="1"/>
              </p:cNvSpPr>
              <p:nvPr/>
            </p:nvSpPr>
            <p:spPr bwMode="auto">
              <a:xfrm flipV="1">
                <a:off x="576" y="3408"/>
                <a:ext cx="0" cy="288"/>
              </a:xfrm>
              <a:prstGeom prst="line">
                <a:avLst/>
              </a:prstGeom>
              <a:noFill/>
              <a:ln w="9525">
                <a:solidFill>
                  <a:srgbClr val="00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259" name="Line 16"/>
              <p:cNvSpPr>
                <a:spLocks noChangeShapeType="1"/>
              </p:cNvSpPr>
              <p:nvPr/>
            </p:nvSpPr>
            <p:spPr bwMode="auto">
              <a:xfrm flipV="1">
                <a:off x="576" y="3696"/>
                <a:ext cx="2352" cy="0"/>
              </a:xfrm>
              <a:prstGeom prst="line">
                <a:avLst/>
              </a:prstGeom>
              <a:noFill/>
              <a:ln w="9525">
                <a:solidFill>
                  <a:srgbClr val="02408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grpSp>
      <p:sp>
        <p:nvSpPr>
          <p:cNvPr id="10248" name="Rectangle 17"/>
          <p:cNvSpPr>
            <a:spLocks noGrp="1" noChangeArrowheads="1"/>
          </p:cNvSpPr>
          <p:nvPr>
            <p:ph type="title"/>
          </p:nvPr>
        </p:nvSpPr>
        <p:spPr bwMode="auto">
          <a:xfrm>
            <a:off x="247880" y="289926"/>
            <a:ext cx="6995120" cy="4027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spcBef>
                <a:spcPct val="20000"/>
              </a:spcBef>
            </a:pPr>
            <a:r>
              <a:rPr lang="de-DE" altLang="de-DE" dirty="0">
                <a:solidFill>
                  <a:srgbClr val="024089"/>
                </a:solidFill>
                <a:ea typeface="+mn-ea"/>
              </a:rPr>
              <a:t>Mit Regeln umgehen</a:t>
            </a:r>
          </a:p>
        </p:txBody>
      </p:sp>
      <p:sp>
        <p:nvSpPr>
          <p:cNvPr id="10250" name="Text Box 7"/>
          <p:cNvSpPr txBox="1">
            <a:spLocks noChangeArrowheads="1"/>
          </p:cNvSpPr>
          <p:nvPr/>
        </p:nvSpPr>
        <p:spPr bwMode="auto">
          <a:xfrm>
            <a:off x="4932040" y="5301208"/>
            <a:ext cx="2895601" cy="590400"/>
          </a:xfrm>
          <a:prstGeom prst="rect">
            <a:avLst/>
          </a:prstGeom>
          <a:solidFill>
            <a:schemeClr val="bg1"/>
          </a:solidFill>
          <a:ln w="9525">
            <a:solidFill>
              <a:srgbClr val="02408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0">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r>
              <a:rPr lang="de-DE" altLang="de-DE" sz="1600" b="0" dirty="0">
                <a:latin typeface="Arial" panose="020B0604020202020204" pitchFamily="34" charset="0"/>
                <a:cs typeface="Arial" panose="020B0604020202020204" pitchFamily="34" charset="0"/>
              </a:rPr>
              <a:t>Umsetzen in den Alltag</a:t>
            </a:r>
          </a:p>
        </p:txBody>
      </p:sp>
    </p:spTree>
    <p:extLst>
      <p:ext uri="{BB962C8B-B14F-4D97-AF65-F5344CB8AC3E}">
        <p14:creationId xmlns:p14="http://schemas.microsoft.com/office/powerpoint/2010/main" val="4247247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animEffect transition="in" filter="fade">
                                      <p:cBhvr>
                                        <p:cTn id="7" dur="500"/>
                                        <p:tgtEl>
                                          <p:spTgt spid="1976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7635"/>
                                        </p:tgtEl>
                                        <p:attrNameLst>
                                          <p:attrName>style.visibility</p:attrName>
                                        </p:attrNameLst>
                                      </p:cBhvr>
                                      <p:to>
                                        <p:strVal val="visible"/>
                                      </p:to>
                                    </p:set>
                                    <p:animEffect transition="in" filter="fade">
                                      <p:cBhvr>
                                        <p:cTn id="12" dur="500"/>
                                        <p:tgtEl>
                                          <p:spTgt spid="1976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7637"/>
                                        </p:tgtEl>
                                        <p:attrNameLst>
                                          <p:attrName>style.visibility</p:attrName>
                                        </p:attrNameLst>
                                      </p:cBhvr>
                                      <p:to>
                                        <p:strVal val="visible"/>
                                      </p:to>
                                    </p:set>
                                    <p:animEffect transition="in" filter="fade">
                                      <p:cBhvr>
                                        <p:cTn id="17" dur="500"/>
                                        <p:tgtEl>
                                          <p:spTgt spid="19763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7638"/>
                                        </p:tgtEl>
                                        <p:attrNameLst>
                                          <p:attrName>style.visibility</p:attrName>
                                        </p:attrNameLst>
                                      </p:cBhvr>
                                      <p:to>
                                        <p:strVal val="visible"/>
                                      </p:to>
                                    </p:set>
                                    <p:animEffect transition="in" filter="fade">
                                      <p:cBhvr>
                                        <p:cTn id="22" dur="500"/>
                                        <p:tgtEl>
                                          <p:spTgt spid="19763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7656"/>
                                        </p:tgtEl>
                                        <p:attrNameLst>
                                          <p:attrName>style.visibility</p:attrName>
                                        </p:attrNameLst>
                                      </p:cBhvr>
                                      <p:to>
                                        <p:strVal val="visible"/>
                                      </p:to>
                                    </p:set>
                                    <p:animEffect transition="in" filter="fade">
                                      <p:cBhvr>
                                        <p:cTn id="27" dur="500"/>
                                        <p:tgtEl>
                                          <p:spTgt spid="19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animBg="1"/>
      <p:bldP spid="197636" grpId="0" animBg="1"/>
      <p:bldP spid="197637" grpId="0" animBg="1"/>
      <p:bldP spid="19763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2"/>
          <p:cNvSpPr>
            <a:spLocks noChangeArrowheads="1"/>
          </p:cNvSpPr>
          <p:nvPr/>
        </p:nvSpPr>
        <p:spPr bwMode="auto">
          <a:xfrm>
            <a:off x="2138015" y="1484784"/>
            <a:ext cx="4810249" cy="1498451"/>
          </a:xfrm>
          <a:prstGeom prst="rect">
            <a:avLst/>
          </a:prstGeom>
          <a:solidFill>
            <a:schemeClr val="bg1"/>
          </a:solidFill>
          <a:ln w="9525">
            <a:solidFill>
              <a:srgbClr val="024089"/>
            </a:solidFill>
            <a:miter lim="800000"/>
            <a:headEnd/>
            <a:tailEnd/>
          </a:ln>
          <a:effec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marL="285750" indent="-285750" eaLnBrk="1" hangingPunct="1">
              <a:buFont typeface="Wingdings" panose="05000000000000000000" pitchFamily="2" charset="2"/>
              <a:buChar char="Ø"/>
            </a:pPr>
            <a:r>
              <a:rPr lang="de-DE" altLang="de-DE" sz="1800" b="0" dirty="0"/>
              <a:t>Ignorieren von unerwünschtem Verhalten</a:t>
            </a:r>
          </a:p>
          <a:p>
            <a:pPr marL="285750" indent="-285750" eaLnBrk="1" hangingPunct="1">
              <a:buFont typeface="Wingdings" panose="05000000000000000000" pitchFamily="2" charset="2"/>
              <a:buChar char="Ø"/>
            </a:pPr>
            <a:r>
              <a:rPr lang="de-DE" altLang="de-DE" sz="1800" b="0" dirty="0"/>
              <a:t>Wiederholung der Anweisung </a:t>
            </a:r>
          </a:p>
          <a:p>
            <a:pPr marL="285750" indent="-285750" eaLnBrk="1" hangingPunct="1">
              <a:buFont typeface="Wingdings" panose="05000000000000000000" pitchFamily="2" charset="2"/>
              <a:buChar char="Ø"/>
            </a:pPr>
            <a:r>
              <a:rPr lang="de-DE" altLang="de-DE" sz="1800" b="0" dirty="0"/>
              <a:t>Negative </a:t>
            </a:r>
            <a:r>
              <a:rPr lang="de-DE" altLang="de-DE" sz="1800" b="0"/>
              <a:t>Verstärkung vermeiden</a:t>
            </a:r>
            <a:endParaRPr lang="de-DE" altLang="de-DE" sz="1800" b="0" dirty="0"/>
          </a:p>
          <a:p>
            <a:pPr marL="285750" indent="-285750" eaLnBrk="1" hangingPunct="1">
              <a:buFont typeface="Wingdings" panose="05000000000000000000" pitchFamily="2" charset="2"/>
              <a:buChar char="Ø"/>
            </a:pPr>
            <a:r>
              <a:rPr lang="de-DE" altLang="de-DE" sz="1800" b="0" dirty="0"/>
              <a:t>Entzug positiver Reize</a:t>
            </a:r>
          </a:p>
        </p:txBody>
      </p:sp>
      <p:sp>
        <p:nvSpPr>
          <p:cNvPr id="195590" name="AutoShape 6"/>
          <p:cNvSpPr>
            <a:spLocks noChangeArrowheads="1"/>
          </p:cNvSpPr>
          <p:nvPr/>
        </p:nvSpPr>
        <p:spPr bwMode="auto">
          <a:xfrm>
            <a:off x="4419600" y="3187824"/>
            <a:ext cx="152400" cy="457200"/>
          </a:xfrm>
          <a:prstGeom prst="downArrow">
            <a:avLst>
              <a:gd name="adj1" fmla="val 50000"/>
              <a:gd name="adj2" fmla="val 75000"/>
            </a:avLst>
          </a:prstGeom>
          <a:solidFill>
            <a:schemeClr val="accent1">
              <a:lumMod val="75000"/>
            </a:schemeClr>
          </a:solidFill>
          <a:ln w="9525">
            <a:solidFill>
              <a:schemeClr val="tx2">
                <a:lumMod val="60000"/>
                <a:lumOff val="40000"/>
              </a:schemeClr>
            </a:solidFill>
            <a:miter lim="800000"/>
            <a:headEnd/>
            <a:tailEnd/>
          </a:ln>
          <a:effec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de-DE" altLang="de-DE"/>
          </a:p>
        </p:txBody>
      </p:sp>
      <p:sp>
        <p:nvSpPr>
          <p:cNvPr id="195591" name="Text Box 7"/>
          <p:cNvSpPr txBox="1">
            <a:spLocks noChangeArrowheads="1"/>
          </p:cNvSpPr>
          <p:nvPr/>
        </p:nvSpPr>
        <p:spPr bwMode="auto">
          <a:xfrm>
            <a:off x="2128490" y="3790781"/>
            <a:ext cx="4819774" cy="646331"/>
          </a:xfrm>
          <a:prstGeom prst="rect">
            <a:avLst/>
          </a:prstGeom>
          <a:solidFill>
            <a:schemeClr val="bg1"/>
          </a:solidFill>
          <a:ln w="9525">
            <a:solidFill>
              <a:srgbClr val="024089"/>
            </a:solidFill>
            <a:miter lim="800000"/>
            <a:headEnd/>
            <a:tailEnd/>
          </a:ln>
          <a:effectLst/>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r>
              <a:rPr lang="de-DE" altLang="de-DE" sz="1800" b="0" dirty="0"/>
              <a:t>Lehrer*in reagiert auf das Verhalten und nicht auf die Gesamtpersönlichkeit des Kindes.</a:t>
            </a:r>
          </a:p>
        </p:txBody>
      </p:sp>
      <p:sp>
        <p:nvSpPr>
          <p:cNvPr id="195593" name="Text Box 9"/>
          <p:cNvSpPr txBox="1">
            <a:spLocks noChangeArrowheads="1"/>
          </p:cNvSpPr>
          <p:nvPr/>
        </p:nvSpPr>
        <p:spPr bwMode="auto">
          <a:xfrm>
            <a:off x="2126903" y="5301208"/>
            <a:ext cx="4821361" cy="369332"/>
          </a:xfrm>
          <a:prstGeom prst="rect">
            <a:avLst/>
          </a:prstGeom>
          <a:solidFill>
            <a:schemeClr val="bg1"/>
          </a:solidFill>
          <a:ln w="9525">
            <a:solidFill>
              <a:srgbClr val="024089"/>
            </a:solidFill>
            <a:miter lim="800000"/>
            <a:headEnd/>
            <a:tailEnd/>
          </a:ln>
          <a:effectLst/>
        </p:spPr>
        <p:txBody>
          <a:bodyPr wrap="square">
            <a:spAutoFit/>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ctr" eaLnBrk="1" hangingPunct="1"/>
            <a:r>
              <a:rPr lang="de-DE" altLang="de-DE" sz="1800" b="0" dirty="0">
                <a:solidFill>
                  <a:srgbClr val="DA0000"/>
                </a:solidFill>
              </a:rPr>
              <a:t>Unbedingte Wertschätzung der Person</a:t>
            </a:r>
          </a:p>
        </p:txBody>
      </p:sp>
      <p:sp>
        <p:nvSpPr>
          <p:cNvPr id="8203" name="Rectangle 10"/>
          <p:cNvSpPr>
            <a:spLocks noChangeArrowheads="1"/>
          </p:cNvSpPr>
          <p:nvPr/>
        </p:nvSpPr>
        <p:spPr bwMode="auto">
          <a:xfrm>
            <a:off x="762000" y="762000"/>
            <a:ext cx="75438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algn="l" eaLnBrk="1" hangingPunct="1">
              <a:spcBef>
                <a:spcPct val="0"/>
              </a:spcBef>
            </a:pPr>
            <a:endParaRPr lang="de-DE" altLang="de-DE" sz="2800">
              <a:solidFill>
                <a:srgbClr val="000099"/>
              </a:solidFill>
            </a:endParaRPr>
          </a:p>
        </p:txBody>
      </p:sp>
      <p:sp>
        <p:nvSpPr>
          <p:cNvPr id="8204" name="Rectangle 11"/>
          <p:cNvSpPr>
            <a:spLocks noGrp="1" noChangeArrowheads="1"/>
          </p:cNvSpPr>
          <p:nvPr>
            <p:ph type="title"/>
          </p:nvPr>
        </p:nvSpPr>
        <p:spPr bwMode="auto">
          <a:xfrm>
            <a:off x="247880" y="289926"/>
            <a:ext cx="6995120" cy="40277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de-DE" altLang="de-DE" dirty="0">
                <a:solidFill>
                  <a:srgbClr val="024089"/>
                </a:solidFill>
                <a:ea typeface="+mn-ea"/>
              </a:rPr>
              <a:t>Mit unerwünschtem Verhalten umgehen</a:t>
            </a:r>
          </a:p>
        </p:txBody>
      </p:sp>
      <p:sp>
        <p:nvSpPr>
          <p:cNvPr id="10" name="AutoShape 6"/>
          <p:cNvSpPr>
            <a:spLocks noChangeArrowheads="1"/>
          </p:cNvSpPr>
          <p:nvPr/>
        </p:nvSpPr>
        <p:spPr bwMode="auto">
          <a:xfrm>
            <a:off x="4419600" y="4653136"/>
            <a:ext cx="152400" cy="457200"/>
          </a:xfrm>
          <a:prstGeom prst="downArrow">
            <a:avLst>
              <a:gd name="adj1" fmla="val 50000"/>
              <a:gd name="adj2" fmla="val 75000"/>
            </a:avLst>
          </a:prstGeom>
          <a:solidFill>
            <a:schemeClr val="accent1">
              <a:lumMod val="75000"/>
            </a:schemeClr>
          </a:solidFill>
          <a:ln w="9525">
            <a:solidFill>
              <a:schemeClr val="tx2">
                <a:lumMod val="60000"/>
                <a:lumOff val="40000"/>
              </a:schemeClr>
            </a:solidFill>
            <a:miter lim="800000"/>
            <a:headEnd/>
            <a:tailEnd/>
          </a:ln>
          <a:effectLst/>
        </p:spPr>
        <p:txBody>
          <a:bodyPr wrap="none" anchor="ctr"/>
          <a:lstStyle>
            <a:lvl1pPr eaLnBrk="0" hangingPunct="0">
              <a:defRPr sz="1400" b="1">
                <a:solidFill>
                  <a:schemeClr val="tx1"/>
                </a:solidFill>
                <a:latin typeface="Arial" charset="0"/>
              </a:defRPr>
            </a:lvl1pPr>
            <a:lvl2pPr marL="742950" indent="-285750" eaLnBrk="0" hangingPunct="0">
              <a:defRPr sz="1400" b="1">
                <a:solidFill>
                  <a:schemeClr val="tx1"/>
                </a:solidFill>
                <a:latin typeface="Arial" charset="0"/>
              </a:defRPr>
            </a:lvl2pPr>
            <a:lvl3pPr marL="1143000" indent="-228600" eaLnBrk="0" hangingPunct="0">
              <a:defRPr sz="1400" b="1">
                <a:solidFill>
                  <a:schemeClr val="tx1"/>
                </a:solidFill>
                <a:latin typeface="Arial" charset="0"/>
              </a:defRPr>
            </a:lvl3pPr>
            <a:lvl4pPr marL="1600200" indent="-228600" eaLnBrk="0" hangingPunct="0">
              <a:defRPr sz="1400" b="1">
                <a:solidFill>
                  <a:schemeClr val="tx1"/>
                </a:solidFill>
                <a:latin typeface="Arial" charset="0"/>
              </a:defRPr>
            </a:lvl4pPr>
            <a:lvl5pPr marL="2057400" indent="-228600" eaLnBrk="0" hangingPunct="0">
              <a:defRPr sz="1400" b="1">
                <a:solidFill>
                  <a:schemeClr val="tx1"/>
                </a:solidFill>
                <a:latin typeface="Arial" charset="0"/>
              </a:defRPr>
            </a:lvl5pPr>
            <a:lvl6pPr marL="2514600" indent="-228600" algn="ctr" eaLnBrk="0" fontAlgn="base" hangingPunct="0">
              <a:spcBef>
                <a:spcPct val="50000"/>
              </a:spcBef>
              <a:spcAft>
                <a:spcPct val="0"/>
              </a:spcAft>
              <a:defRPr sz="1400" b="1">
                <a:solidFill>
                  <a:schemeClr val="tx1"/>
                </a:solidFill>
                <a:latin typeface="Arial" charset="0"/>
              </a:defRPr>
            </a:lvl6pPr>
            <a:lvl7pPr marL="2971800" indent="-228600" algn="ctr" eaLnBrk="0" fontAlgn="base" hangingPunct="0">
              <a:spcBef>
                <a:spcPct val="50000"/>
              </a:spcBef>
              <a:spcAft>
                <a:spcPct val="0"/>
              </a:spcAft>
              <a:defRPr sz="1400" b="1">
                <a:solidFill>
                  <a:schemeClr val="tx1"/>
                </a:solidFill>
                <a:latin typeface="Arial" charset="0"/>
              </a:defRPr>
            </a:lvl7pPr>
            <a:lvl8pPr marL="3429000" indent="-228600" algn="ctr" eaLnBrk="0" fontAlgn="base" hangingPunct="0">
              <a:spcBef>
                <a:spcPct val="50000"/>
              </a:spcBef>
              <a:spcAft>
                <a:spcPct val="0"/>
              </a:spcAft>
              <a:defRPr sz="1400" b="1">
                <a:solidFill>
                  <a:schemeClr val="tx1"/>
                </a:solidFill>
                <a:latin typeface="Arial" charset="0"/>
              </a:defRPr>
            </a:lvl8pPr>
            <a:lvl9pPr marL="3886200" indent="-228600" algn="ctr" eaLnBrk="0" fontAlgn="base" hangingPunct="0">
              <a:spcBef>
                <a:spcPct val="50000"/>
              </a:spcBef>
              <a:spcAft>
                <a:spcPct val="0"/>
              </a:spcAft>
              <a:defRPr sz="1400" b="1">
                <a:solidFill>
                  <a:schemeClr val="tx1"/>
                </a:solidFill>
                <a:latin typeface="Arial" charset="0"/>
              </a:defRPr>
            </a:lvl9pPr>
          </a:lstStyle>
          <a:p>
            <a:pPr eaLnBrk="1" hangingPunct="1"/>
            <a:endParaRPr lang="de-DE" altLang="de-DE"/>
          </a:p>
        </p:txBody>
      </p:sp>
    </p:spTree>
    <p:extLst>
      <p:ext uri="{BB962C8B-B14F-4D97-AF65-F5344CB8AC3E}">
        <p14:creationId xmlns:p14="http://schemas.microsoft.com/office/powerpoint/2010/main" val="13503504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5590"/>
                                        </p:tgtEl>
                                        <p:attrNameLst>
                                          <p:attrName>style.visibility</p:attrName>
                                        </p:attrNameLst>
                                      </p:cBhvr>
                                      <p:to>
                                        <p:strVal val="visible"/>
                                      </p:to>
                                    </p:set>
                                  </p:childTnLst>
                                </p:cTn>
                              </p:par>
                            </p:childTnLst>
                          </p:cTn>
                        </p:par>
                        <p:par>
                          <p:cTn id="7" fill="hold" nodeType="afterGroup">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195591"/>
                                        </p:tgtEl>
                                        <p:attrNameLst>
                                          <p:attrName>style.visibility</p:attrName>
                                        </p:attrNameLst>
                                      </p:cBhvr>
                                      <p:to>
                                        <p:strVal val="visible"/>
                                      </p:to>
                                    </p:set>
                                    <p:animEffect transition="in" filter="fade">
                                      <p:cBhvr>
                                        <p:cTn id="10" dur="500"/>
                                        <p:tgtEl>
                                          <p:spTgt spid="195591"/>
                                        </p:tgtEl>
                                      </p:cBhvr>
                                    </p:animEffect>
                                  </p:childTnLst>
                                </p:cTn>
                              </p:par>
                            </p:childTnLst>
                          </p:cTn>
                        </p:par>
                        <p:par>
                          <p:cTn id="11" fill="hold" nodeType="afterGroup">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95593"/>
                                        </p:tgtEl>
                                        <p:attrNameLst>
                                          <p:attrName>style.visibility</p:attrName>
                                        </p:attrNameLst>
                                      </p:cBhvr>
                                      <p:to>
                                        <p:strVal val="visible"/>
                                      </p:to>
                                    </p:set>
                                    <p:animEffect transition="in" filter="fade">
                                      <p:cBhvr>
                                        <p:cTn id="14" dur="500"/>
                                        <p:tgtEl>
                                          <p:spTgt spid="19559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90" grpId="0" animBg="1"/>
      <p:bldP spid="195591" grpId="0" animBg="1"/>
      <p:bldP spid="195593" grpId="0" animBg="1"/>
      <p:bldP spid="1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Mediathek\Bilder\Basisbilder-Archiv\Kobolde\PAP_Freudi_Frei_300_dpi_aj.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45321"/>
            <a:ext cx="4139952" cy="6208015"/>
          </a:xfrm>
          <a:prstGeom prst="rect">
            <a:avLst/>
          </a:prstGeom>
          <a:noFill/>
          <a:extLst>
            <a:ext uri="{909E8E84-426E-40DD-AFC4-6F175D3DCCD1}">
              <a14:hiddenFill xmlns:a14="http://schemas.microsoft.com/office/drawing/2010/main">
                <a:solidFill>
                  <a:srgbClr val="FFFFFF"/>
                </a:solidFill>
              </a14:hiddenFill>
            </a:ext>
          </a:extLst>
        </p:spPr>
      </p:pic>
      <p:sp>
        <p:nvSpPr>
          <p:cNvPr id="9" name="Ovale Legende 8"/>
          <p:cNvSpPr/>
          <p:nvPr/>
        </p:nvSpPr>
        <p:spPr>
          <a:xfrm>
            <a:off x="3779912" y="1700808"/>
            <a:ext cx="4464496" cy="2448272"/>
          </a:xfrm>
          <a:prstGeom prst="wedgeEllipseCallout">
            <a:avLst>
              <a:gd name="adj1" fmla="val -65849"/>
              <a:gd name="adj2" fmla="val -1447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614674"/>
            <a:ext cx="2160240" cy="874549"/>
          </a:xfrm>
          <a:prstGeom prst="rect">
            <a:avLst/>
          </a:prstGeom>
        </p:spPr>
      </p:pic>
      <p:sp>
        <p:nvSpPr>
          <p:cNvPr id="11" name="Text Box 7"/>
          <p:cNvSpPr txBox="1">
            <a:spLocks noChangeArrowheads="1"/>
          </p:cNvSpPr>
          <p:nvPr/>
        </p:nvSpPr>
        <p:spPr bwMode="auto">
          <a:xfrm>
            <a:off x="251520" y="6476828"/>
            <a:ext cx="198120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000">
                <a:solidFill>
                  <a:schemeClr val="tx1"/>
                </a:solidFill>
                <a:latin typeface="Arial" charset="0"/>
              </a:defRPr>
            </a:lvl1pPr>
            <a:lvl2pPr marL="742950" indent="-285750">
              <a:defRPr sz="1000">
                <a:solidFill>
                  <a:schemeClr val="tx1"/>
                </a:solidFill>
                <a:latin typeface="Arial" charset="0"/>
              </a:defRPr>
            </a:lvl2pPr>
            <a:lvl3pPr marL="1143000" indent="-228600">
              <a:defRPr sz="1000">
                <a:solidFill>
                  <a:schemeClr val="tx1"/>
                </a:solidFill>
                <a:latin typeface="Arial" charset="0"/>
              </a:defRPr>
            </a:lvl3pPr>
            <a:lvl4pPr marL="1600200" indent="-228600">
              <a:defRPr sz="1000">
                <a:solidFill>
                  <a:schemeClr val="tx1"/>
                </a:solidFill>
                <a:latin typeface="Arial" charset="0"/>
              </a:defRPr>
            </a:lvl4pPr>
            <a:lvl5pPr marL="2057400" indent="-228600">
              <a:defRPr sz="1000">
                <a:solidFill>
                  <a:schemeClr val="tx1"/>
                </a:solidFill>
                <a:latin typeface="Arial" charset="0"/>
              </a:defRPr>
            </a:lvl5pPr>
            <a:lvl6pPr marL="2514600" indent="-228600" algn="ctr" eaLnBrk="0" fontAlgn="base" hangingPunct="0">
              <a:spcBef>
                <a:spcPct val="0"/>
              </a:spcBef>
              <a:spcAft>
                <a:spcPct val="0"/>
              </a:spcAft>
              <a:defRPr sz="1000">
                <a:solidFill>
                  <a:schemeClr val="tx1"/>
                </a:solidFill>
                <a:latin typeface="Arial" charset="0"/>
              </a:defRPr>
            </a:lvl6pPr>
            <a:lvl7pPr marL="2971800" indent="-228600" algn="ctr" eaLnBrk="0" fontAlgn="base" hangingPunct="0">
              <a:spcBef>
                <a:spcPct val="0"/>
              </a:spcBef>
              <a:spcAft>
                <a:spcPct val="0"/>
              </a:spcAft>
              <a:defRPr sz="1000">
                <a:solidFill>
                  <a:schemeClr val="tx1"/>
                </a:solidFill>
                <a:latin typeface="Arial" charset="0"/>
              </a:defRPr>
            </a:lvl7pPr>
            <a:lvl8pPr marL="3429000" indent="-228600" algn="ctr" eaLnBrk="0" fontAlgn="base" hangingPunct="0">
              <a:spcBef>
                <a:spcPct val="0"/>
              </a:spcBef>
              <a:spcAft>
                <a:spcPct val="0"/>
              </a:spcAft>
              <a:defRPr sz="1000">
                <a:solidFill>
                  <a:schemeClr val="tx1"/>
                </a:solidFill>
                <a:latin typeface="Arial" charset="0"/>
              </a:defRPr>
            </a:lvl8pPr>
            <a:lvl9pPr marL="3886200" indent="-228600" algn="ctr" eaLnBrk="0" fontAlgn="base" hangingPunct="0">
              <a:spcBef>
                <a:spcPct val="0"/>
              </a:spcBef>
              <a:spcAft>
                <a:spcPct val="0"/>
              </a:spcAft>
              <a:defRPr sz="1000">
                <a:solidFill>
                  <a:schemeClr val="tx1"/>
                </a:solidFill>
                <a:latin typeface="Arial" charset="0"/>
              </a:defRPr>
            </a:lvl9pPr>
          </a:lstStyle>
          <a:p>
            <a:pPr>
              <a:spcBef>
                <a:spcPct val="50000"/>
              </a:spcBef>
              <a:defRPr/>
            </a:pPr>
            <a:r>
              <a:rPr lang="de-DE" dirty="0"/>
              <a:t>© Papilio gGmbH</a:t>
            </a:r>
          </a:p>
        </p:txBody>
      </p:sp>
      <p:sp>
        <p:nvSpPr>
          <p:cNvPr id="3" name="Rechteck 2"/>
          <p:cNvSpPr/>
          <p:nvPr/>
        </p:nvSpPr>
        <p:spPr>
          <a:xfrm>
            <a:off x="3672408" y="2444695"/>
            <a:ext cx="4572000" cy="1200329"/>
          </a:xfrm>
          <a:prstGeom prst="rect">
            <a:avLst/>
          </a:prstGeom>
        </p:spPr>
        <p:txBody>
          <a:bodyPr>
            <a:spAutoFit/>
          </a:bodyPr>
          <a:lstStyle/>
          <a:p>
            <a:pPr algn="ctr"/>
            <a:r>
              <a:rPr lang="de-DE" sz="2400" dirty="0">
                <a:latin typeface="Arial" panose="020B0604020202020204" pitchFamily="34" charset="0"/>
                <a:cs typeface="Arial" panose="020B0604020202020204" pitchFamily="34" charset="0"/>
              </a:rPr>
              <a:t>Einen erholsamen Abend </a:t>
            </a:r>
          </a:p>
          <a:p>
            <a:pPr algn="ctr"/>
            <a:r>
              <a:rPr lang="de-DE" sz="2400" dirty="0">
                <a:latin typeface="Arial" panose="020B0604020202020204" pitchFamily="34" charset="0"/>
                <a:cs typeface="Arial" panose="020B0604020202020204" pitchFamily="34" charset="0"/>
              </a:rPr>
              <a:t>und einen guten Nachhauseweg!</a:t>
            </a:r>
          </a:p>
        </p:txBody>
      </p:sp>
    </p:spTree>
    <p:extLst>
      <p:ext uri="{BB962C8B-B14F-4D97-AF65-F5344CB8AC3E}">
        <p14:creationId xmlns:p14="http://schemas.microsoft.com/office/powerpoint/2010/main" val="5495083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51520" y="3140968"/>
            <a:ext cx="7774632" cy="1872208"/>
          </a:xfrm>
          <a:prstGeom prst="rect">
            <a:avLst/>
          </a:prstGeom>
        </p:spPr>
        <p:txBody>
          <a:bodyPr vert="horz" lIns="91440" tIns="45720" rIns="91440" bIns="45720" rtlCol="0" anchor="ctr">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de-DE">
                <a:solidFill>
                  <a:srgbClr val="FF9933"/>
                </a:solidFill>
                <a:latin typeface="Arial" panose="020B0604020202020204" pitchFamily="34" charset="0"/>
                <a:cs typeface="Arial" panose="020B0604020202020204" pitchFamily="34" charset="0"/>
              </a:rPr>
              <a:t> </a:t>
            </a:r>
            <a:br>
              <a:rPr lang="de-DE">
                <a:solidFill>
                  <a:srgbClr val="FF9933"/>
                </a:solidFill>
                <a:latin typeface="Arial" panose="020B0604020202020204" pitchFamily="34" charset="0"/>
                <a:cs typeface="Arial" panose="020B0604020202020204" pitchFamily="34" charset="0"/>
              </a:rPr>
            </a:br>
            <a:r>
              <a:rPr lang="de-DE">
                <a:solidFill>
                  <a:srgbClr val="FF9933"/>
                </a:solidFill>
                <a:latin typeface="Arial" panose="020B0604020202020204" pitchFamily="34" charset="0"/>
                <a:cs typeface="Arial" panose="020B0604020202020204" pitchFamily="34" charset="0"/>
              </a:rPr>
              <a:t> </a:t>
            </a:r>
            <a:br>
              <a:rPr lang="de-DE">
                <a:solidFill>
                  <a:srgbClr val="FF9933"/>
                </a:solidFill>
                <a:latin typeface="Arial" panose="020B0604020202020204" pitchFamily="34" charset="0"/>
                <a:cs typeface="Arial" panose="020B0604020202020204" pitchFamily="34" charset="0"/>
              </a:rPr>
            </a:br>
            <a:br>
              <a:rPr lang="de-DE" sz="2200">
                <a:solidFill>
                  <a:srgbClr val="0033CC"/>
                </a:solidFill>
                <a:latin typeface="Arial" panose="020B0604020202020204" pitchFamily="34" charset="0"/>
                <a:cs typeface="Arial" panose="020B0604020202020204" pitchFamily="34" charset="0"/>
              </a:rPr>
            </a:br>
            <a:br>
              <a:rPr lang="de-DE">
                <a:solidFill>
                  <a:srgbClr val="FF9933"/>
                </a:solidFill>
                <a:latin typeface="Arial" panose="020B0604020202020204" pitchFamily="34" charset="0"/>
                <a:cs typeface="Arial" panose="020B0604020202020204" pitchFamily="34" charset="0"/>
              </a:rPr>
            </a:br>
            <a:br>
              <a:rPr lang="de-DE">
                <a:solidFill>
                  <a:srgbClr val="FF9933"/>
                </a:solidFill>
                <a:latin typeface="Arial" panose="020B0604020202020204" pitchFamily="34" charset="0"/>
                <a:cs typeface="Arial" panose="020B0604020202020204" pitchFamily="34" charset="0"/>
              </a:rPr>
            </a:br>
            <a:endParaRPr lang="de-DE" sz="3100" dirty="0">
              <a:solidFill>
                <a:srgbClr val="FF9933"/>
              </a:solidFill>
              <a:latin typeface="Arial" panose="020B0604020202020204" pitchFamily="34" charset="0"/>
              <a:cs typeface="Arial" panose="020B0604020202020204" pitchFamily="34" charset="0"/>
            </a:endParaRPr>
          </a:p>
        </p:txBody>
      </p:sp>
      <p:sp>
        <p:nvSpPr>
          <p:cNvPr id="5" name="Untertitel 2"/>
          <p:cNvSpPr>
            <a:spLocks noGrp="1"/>
          </p:cNvSpPr>
          <p:nvPr>
            <p:ph type="subTitle" idx="1"/>
          </p:nvPr>
        </p:nvSpPr>
        <p:spPr>
          <a:xfrm>
            <a:off x="683568" y="908720"/>
            <a:ext cx="3526160" cy="2884664"/>
          </a:xfrm>
        </p:spPr>
        <p:txBody>
          <a:bodyPr vert="horz" lIns="91440" tIns="45720" rIns="91440" bIns="45720" rtlCol="0" anchor="t">
            <a:normAutofit fontScale="25000" lnSpcReduction="20000"/>
          </a:bodyPr>
          <a:lstStyle/>
          <a:p>
            <a:pPr algn="l">
              <a:spcBef>
                <a:spcPts val="2400"/>
              </a:spcBef>
            </a:pPr>
            <a:r>
              <a:rPr lang="de-DE" sz="8600" b="1" dirty="0">
                <a:solidFill>
                  <a:srgbClr val="283A84"/>
                </a:solidFill>
                <a:latin typeface="Arial"/>
                <a:cs typeface="Arial"/>
              </a:rPr>
              <a:t>Dein*e  </a:t>
            </a:r>
            <a:r>
              <a:rPr lang="de-DE" sz="8600" b="1" dirty="0">
                <a:solidFill>
                  <a:srgbClr val="024089"/>
                </a:solidFill>
                <a:latin typeface="Arial"/>
                <a:cs typeface="Arial"/>
              </a:rPr>
              <a:t>Ansprechpartner</a:t>
            </a:r>
            <a:r>
              <a:rPr lang="de-DE" sz="8600" b="1" dirty="0">
                <a:solidFill>
                  <a:srgbClr val="283A84"/>
                </a:solidFill>
                <a:latin typeface="Arial"/>
                <a:cs typeface="Arial"/>
              </a:rPr>
              <a:t>*in</a:t>
            </a:r>
          </a:p>
          <a:p>
            <a:pPr algn="l"/>
            <a:endParaRPr lang="de-DE" sz="5500" dirty="0">
              <a:solidFill>
                <a:srgbClr val="024089"/>
              </a:solidFill>
              <a:latin typeface="Arial" panose="020B0604020202020204" pitchFamily="34" charset="0"/>
              <a:cs typeface="Arial" panose="020B0604020202020204" pitchFamily="34" charset="0"/>
            </a:endParaRPr>
          </a:p>
          <a:p>
            <a:pPr algn="l"/>
            <a:r>
              <a:rPr lang="de-DE" sz="6000" dirty="0">
                <a:solidFill>
                  <a:srgbClr val="024089"/>
                </a:solidFill>
                <a:latin typeface="Arial" panose="020B0604020202020204" pitchFamily="34" charset="0"/>
                <a:cs typeface="Arial" panose="020B0604020202020204" pitchFamily="34" charset="0"/>
              </a:rPr>
              <a:t>(Name und Kontakt Trainer*in)</a:t>
            </a:r>
          </a:p>
          <a:p>
            <a:pPr algn="l"/>
            <a:endParaRPr lang="de-DE" sz="5500" dirty="0">
              <a:solidFill>
                <a:srgbClr val="024089"/>
              </a:solidFill>
              <a:latin typeface="Arial" panose="020B0604020202020204" pitchFamily="34" charset="0"/>
              <a:cs typeface="Arial" panose="020B0604020202020204" pitchFamily="34" charset="0"/>
            </a:endParaRPr>
          </a:p>
          <a:p>
            <a:pPr algn="l"/>
            <a:endParaRPr lang="de-DE" sz="5500" dirty="0">
              <a:solidFill>
                <a:srgbClr val="024089"/>
              </a:solidFill>
              <a:latin typeface="Arial" panose="020B0604020202020204" pitchFamily="34" charset="0"/>
              <a:cs typeface="Arial" panose="020B0604020202020204" pitchFamily="34" charset="0"/>
            </a:endParaRPr>
          </a:p>
          <a:p>
            <a:pPr algn="l"/>
            <a:endParaRPr lang="de-DE" sz="5500" dirty="0">
              <a:solidFill>
                <a:srgbClr val="024089"/>
              </a:solidFill>
              <a:latin typeface="Arial" panose="020B0604020202020204" pitchFamily="34" charset="0"/>
              <a:cs typeface="Arial" panose="020B0604020202020204" pitchFamily="34" charset="0"/>
            </a:endParaRPr>
          </a:p>
          <a:p>
            <a:pPr algn="l"/>
            <a:endParaRPr lang="de-DE" sz="5500" dirty="0">
              <a:solidFill>
                <a:srgbClr val="024089"/>
              </a:solidFill>
              <a:latin typeface="Arial" panose="020B0604020202020204" pitchFamily="34" charset="0"/>
              <a:cs typeface="Arial" panose="020B0604020202020204" pitchFamily="34" charset="0"/>
            </a:endParaRPr>
          </a:p>
          <a:p>
            <a:pPr algn="l"/>
            <a:endParaRPr lang="de-DE" sz="5500" dirty="0">
              <a:solidFill>
                <a:srgbClr val="024089"/>
              </a:solidFill>
              <a:latin typeface="Arial" panose="020B0604020202020204" pitchFamily="34" charset="0"/>
              <a:cs typeface="Arial" panose="020B0604020202020204" pitchFamily="34" charset="0"/>
            </a:endParaRPr>
          </a:p>
          <a:p>
            <a:pPr algn="l"/>
            <a:endParaRPr lang="de-DE" sz="5500" dirty="0">
              <a:solidFill>
                <a:srgbClr val="024089"/>
              </a:solidFill>
              <a:latin typeface="Arial" panose="020B0604020202020204" pitchFamily="34" charset="0"/>
              <a:cs typeface="Arial" panose="020B0604020202020204" pitchFamily="34" charset="0"/>
            </a:endParaRPr>
          </a:p>
          <a:p>
            <a:pPr algn="l"/>
            <a:r>
              <a:rPr lang="de-DE" sz="5500" dirty="0">
                <a:solidFill>
                  <a:srgbClr val="024089"/>
                </a:solidFill>
                <a:latin typeface="Arial"/>
                <a:cs typeface="Arial"/>
              </a:rPr>
              <a:t>Papilio gGmbH</a:t>
            </a:r>
          </a:p>
          <a:p>
            <a:pPr algn="l"/>
            <a:r>
              <a:rPr lang="de-DE" sz="5500" dirty="0">
                <a:solidFill>
                  <a:srgbClr val="024089"/>
                </a:solidFill>
                <a:latin typeface="Arial" panose="020B0604020202020204" pitchFamily="34" charset="0"/>
                <a:cs typeface="Arial" panose="020B0604020202020204" pitchFamily="34" charset="0"/>
              </a:rPr>
              <a:t>info@papilio.de</a:t>
            </a:r>
          </a:p>
        </p:txBody>
      </p:sp>
      <p:sp>
        <p:nvSpPr>
          <p:cNvPr id="9" name="Untertitel 2"/>
          <p:cNvSpPr txBox="1">
            <a:spLocks/>
          </p:cNvSpPr>
          <p:nvPr/>
        </p:nvSpPr>
        <p:spPr>
          <a:xfrm>
            <a:off x="4067944" y="2780928"/>
            <a:ext cx="3240360" cy="2869409"/>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endParaRPr lang="de-DE" sz="1500" dirty="0">
              <a:solidFill>
                <a:schemeClr val="tx1"/>
              </a:solidFill>
              <a:latin typeface="Arial" panose="020B0604020202020204" pitchFamily="34" charset="0"/>
              <a:cs typeface="Arial" panose="020B0604020202020204" pitchFamily="34" charset="0"/>
            </a:endParaRPr>
          </a:p>
          <a:p>
            <a:pPr algn="l"/>
            <a:endParaRPr lang="de-DE" sz="1500" dirty="0">
              <a:solidFill>
                <a:schemeClr val="tx1"/>
              </a:solidFill>
              <a:latin typeface="Arial" panose="020B0604020202020204" pitchFamily="34" charset="0"/>
              <a:cs typeface="Arial" panose="020B0604020202020204" pitchFamily="34" charset="0"/>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27984" y="980728"/>
            <a:ext cx="3816424" cy="2545525"/>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614674"/>
            <a:ext cx="2160240" cy="874549"/>
          </a:xfrm>
          <a:prstGeom prst="rect">
            <a:avLst/>
          </a:prstGeom>
        </p:spPr>
      </p:pic>
      <p:sp>
        <p:nvSpPr>
          <p:cNvPr id="3" name="Textfeld 2"/>
          <p:cNvSpPr txBox="1"/>
          <p:nvPr/>
        </p:nvSpPr>
        <p:spPr>
          <a:xfrm>
            <a:off x="683568" y="5075892"/>
            <a:ext cx="7560840" cy="369332"/>
          </a:xfrm>
          <a:prstGeom prst="rect">
            <a:avLst/>
          </a:prstGeom>
          <a:noFill/>
        </p:spPr>
        <p:txBody>
          <a:bodyPr wrap="square" lIns="91440" tIns="45720" rIns="91440" bIns="45720" rtlCol="0" anchor="t">
            <a:spAutoFit/>
          </a:bodyPr>
          <a:lstStyle/>
          <a:p>
            <a:r>
              <a:rPr lang="de-DE" b="1" dirty="0">
                <a:solidFill>
                  <a:srgbClr val="024089"/>
                </a:solidFill>
                <a:latin typeface="Arial"/>
                <a:cs typeface="Arial"/>
              </a:rPr>
              <a:t>Wir freuen uns, von dir zu hören/zu lesen!</a:t>
            </a:r>
          </a:p>
        </p:txBody>
      </p:sp>
    </p:spTree>
    <p:extLst>
      <p:ext uri="{BB962C8B-B14F-4D97-AF65-F5344CB8AC3E}">
        <p14:creationId xmlns:p14="http://schemas.microsoft.com/office/powerpoint/2010/main" val="835251767"/>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r>
              <a:rPr lang="de-DE" dirty="0">
                <a:solidFill>
                  <a:srgbClr val="024089"/>
                </a:solidFill>
              </a:rPr>
              <a:t>Papilio-3bis6...</a:t>
            </a:r>
          </a:p>
        </p:txBody>
      </p:sp>
      <p:sp>
        <p:nvSpPr>
          <p:cNvPr id="3" name="Inhaltsplatzhalter 2"/>
          <p:cNvSpPr>
            <a:spLocks noGrp="1"/>
          </p:cNvSpPr>
          <p:nvPr>
            <p:ph idx="1"/>
          </p:nvPr>
        </p:nvSpPr>
        <p:spPr/>
        <p:txBody>
          <a:bodyPr>
            <a:normAutofit lnSpcReduction="10000"/>
          </a:bodyPr>
          <a:lstStyle/>
          <a:p>
            <a:endParaRPr lang="de-DE" dirty="0"/>
          </a:p>
          <a:p>
            <a:r>
              <a:rPr lang="de-DE" dirty="0"/>
              <a:t>ist ein Präventionsprogramm für Kinder im Alter von 3 bis 6 Jahren, das sozial-emotionale Kompetenzen fördert und Verhaltensauffälligkeiten reduziert</a:t>
            </a:r>
          </a:p>
          <a:p>
            <a:pPr marL="0" indent="0">
              <a:buNone/>
            </a:pPr>
            <a:endParaRPr lang="de-DE" dirty="0"/>
          </a:p>
          <a:p>
            <a:r>
              <a:rPr lang="de-DE" dirty="0"/>
              <a:t>setzt in der Kindertagesstätte an, nutzt die Beziehung des pädagogischen Fachpersonals zu Kindern und richtet sich an alle Kinder (keine Stigmatisierung förderbedürftiger Kinder)</a:t>
            </a:r>
          </a:p>
          <a:p>
            <a:pPr marL="0" indent="0">
              <a:buNone/>
            </a:pPr>
            <a:endParaRPr lang="de-DE" dirty="0"/>
          </a:p>
          <a:p>
            <a:r>
              <a:rPr lang="de-DE" dirty="0"/>
              <a:t>bezieht Eltern und Familien mit ein</a:t>
            </a:r>
          </a:p>
          <a:p>
            <a:endParaRPr lang="de-DE" dirty="0"/>
          </a:p>
          <a:p>
            <a:r>
              <a:rPr lang="de-DE" dirty="0"/>
              <a:t>wirkt nachweislich – wie durch eine große Studie mit 700 Kindern,</a:t>
            </a:r>
            <a:r>
              <a:rPr lang="de-DE" dirty="0">
                <a:solidFill>
                  <a:srgbClr val="FF0000"/>
                </a:solidFill>
              </a:rPr>
              <a:t> </a:t>
            </a:r>
            <a:r>
              <a:rPr lang="de-DE" dirty="0"/>
              <a:t>100 Einrichtungen und</a:t>
            </a:r>
            <a:r>
              <a:rPr lang="de-DE" dirty="0">
                <a:solidFill>
                  <a:srgbClr val="FF0000"/>
                </a:solidFill>
              </a:rPr>
              <a:t> </a:t>
            </a:r>
            <a:r>
              <a:rPr lang="de-DE" dirty="0"/>
              <a:t>1200</a:t>
            </a:r>
            <a:r>
              <a:rPr lang="de-DE" dirty="0">
                <a:solidFill>
                  <a:srgbClr val="FF0000"/>
                </a:solidFill>
              </a:rPr>
              <a:t> </a:t>
            </a:r>
            <a:r>
              <a:rPr lang="de-DE" dirty="0"/>
              <a:t>Eltern bestätigt – und ist mehrfach prämiert</a:t>
            </a:r>
          </a:p>
          <a:p>
            <a:pPr marL="0" indent="0">
              <a:buNone/>
            </a:pPr>
            <a:endParaRPr lang="de-DE" dirty="0"/>
          </a:p>
          <a:p>
            <a:r>
              <a:rPr lang="de-DE" dirty="0"/>
              <a:t>ist entwickelt aus der Praxis für die Praxis</a:t>
            </a:r>
          </a:p>
          <a:p>
            <a:pPr marL="0" indent="0">
              <a:buNone/>
            </a:pPr>
            <a:endParaRPr lang="de-DE" dirty="0"/>
          </a:p>
        </p:txBody>
      </p:sp>
    </p:spTree>
    <p:extLst>
      <p:ext uri="{BB962C8B-B14F-4D97-AF65-F5344CB8AC3E}">
        <p14:creationId xmlns:p14="http://schemas.microsoft.com/office/powerpoint/2010/main" val="1573867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47880" y="289926"/>
            <a:ext cx="6995120" cy="402770"/>
          </a:xfrm>
        </p:spPr>
        <p:txBody>
          <a:bodyPr/>
          <a:lstStyle/>
          <a:p>
            <a:pPr lvl="0"/>
            <a:r>
              <a:rPr lang="de-DE" dirty="0">
                <a:solidFill>
                  <a:srgbClr val="024089"/>
                </a:solidFill>
              </a:rPr>
              <a:t>Zusammenfassung der Ergebnisse der ALEPP-Studie</a:t>
            </a:r>
          </a:p>
        </p:txBody>
      </p:sp>
      <p:sp>
        <p:nvSpPr>
          <p:cNvPr id="10" name="Text Box 5"/>
          <p:cNvSpPr txBox="1">
            <a:spLocks noChangeArrowheads="1"/>
          </p:cNvSpPr>
          <p:nvPr/>
        </p:nvSpPr>
        <p:spPr bwMode="auto">
          <a:xfrm>
            <a:off x="1403648" y="1484784"/>
            <a:ext cx="1584325" cy="376238"/>
          </a:xfrm>
          <a:prstGeom prst="rect">
            <a:avLst/>
          </a:prstGeom>
          <a:solidFill>
            <a:schemeClr val="tx2">
              <a:lumMod val="20000"/>
              <a:lumOff val="80000"/>
              <a:alpha val="61176"/>
            </a:schemeClr>
          </a:solidFill>
          <a:ln w="9525">
            <a:noFill/>
            <a:miter lim="800000"/>
            <a:headEnd/>
            <a:tailEnd/>
          </a:ln>
          <a:effec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de-DE" sz="1800" b="1" dirty="0">
                <a:latin typeface="Arial" panose="020B0604020202020204" pitchFamily="34" charset="0"/>
                <a:cs typeface="Arial" panose="020B0604020202020204" pitchFamily="34" charset="0"/>
              </a:rPr>
              <a:t>Kinder</a:t>
            </a:r>
          </a:p>
        </p:txBody>
      </p:sp>
      <p:sp>
        <p:nvSpPr>
          <p:cNvPr id="11" name="Line 6"/>
          <p:cNvSpPr>
            <a:spLocks noChangeShapeType="1"/>
          </p:cNvSpPr>
          <p:nvPr/>
        </p:nvSpPr>
        <p:spPr bwMode="auto">
          <a:xfrm>
            <a:off x="2189461" y="1916584"/>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 name="Text Box 8"/>
          <p:cNvSpPr txBox="1">
            <a:spLocks noChangeArrowheads="1"/>
          </p:cNvSpPr>
          <p:nvPr/>
        </p:nvSpPr>
        <p:spPr bwMode="auto">
          <a:xfrm>
            <a:off x="6012160" y="1484784"/>
            <a:ext cx="1905000" cy="376238"/>
          </a:xfrm>
          <a:prstGeom prst="rect">
            <a:avLst/>
          </a:prstGeom>
          <a:solidFill>
            <a:schemeClr val="tx2">
              <a:lumMod val="20000"/>
              <a:lumOff val="80000"/>
              <a:alpha val="61176"/>
            </a:schemeClr>
          </a:solidFill>
          <a:ln w="9525">
            <a:noFill/>
            <a:miter lim="800000"/>
            <a:headEnd/>
            <a:tailEnd/>
          </a:ln>
          <a:effectLst/>
        </p:spPr>
        <p:txBody>
          <a:bodyPr>
            <a:spAutoFit/>
          </a:bodyPr>
          <a:lstStyle>
            <a:lvl1pPr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algn="ctr" eaLnBrk="1" hangingPunct="1"/>
            <a:r>
              <a:rPr lang="de-DE" sz="1800" b="1" dirty="0">
                <a:latin typeface="Arial" panose="020B0604020202020204" pitchFamily="34" charset="0"/>
                <a:cs typeface="Arial" panose="020B0604020202020204" pitchFamily="34" charset="0"/>
              </a:rPr>
              <a:t>ErzieherInnen</a:t>
            </a:r>
          </a:p>
        </p:txBody>
      </p:sp>
      <p:sp>
        <p:nvSpPr>
          <p:cNvPr id="14" name="Line 9"/>
          <p:cNvSpPr>
            <a:spLocks noChangeShapeType="1"/>
          </p:cNvSpPr>
          <p:nvPr/>
        </p:nvSpPr>
        <p:spPr bwMode="auto">
          <a:xfrm>
            <a:off x="6975773" y="1916584"/>
            <a:ext cx="0" cy="288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5" name="Text Box 10"/>
          <p:cNvSpPr txBox="1">
            <a:spLocks noChangeArrowheads="1"/>
          </p:cNvSpPr>
          <p:nvPr/>
        </p:nvSpPr>
        <p:spPr bwMode="auto">
          <a:xfrm>
            <a:off x="357485" y="2315046"/>
            <a:ext cx="4321175"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marL="285750" indent="-285750" eaLnBrk="1" hangingPunct="1">
              <a:buFont typeface="Arial" panose="020B0604020202020204" pitchFamily="34" charset="0"/>
              <a:buChar char="►"/>
            </a:pPr>
            <a:r>
              <a:rPr lang="de-DE" dirty="0">
                <a:latin typeface="Arial" charset="0"/>
              </a:rPr>
              <a:t>Signifikante Steigerung des prosozialen Verhaltens der Kinder (z.B. gegenüber anderen Kindern, Eltern, </a:t>
            </a:r>
            <a:r>
              <a:rPr lang="de-DE" dirty="0" err="1">
                <a:latin typeface="Arial" charset="0"/>
              </a:rPr>
              <a:t>ErzieherInnen</a:t>
            </a:r>
            <a:r>
              <a:rPr lang="de-DE" dirty="0">
                <a:latin typeface="Arial" charset="0"/>
              </a:rPr>
              <a:t>)</a:t>
            </a:r>
          </a:p>
        </p:txBody>
      </p:sp>
      <p:sp>
        <p:nvSpPr>
          <p:cNvPr id="16" name="Text Box 11"/>
          <p:cNvSpPr txBox="1">
            <a:spLocks noChangeArrowheads="1"/>
          </p:cNvSpPr>
          <p:nvPr/>
        </p:nvSpPr>
        <p:spPr bwMode="auto">
          <a:xfrm>
            <a:off x="357485" y="3424709"/>
            <a:ext cx="4321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marL="285750" indent="-285750" eaLnBrk="1" hangingPunct="1">
              <a:buFont typeface="Arial" panose="020B0604020202020204" pitchFamily="34" charset="0"/>
              <a:buChar char="►"/>
            </a:pPr>
            <a:r>
              <a:rPr lang="de-DE" dirty="0">
                <a:latin typeface="Arial" charset="0"/>
              </a:rPr>
              <a:t>Höhere sozial-emotionale Kompetenzen als die Kinder aus der Kontrollgruppe</a:t>
            </a:r>
          </a:p>
        </p:txBody>
      </p:sp>
      <p:sp>
        <p:nvSpPr>
          <p:cNvPr id="17" name="Text Box 12"/>
          <p:cNvSpPr txBox="1">
            <a:spLocks noChangeArrowheads="1"/>
          </p:cNvSpPr>
          <p:nvPr/>
        </p:nvSpPr>
        <p:spPr bwMode="auto">
          <a:xfrm>
            <a:off x="359072" y="4288309"/>
            <a:ext cx="48244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marL="285750" indent="-285750" eaLnBrk="1" hangingPunct="1">
              <a:buFont typeface="Arial" panose="020B0604020202020204" pitchFamily="34" charset="0"/>
              <a:buChar char="►"/>
            </a:pPr>
            <a:r>
              <a:rPr lang="de-DE" dirty="0">
                <a:latin typeface="Arial" charset="0"/>
              </a:rPr>
              <a:t>Verhaltensauffälligkeiten der Kinder verringerten sich bei allen Kindern, bei den „</a:t>
            </a:r>
            <a:r>
              <a:rPr lang="de-DE" dirty="0" err="1">
                <a:latin typeface="Arial" charset="0"/>
              </a:rPr>
              <a:t>Papilio</a:t>
            </a:r>
            <a:r>
              <a:rPr lang="de-DE" dirty="0">
                <a:latin typeface="Arial" charset="0"/>
              </a:rPr>
              <a:t>-Kindern“ signifikant stärker</a:t>
            </a:r>
          </a:p>
        </p:txBody>
      </p:sp>
      <p:sp>
        <p:nvSpPr>
          <p:cNvPr id="18" name="Text Box 13"/>
          <p:cNvSpPr txBox="1">
            <a:spLocks noChangeArrowheads="1"/>
          </p:cNvSpPr>
          <p:nvPr/>
        </p:nvSpPr>
        <p:spPr bwMode="auto">
          <a:xfrm>
            <a:off x="335260" y="5263034"/>
            <a:ext cx="48482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marL="285750" indent="-285750" eaLnBrk="1" hangingPunct="1">
              <a:buFont typeface="Arial" panose="020B0604020202020204" pitchFamily="34" charset="0"/>
              <a:buChar char="►"/>
            </a:pPr>
            <a:r>
              <a:rPr lang="de-DE" dirty="0">
                <a:latin typeface="Arial" charset="0"/>
              </a:rPr>
              <a:t>signifikant weniger Probleme bei Kindern mit Hyperaktivitäts- und Aufmerksamkeitsproblemen</a:t>
            </a:r>
          </a:p>
        </p:txBody>
      </p:sp>
      <p:sp>
        <p:nvSpPr>
          <p:cNvPr id="19" name="Text Box 14"/>
          <p:cNvSpPr txBox="1">
            <a:spLocks noChangeArrowheads="1"/>
          </p:cNvSpPr>
          <p:nvPr/>
        </p:nvSpPr>
        <p:spPr bwMode="auto">
          <a:xfrm>
            <a:off x="5362872" y="2313459"/>
            <a:ext cx="331311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marL="285750" indent="-285750" eaLnBrk="1" hangingPunct="1">
              <a:buFont typeface="Arial" panose="020B0604020202020204" pitchFamily="34" charset="0"/>
              <a:buChar char="►"/>
            </a:pPr>
            <a:r>
              <a:rPr lang="de-DE" dirty="0">
                <a:latin typeface="Arial" charset="0"/>
              </a:rPr>
              <a:t>Papilio-ErzieherInnen fühlen sich weniger belastet</a:t>
            </a:r>
          </a:p>
        </p:txBody>
      </p:sp>
      <p:sp>
        <p:nvSpPr>
          <p:cNvPr id="20" name="Text Box 15"/>
          <p:cNvSpPr txBox="1">
            <a:spLocks noChangeArrowheads="1"/>
          </p:cNvSpPr>
          <p:nvPr/>
        </p:nvSpPr>
        <p:spPr bwMode="auto">
          <a:xfrm>
            <a:off x="5362872" y="3205634"/>
            <a:ext cx="35274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marL="285750" indent="-285750" eaLnBrk="1" hangingPunct="1">
              <a:buFont typeface="Arial" panose="020B0604020202020204" pitchFamily="34" charset="0"/>
              <a:buChar char="►"/>
            </a:pPr>
            <a:r>
              <a:rPr lang="de-DE" dirty="0" err="1">
                <a:latin typeface="Arial" charset="0"/>
              </a:rPr>
              <a:t>Papilio-ErzieherInnen</a:t>
            </a:r>
            <a:r>
              <a:rPr lang="de-DE" dirty="0">
                <a:latin typeface="Arial" charset="0"/>
              </a:rPr>
              <a:t> haben eine höhere Selbstwirksamkeits-erwartung</a:t>
            </a:r>
          </a:p>
        </p:txBody>
      </p:sp>
      <p:sp>
        <p:nvSpPr>
          <p:cNvPr id="21" name="Text Box 16"/>
          <p:cNvSpPr txBox="1">
            <a:spLocks noChangeArrowheads="1"/>
          </p:cNvSpPr>
          <p:nvPr/>
        </p:nvSpPr>
        <p:spPr bwMode="auto">
          <a:xfrm>
            <a:off x="5362872" y="4285134"/>
            <a:ext cx="360045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66700" indent="-266700" eaLnBrk="0" hangingPunct="0">
              <a:defRPr sz="1600">
                <a:solidFill>
                  <a:schemeClr val="tx1"/>
                </a:solidFill>
                <a:latin typeface="Times New Roman" pitchFamily="18" charset="0"/>
              </a:defRPr>
            </a:lvl1pPr>
            <a:lvl2pPr marL="742950" indent="-285750" eaLnBrk="0" hangingPunct="0">
              <a:defRPr sz="1600">
                <a:solidFill>
                  <a:schemeClr val="tx1"/>
                </a:solidFill>
                <a:latin typeface="Times New Roman" pitchFamily="18" charset="0"/>
              </a:defRPr>
            </a:lvl2pPr>
            <a:lvl3pPr marL="1143000" indent="-228600" eaLnBrk="0" hangingPunct="0">
              <a:defRPr sz="1600">
                <a:solidFill>
                  <a:schemeClr val="tx1"/>
                </a:solidFill>
                <a:latin typeface="Times New Roman" pitchFamily="18" charset="0"/>
              </a:defRPr>
            </a:lvl3pPr>
            <a:lvl4pPr marL="1600200" indent="-228600" eaLnBrk="0" hangingPunct="0">
              <a:defRPr sz="1600">
                <a:solidFill>
                  <a:schemeClr val="tx1"/>
                </a:solidFill>
                <a:latin typeface="Times New Roman" pitchFamily="18" charset="0"/>
              </a:defRPr>
            </a:lvl4pPr>
            <a:lvl5pPr marL="2057400" indent="-228600" eaLnBrk="0" hangingPunct="0">
              <a:defRPr sz="1600">
                <a:solidFill>
                  <a:schemeClr val="tx1"/>
                </a:solidFill>
                <a:latin typeface="Times New Roman" pitchFamily="18" charset="0"/>
              </a:defRPr>
            </a:lvl5pPr>
            <a:lvl6pPr marL="2514600" indent="-228600" eaLnBrk="0" fontAlgn="base" hangingPunct="0">
              <a:spcBef>
                <a:spcPct val="0"/>
              </a:spcBef>
              <a:spcAft>
                <a:spcPct val="0"/>
              </a:spcAft>
              <a:defRPr sz="1600">
                <a:solidFill>
                  <a:schemeClr val="tx1"/>
                </a:solidFill>
                <a:latin typeface="Times New Roman" pitchFamily="18" charset="0"/>
              </a:defRPr>
            </a:lvl6pPr>
            <a:lvl7pPr marL="2971800" indent="-228600" eaLnBrk="0" fontAlgn="base" hangingPunct="0">
              <a:spcBef>
                <a:spcPct val="0"/>
              </a:spcBef>
              <a:spcAft>
                <a:spcPct val="0"/>
              </a:spcAft>
              <a:defRPr sz="1600">
                <a:solidFill>
                  <a:schemeClr val="tx1"/>
                </a:solidFill>
                <a:latin typeface="Times New Roman" pitchFamily="18" charset="0"/>
              </a:defRPr>
            </a:lvl7pPr>
            <a:lvl8pPr marL="3429000" indent="-228600" eaLnBrk="0" fontAlgn="base" hangingPunct="0">
              <a:spcBef>
                <a:spcPct val="0"/>
              </a:spcBef>
              <a:spcAft>
                <a:spcPct val="0"/>
              </a:spcAft>
              <a:defRPr sz="1600">
                <a:solidFill>
                  <a:schemeClr val="tx1"/>
                </a:solidFill>
                <a:latin typeface="Times New Roman" pitchFamily="18" charset="0"/>
              </a:defRPr>
            </a:lvl8pPr>
            <a:lvl9pPr marL="3886200" indent="-228600" eaLnBrk="0" fontAlgn="base" hangingPunct="0">
              <a:spcBef>
                <a:spcPct val="0"/>
              </a:spcBef>
              <a:spcAft>
                <a:spcPct val="0"/>
              </a:spcAft>
              <a:defRPr sz="1600">
                <a:solidFill>
                  <a:schemeClr val="tx1"/>
                </a:solidFill>
                <a:latin typeface="Times New Roman" pitchFamily="18" charset="0"/>
              </a:defRPr>
            </a:lvl9pPr>
          </a:lstStyle>
          <a:p>
            <a:pPr marL="285750" indent="-285750" eaLnBrk="1" hangingPunct="1">
              <a:buFont typeface="Arial" panose="020B0604020202020204" pitchFamily="34" charset="0"/>
              <a:buChar char="►"/>
            </a:pPr>
            <a:r>
              <a:rPr lang="de-DE" dirty="0">
                <a:latin typeface="Arial" charset="0"/>
              </a:rPr>
              <a:t>Papilio-ErzieherInnen verzeichnen einen wesentlichen Anstieg der Arbeitszufriedenheit</a:t>
            </a:r>
          </a:p>
        </p:txBody>
      </p:sp>
    </p:spTree>
    <p:extLst>
      <p:ext uri="{BB962C8B-B14F-4D97-AF65-F5344CB8AC3E}">
        <p14:creationId xmlns:p14="http://schemas.microsoft.com/office/powerpoint/2010/main" val="2698389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oziale Kompeten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5976" y="1259215"/>
            <a:ext cx="1080000" cy="721059"/>
          </a:xfrm>
          <a:prstGeom prst="rect">
            <a:avLst/>
          </a:prstGeom>
          <a:noFill/>
          <a:extLst>
            <a:ext uri="{909E8E84-426E-40DD-AFC4-6F175D3DCCD1}">
              <a14:hiddenFill xmlns:a14="http://schemas.microsoft.com/office/drawing/2010/main">
                <a:solidFill>
                  <a:srgbClr val="FFFFFF"/>
                </a:solidFill>
              </a14:hiddenFill>
            </a:ext>
          </a:extLst>
        </p:spPr>
      </p:pic>
      <p:pic>
        <p:nvPicPr>
          <p:cNvPr id="1076" name="Picture 52" descr="O:\Bilder\3_3bis6\2_wichtige_allgemeine_Bilder\111123_Fotoshooting_KiGa_Stadtbergen_Eisele_96dpi_jpg\KiGa_15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2480" y="1268760"/>
            <a:ext cx="1080000" cy="72035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hidden="1"/>
          <p:cNvGraphicFramePr>
            <a:graphicFrameLocks noChangeAspect="1"/>
          </p:cNvGraphicFramePr>
          <p:nvPr>
            <p:custDataLst>
              <p:tags r:id="rId1"/>
            </p:custDataLst>
            <p:extLst>
              <p:ext uri="{D42A27DB-BD31-4B8C-83A1-F6EECF244321}">
                <p14:modId xmlns:p14="http://schemas.microsoft.com/office/powerpoint/2010/main" val="331563060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6" imgW="530" imgH="528" progId="TCLayout.ActiveDocument.1">
                  <p:embed/>
                </p:oleObj>
              </mc:Choice>
              <mc:Fallback>
                <p:oleObj name="think-cell Slide" r:id="rId6" imgW="530" imgH="528" progId="TCLayout.ActiveDocument.1">
                  <p:embed/>
                  <p:pic>
                    <p:nvPicPr>
                      <p:cNvPr id="4" name="Object 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4" name="Rectangle 13"/>
          <p:cNvSpPr/>
          <p:nvPr/>
        </p:nvSpPr>
        <p:spPr>
          <a:xfrm>
            <a:off x="5652120" y="1255906"/>
            <a:ext cx="2160240" cy="71712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Arial" panose="020B0604020202020204" pitchFamily="34" charset="0"/>
              <a:cs typeface="Arial" panose="020B0604020202020204" pitchFamily="34" charset="0"/>
            </a:endParaRPr>
          </a:p>
        </p:txBody>
      </p:sp>
      <p:sp>
        <p:nvSpPr>
          <p:cNvPr id="16" name="Rectangle 4"/>
          <p:cNvSpPr txBox="1"/>
          <p:nvPr/>
        </p:nvSpPr>
        <p:spPr>
          <a:xfrm>
            <a:off x="5796136" y="1460578"/>
            <a:ext cx="1728192" cy="307777"/>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1600"/>
            </a:lvl1pPr>
            <a:lvl2pPr marL="742950" lvl="1" indent="-285750">
              <a:spcBef>
                <a:spcPct val="20000"/>
              </a:spcBef>
              <a:buFont typeface="Arial" pitchFamily="34" charset="0"/>
              <a:buChar char="–"/>
              <a:defRPr sz="1600"/>
            </a:lvl2pPr>
            <a:lvl3pPr marL="1143000" lvl="2" indent="-228600">
              <a:spcBef>
                <a:spcPct val="20000"/>
              </a:spcBef>
              <a:buFont typeface="Arial" pitchFamily="34" charset="0"/>
              <a:buChar char="•"/>
              <a:defRPr sz="1600"/>
            </a:lvl3pPr>
            <a:lvl4pPr marL="1600200" lvl="3" indent="-228600">
              <a:spcBef>
                <a:spcPct val="20000"/>
              </a:spcBef>
              <a:buFont typeface="Arial" pitchFamily="34" charset="0"/>
              <a:buChar char="–"/>
              <a:defRPr sz="1600"/>
            </a:lvl4pPr>
            <a:lvl5pPr marL="2057400" lvl="4"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de-DE" sz="1400" b="1" dirty="0" err="1">
                <a:solidFill>
                  <a:srgbClr val="024089"/>
                </a:solidFill>
                <a:latin typeface="Arial" panose="020B0604020202020204" pitchFamily="34" charset="0"/>
                <a:cs typeface="Arial" panose="020B0604020202020204" pitchFamily="34" charset="0"/>
              </a:rPr>
              <a:t>ErzieherInnen</a:t>
            </a:r>
            <a:endParaRPr lang="de-DE" sz="1400" b="1" dirty="0">
              <a:solidFill>
                <a:srgbClr val="024089"/>
              </a:solidFill>
              <a:latin typeface="Arial" panose="020B0604020202020204" pitchFamily="34" charset="0"/>
              <a:cs typeface="Arial" panose="020B0604020202020204" pitchFamily="34" charset="0"/>
            </a:endParaRPr>
          </a:p>
        </p:txBody>
      </p:sp>
      <p:sp>
        <p:nvSpPr>
          <p:cNvPr id="12" name="Rectangle 11"/>
          <p:cNvSpPr/>
          <p:nvPr/>
        </p:nvSpPr>
        <p:spPr>
          <a:xfrm>
            <a:off x="5652120" y="3887203"/>
            <a:ext cx="2160240" cy="6909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Arial" panose="020B0604020202020204" pitchFamily="34" charset="0"/>
              <a:cs typeface="Arial" panose="020B0604020202020204" pitchFamily="34" charset="0"/>
            </a:endParaRPr>
          </a:p>
        </p:txBody>
      </p:sp>
      <p:pic>
        <p:nvPicPr>
          <p:cNvPr id="2052" name="Picture 4" descr="Zertifizierung ElternClub Ueckermünde"/>
          <p:cNvPicPr>
            <a:picLocks noChangeAspect="1" noChangeArrowheads="1"/>
          </p:cNvPicPr>
          <p:nvPr/>
        </p:nvPicPr>
        <p:blipFill rotWithShape="1">
          <a:blip r:embed="rId8">
            <a:extLst>
              <a:ext uri="{28A0092B-C50C-407E-A947-70E740481C1C}">
                <a14:useLocalDpi xmlns:a14="http://schemas.microsoft.com/office/drawing/2010/main" val="0"/>
              </a:ext>
            </a:extLst>
          </a:blip>
          <a:srcRect r="52073"/>
          <a:stretch/>
        </p:blipFill>
        <p:spPr bwMode="auto">
          <a:xfrm>
            <a:off x="7812360" y="3873902"/>
            <a:ext cx="1080120" cy="7042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251520" y="1268760"/>
            <a:ext cx="4104456" cy="7042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Arial" panose="020B0604020202020204" pitchFamily="34" charset="0"/>
              <a:cs typeface="Arial" panose="020B0604020202020204" pitchFamily="34" charset="0"/>
            </a:endParaRPr>
          </a:p>
        </p:txBody>
      </p:sp>
      <p:sp>
        <p:nvSpPr>
          <p:cNvPr id="2" name="Rectangle 1"/>
          <p:cNvSpPr/>
          <p:nvPr/>
        </p:nvSpPr>
        <p:spPr>
          <a:xfrm>
            <a:off x="246831" y="1268760"/>
            <a:ext cx="5184576" cy="4824536"/>
          </a:xfrm>
          <a:prstGeom prst="rect">
            <a:avLst/>
          </a:prstGeom>
          <a:noFill/>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solidFill>
                <a:srgbClr val="024089"/>
              </a:solidFill>
              <a:latin typeface="Arial" panose="020B0604020202020204" pitchFamily="34" charset="0"/>
              <a:cs typeface="Arial" panose="020B0604020202020204" pitchFamily="34" charset="0"/>
            </a:endParaRPr>
          </a:p>
        </p:txBody>
      </p:sp>
      <p:sp>
        <p:nvSpPr>
          <p:cNvPr id="5" name="Rectangle 4"/>
          <p:cNvSpPr/>
          <p:nvPr/>
        </p:nvSpPr>
        <p:spPr>
          <a:xfrm>
            <a:off x="5652120" y="1268760"/>
            <a:ext cx="3240360" cy="2477748"/>
          </a:xfrm>
          <a:prstGeom prst="rect">
            <a:avLst/>
          </a:prstGeom>
          <a:noFill/>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Arial" panose="020B0604020202020204" pitchFamily="34" charset="0"/>
              <a:cs typeface="Arial" panose="020B0604020202020204" pitchFamily="34" charset="0"/>
            </a:endParaRPr>
          </a:p>
        </p:txBody>
      </p:sp>
      <p:sp>
        <p:nvSpPr>
          <p:cNvPr id="7" name="Rectangle 6"/>
          <p:cNvSpPr/>
          <p:nvPr/>
        </p:nvSpPr>
        <p:spPr>
          <a:xfrm>
            <a:off x="5652120" y="3887203"/>
            <a:ext cx="3240360" cy="2206093"/>
          </a:xfrm>
          <a:prstGeom prst="rect">
            <a:avLst/>
          </a:prstGeom>
          <a:noFill/>
          <a:ln>
            <a:solidFill>
              <a:srgbClr val="024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a:latin typeface="Arial" panose="020B0604020202020204" pitchFamily="34" charset="0"/>
              <a:cs typeface="Arial" panose="020B0604020202020204" pitchFamily="34" charset="0"/>
            </a:endParaRPr>
          </a:p>
        </p:txBody>
      </p:sp>
      <p:sp>
        <p:nvSpPr>
          <p:cNvPr id="10" name="Rectangle 4"/>
          <p:cNvSpPr txBox="1"/>
          <p:nvPr/>
        </p:nvSpPr>
        <p:spPr>
          <a:xfrm>
            <a:off x="395536" y="1467005"/>
            <a:ext cx="3445947" cy="307777"/>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1600"/>
            </a:lvl1pPr>
            <a:lvl2pPr marL="742950" lvl="1" indent="-285750">
              <a:spcBef>
                <a:spcPct val="20000"/>
              </a:spcBef>
              <a:buFont typeface="Arial" pitchFamily="34" charset="0"/>
              <a:buChar char="–"/>
              <a:defRPr sz="1600"/>
            </a:lvl2pPr>
            <a:lvl3pPr marL="1143000" lvl="2" indent="-228600">
              <a:spcBef>
                <a:spcPct val="20000"/>
              </a:spcBef>
              <a:buFont typeface="Arial" pitchFamily="34" charset="0"/>
              <a:buChar char="•"/>
              <a:defRPr sz="1600"/>
            </a:lvl3pPr>
            <a:lvl4pPr marL="1600200" lvl="3" indent="-228600">
              <a:spcBef>
                <a:spcPct val="20000"/>
              </a:spcBef>
              <a:buFont typeface="Arial" pitchFamily="34" charset="0"/>
              <a:buChar char="–"/>
              <a:defRPr sz="1600"/>
            </a:lvl4pPr>
            <a:lvl5pPr marL="2057400" lvl="4"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de-DE" sz="1400" b="1" dirty="0">
                <a:solidFill>
                  <a:srgbClr val="024089"/>
                </a:solidFill>
                <a:latin typeface="Arial" panose="020B0604020202020204" pitchFamily="34" charset="0"/>
                <a:cs typeface="Arial" panose="020B0604020202020204" pitchFamily="34" charset="0"/>
              </a:rPr>
              <a:t>Kinder</a:t>
            </a:r>
          </a:p>
        </p:txBody>
      </p:sp>
      <p:sp>
        <p:nvSpPr>
          <p:cNvPr id="13" name="Rectangle 4"/>
          <p:cNvSpPr txBox="1"/>
          <p:nvPr/>
        </p:nvSpPr>
        <p:spPr>
          <a:xfrm>
            <a:off x="5796136" y="4065720"/>
            <a:ext cx="1728192" cy="307777"/>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1600"/>
            </a:lvl1pPr>
            <a:lvl2pPr marL="742950" lvl="1" indent="-285750">
              <a:spcBef>
                <a:spcPct val="20000"/>
              </a:spcBef>
              <a:buFont typeface="Arial" pitchFamily="34" charset="0"/>
              <a:buChar char="–"/>
              <a:defRPr sz="1600"/>
            </a:lvl2pPr>
            <a:lvl3pPr marL="1143000" lvl="2" indent="-228600">
              <a:spcBef>
                <a:spcPct val="20000"/>
              </a:spcBef>
              <a:buFont typeface="Arial" pitchFamily="34" charset="0"/>
              <a:buChar char="•"/>
              <a:defRPr sz="1600"/>
            </a:lvl3pPr>
            <a:lvl4pPr marL="1600200" lvl="3" indent="-228600">
              <a:spcBef>
                <a:spcPct val="20000"/>
              </a:spcBef>
              <a:buFont typeface="Arial" pitchFamily="34" charset="0"/>
              <a:buChar char="–"/>
              <a:defRPr sz="1600"/>
            </a:lvl4pPr>
            <a:lvl5pPr marL="2057400" lvl="4"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de-DE" sz="1400" b="1" dirty="0">
                <a:solidFill>
                  <a:srgbClr val="024089"/>
                </a:solidFill>
                <a:latin typeface="Arial" panose="020B0604020202020204" pitchFamily="34" charset="0"/>
                <a:cs typeface="Arial" panose="020B0604020202020204" pitchFamily="34" charset="0"/>
              </a:rPr>
              <a:t>Eltern</a:t>
            </a:r>
          </a:p>
        </p:txBody>
      </p:sp>
      <p:pic>
        <p:nvPicPr>
          <p:cNvPr id="2057" name="Picture 9" descr="http://www.papilio.de/picsupl/augsburg_0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7544" y="2131004"/>
            <a:ext cx="1614883" cy="108197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67544" y="3389711"/>
            <a:ext cx="4824536" cy="1361540"/>
            <a:chOff x="467544" y="3461719"/>
            <a:chExt cx="4896544" cy="1297395"/>
          </a:xfrm>
        </p:grpSpPr>
        <p:cxnSp>
          <p:nvCxnSpPr>
            <p:cNvPr id="11" name="Straight Connector 10"/>
            <p:cNvCxnSpPr/>
            <p:nvPr/>
          </p:nvCxnSpPr>
          <p:spPr>
            <a:xfrm>
              <a:off x="467544" y="3461719"/>
              <a:ext cx="48965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67544" y="4759114"/>
              <a:ext cx="4896544"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5" name="Rectangle 4"/>
          <p:cNvSpPr txBox="1"/>
          <p:nvPr/>
        </p:nvSpPr>
        <p:spPr>
          <a:xfrm>
            <a:off x="2190517" y="2060848"/>
            <a:ext cx="3173571" cy="1212640"/>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1600"/>
            </a:lvl1pPr>
            <a:lvl2pPr marL="742950" lvl="1" indent="-285750">
              <a:spcBef>
                <a:spcPct val="20000"/>
              </a:spcBef>
              <a:buFont typeface="Arial" pitchFamily="34" charset="0"/>
              <a:buChar char="–"/>
              <a:defRPr sz="1600"/>
            </a:lvl2pPr>
            <a:lvl3pPr marL="1143000" lvl="2" indent="-228600">
              <a:spcBef>
                <a:spcPct val="20000"/>
              </a:spcBef>
              <a:buFont typeface="Arial" pitchFamily="34" charset="0"/>
              <a:buChar char="•"/>
              <a:defRPr sz="1600"/>
            </a:lvl3pPr>
            <a:lvl4pPr marL="1600200" lvl="3" indent="-228600">
              <a:spcBef>
                <a:spcPct val="20000"/>
              </a:spcBef>
              <a:buFont typeface="Arial" pitchFamily="34" charset="0"/>
              <a:buChar char="–"/>
              <a:defRPr sz="1600"/>
            </a:lvl4pPr>
            <a:lvl5pPr marL="2057400" lvl="4"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de-DE" sz="1400" b="1" dirty="0">
                <a:latin typeface="Arial" panose="020B0604020202020204" pitchFamily="34" charset="0"/>
                <a:cs typeface="Arial" panose="020B0604020202020204" pitchFamily="34" charset="0"/>
              </a:rPr>
              <a:t>Paula und die Kistenkobolde</a:t>
            </a:r>
          </a:p>
          <a:p>
            <a:pPr marL="0" indent="0">
              <a:buNone/>
            </a:pPr>
            <a:r>
              <a:rPr lang="de-DE" sz="1400" dirty="0">
                <a:latin typeface="Arial" panose="020B0604020202020204" pitchFamily="34" charset="0"/>
                <a:cs typeface="Arial" panose="020B0604020202020204" pitchFamily="34" charset="0"/>
              </a:rPr>
              <a:t>Kinder lernen den Umgang mit eigenen und fremden Gefühlen mit Hilfe der vier Kobolde </a:t>
            </a:r>
            <a:r>
              <a:rPr lang="de-DE" sz="1400" dirty="0" err="1">
                <a:latin typeface="Arial" panose="020B0604020202020204" pitchFamily="34" charset="0"/>
                <a:cs typeface="Arial" panose="020B0604020202020204" pitchFamily="34" charset="0"/>
              </a:rPr>
              <a:t>Freudibold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Heulibold</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Zornibold</a:t>
            </a:r>
            <a:r>
              <a:rPr lang="de-DE" sz="1400" dirty="0">
                <a:latin typeface="Arial" panose="020B0604020202020204" pitchFamily="34" charset="0"/>
                <a:cs typeface="Arial" panose="020B0604020202020204" pitchFamily="34" charset="0"/>
              </a:rPr>
              <a:t> und </a:t>
            </a:r>
            <a:r>
              <a:rPr lang="de-DE" sz="1400" dirty="0" err="1">
                <a:latin typeface="Arial" panose="020B0604020202020204" pitchFamily="34" charset="0"/>
                <a:cs typeface="Arial" panose="020B0604020202020204" pitchFamily="34" charset="0"/>
              </a:rPr>
              <a:t>Bibberbold</a:t>
            </a:r>
            <a:endParaRPr lang="de-DE" sz="1400" dirty="0">
              <a:latin typeface="Arial" panose="020B0604020202020204" pitchFamily="34" charset="0"/>
              <a:cs typeface="Arial" panose="020B0604020202020204" pitchFamily="34" charset="0"/>
            </a:endParaRPr>
          </a:p>
        </p:txBody>
      </p:sp>
      <p:sp>
        <p:nvSpPr>
          <p:cNvPr id="26" name="Rectangle 4"/>
          <p:cNvSpPr txBox="1"/>
          <p:nvPr/>
        </p:nvSpPr>
        <p:spPr>
          <a:xfrm>
            <a:off x="2190517" y="3514711"/>
            <a:ext cx="3240890" cy="1212640"/>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1600"/>
            </a:lvl1pPr>
            <a:lvl2pPr marL="742950" lvl="1" indent="-285750">
              <a:spcBef>
                <a:spcPct val="20000"/>
              </a:spcBef>
              <a:buFont typeface="Arial" pitchFamily="34" charset="0"/>
              <a:buChar char="–"/>
              <a:defRPr sz="1600"/>
            </a:lvl2pPr>
            <a:lvl3pPr marL="1143000" lvl="2" indent="-228600">
              <a:spcBef>
                <a:spcPct val="20000"/>
              </a:spcBef>
              <a:buFont typeface="Arial" pitchFamily="34" charset="0"/>
              <a:buChar char="•"/>
              <a:defRPr sz="1600"/>
            </a:lvl3pPr>
            <a:lvl4pPr marL="1600200" lvl="3" indent="-228600">
              <a:spcBef>
                <a:spcPct val="20000"/>
              </a:spcBef>
              <a:buFont typeface="Arial" pitchFamily="34" charset="0"/>
              <a:buChar char="–"/>
              <a:defRPr sz="1600"/>
            </a:lvl4pPr>
            <a:lvl5pPr marL="2057400" lvl="4"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de-DE" sz="1400" b="1" dirty="0">
                <a:latin typeface="Arial" panose="020B0604020202020204" pitchFamily="34" charset="0"/>
                <a:cs typeface="Arial" panose="020B0604020202020204" pitchFamily="34" charset="0"/>
              </a:rPr>
              <a:t>Spielzeug-macht-Ferien-Tag</a:t>
            </a:r>
          </a:p>
          <a:p>
            <a:pPr marL="0" indent="0">
              <a:buNone/>
            </a:pPr>
            <a:r>
              <a:rPr lang="de-DE" sz="1400" dirty="0">
                <a:latin typeface="Arial" panose="020B0604020202020204" pitchFamily="34" charset="0"/>
                <a:cs typeface="Arial" panose="020B0604020202020204" pitchFamily="34" charset="0"/>
              </a:rPr>
              <a:t>Kinder treten ohne herkömmliches Spielmaterial in Kontakt und lernen, mit sich selbst und anderen umzugehen</a:t>
            </a:r>
          </a:p>
        </p:txBody>
      </p:sp>
      <p:sp>
        <p:nvSpPr>
          <p:cNvPr id="27" name="Rectangle 4"/>
          <p:cNvSpPr txBox="1"/>
          <p:nvPr/>
        </p:nvSpPr>
        <p:spPr>
          <a:xfrm>
            <a:off x="2190517" y="4879496"/>
            <a:ext cx="3173571" cy="781752"/>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1600"/>
            </a:lvl1pPr>
            <a:lvl2pPr marL="742950" lvl="1" indent="-285750">
              <a:spcBef>
                <a:spcPct val="20000"/>
              </a:spcBef>
              <a:buFont typeface="Arial" pitchFamily="34" charset="0"/>
              <a:buChar char="–"/>
              <a:defRPr sz="1600"/>
            </a:lvl2pPr>
            <a:lvl3pPr marL="1143000" lvl="2" indent="-228600">
              <a:spcBef>
                <a:spcPct val="20000"/>
              </a:spcBef>
              <a:buFont typeface="Arial" pitchFamily="34" charset="0"/>
              <a:buChar char="•"/>
              <a:defRPr sz="1600"/>
            </a:lvl3pPr>
            <a:lvl4pPr marL="1600200" lvl="3" indent="-228600">
              <a:spcBef>
                <a:spcPct val="20000"/>
              </a:spcBef>
              <a:buFont typeface="Arial" pitchFamily="34" charset="0"/>
              <a:buChar char="–"/>
              <a:defRPr sz="1600"/>
            </a:lvl4pPr>
            <a:lvl5pPr marL="2057400" lvl="4"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de-DE" sz="1400" b="1" dirty="0">
                <a:latin typeface="Arial" panose="020B0604020202020204" pitchFamily="34" charset="0"/>
                <a:cs typeface="Arial" panose="020B0604020202020204" pitchFamily="34" charset="0"/>
              </a:rPr>
              <a:t>Meins-</a:t>
            </a:r>
            <a:r>
              <a:rPr lang="de-DE" sz="1400" b="1" dirty="0" err="1">
                <a:latin typeface="Arial" panose="020B0604020202020204" pitchFamily="34" charset="0"/>
                <a:cs typeface="Arial" panose="020B0604020202020204" pitchFamily="34" charset="0"/>
              </a:rPr>
              <a:t>deinsdeins</a:t>
            </a:r>
            <a:r>
              <a:rPr lang="de-DE" sz="1400" b="1" dirty="0">
                <a:latin typeface="Arial" panose="020B0604020202020204" pitchFamily="34" charset="0"/>
                <a:cs typeface="Arial" panose="020B0604020202020204" pitchFamily="34" charset="0"/>
              </a:rPr>
              <a:t>-unser-Spiel</a:t>
            </a:r>
          </a:p>
          <a:p>
            <a:pPr marL="0" indent="0">
              <a:buNone/>
            </a:pPr>
            <a:r>
              <a:rPr lang="de-DE" sz="1400" dirty="0">
                <a:latin typeface="Arial" panose="020B0604020202020204" pitchFamily="34" charset="0"/>
                <a:cs typeface="Arial" panose="020B0604020202020204" pitchFamily="34" charset="0"/>
              </a:rPr>
              <a:t>Kinder lernen spielerisch den Umgang mit sozialen Regeln</a:t>
            </a:r>
          </a:p>
        </p:txBody>
      </p:sp>
      <p:sp>
        <p:nvSpPr>
          <p:cNvPr id="29" name="Rectangle 4"/>
          <p:cNvSpPr txBox="1"/>
          <p:nvPr/>
        </p:nvSpPr>
        <p:spPr>
          <a:xfrm>
            <a:off x="5788307" y="2177730"/>
            <a:ext cx="3102313" cy="1428083"/>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1600"/>
            </a:lvl1pPr>
            <a:lvl2pPr marL="742950" lvl="1" indent="-285750">
              <a:spcBef>
                <a:spcPct val="20000"/>
              </a:spcBef>
              <a:buFont typeface="Arial" pitchFamily="34" charset="0"/>
              <a:buChar char="–"/>
              <a:defRPr sz="1600"/>
            </a:lvl2pPr>
            <a:lvl3pPr marL="1143000" lvl="2" indent="-228600">
              <a:spcBef>
                <a:spcPct val="20000"/>
              </a:spcBef>
              <a:buFont typeface="Arial" pitchFamily="34" charset="0"/>
              <a:buChar char="•"/>
              <a:defRPr sz="1600"/>
            </a:lvl3pPr>
            <a:lvl4pPr marL="1600200" lvl="3" indent="-228600">
              <a:spcBef>
                <a:spcPct val="20000"/>
              </a:spcBef>
              <a:buFont typeface="Arial" pitchFamily="34" charset="0"/>
              <a:buChar char="–"/>
              <a:defRPr sz="1600"/>
            </a:lvl4pPr>
            <a:lvl5pPr marL="2057400" lvl="4"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de-DE" sz="1400" b="1" dirty="0">
                <a:latin typeface="Arial" panose="020B0604020202020204" pitchFamily="34" charset="0"/>
                <a:cs typeface="Arial" panose="020B0604020202020204" pitchFamily="34" charset="0"/>
              </a:rPr>
              <a:t>Entwicklungsförderndes Erziehungsverhalten</a:t>
            </a:r>
          </a:p>
          <a:p>
            <a:pPr marL="0" indent="0">
              <a:buNone/>
            </a:pPr>
            <a:r>
              <a:rPr lang="de-DE" sz="1400" dirty="0" err="1">
                <a:latin typeface="Arial" panose="020B0604020202020204" pitchFamily="34" charset="0"/>
                <a:cs typeface="Arial" panose="020B0604020202020204" pitchFamily="34" charset="0"/>
              </a:rPr>
              <a:t>ErzieherInnen</a:t>
            </a:r>
            <a:r>
              <a:rPr lang="de-DE" sz="1400" dirty="0">
                <a:latin typeface="Arial" panose="020B0604020202020204" pitchFamily="34" charset="0"/>
                <a:cs typeface="Arial" panose="020B0604020202020204" pitchFamily="34" charset="0"/>
              </a:rPr>
              <a:t> fördern die Kindes-entwicklung durch eigenes Verhalten und geben dies auch an Eltern weiter</a:t>
            </a:r>
          </a:p>
        </p:txBody>
      </p:sp>
      <p:sp>
        <p:nvSpPr>
          <p:cNvPr id="30" name="Rectangle 4"/>
          <p:cNvSpPr txBox="1"/>
          <p:nvPr/>
        </p:nvSpPr>
        <p:spPr>
          <a:xfrm>
            <a:off x="5788307" y="4794195"/>
            <a:ext cx="3102313" cy="997196"/>
          </a:xfrm>
          <a:prstGeom prst="rect">
            <a:avLst/>
          </a:prstGeom>
        </p:spPr>
        <p:txBody>
          <a:bodyPr vert="horz" wrap="square" lIns="91440" tIns="45720" rIns="91440" bIns="45720" rtlCol="0">
            <a:spAutoFit/>
          </a:bodyPr>
          <a:lstStyle>
            <a:lvl1pPr marL="342900" lvl="0" indent="-342900">
              <a:spcBef>
                <a:spcPct val="20000"/>
              </a:spcBef>
              <a:buFont typeface="Arial" pitchFamily="34" charset="0"/>
              <a:buChar char="•"/>
              <a:defRPr sz="1600"/>
            </a:lvl1pPr>
            <a:lvl2pPr marL="742950" lvl="1" indent="-285750">
              <a:spcBef>
                <a:spcPct val="20000"/>
              </a:spcBef>
              <a:buFont typeface="Arial" pitchFamily="34" charset="0"/>
              <a:buChar char="–"/>
              <a:defRPr sz="1600"/>
            </a:lvl2pPr>
            <a:lvl3pPr marL="1143000" lvl="2" indent="-228600">
              <a:spcBef>
                <a:spcPct val="20000"/>
              </a:spcBef>
              <a:buFont typeface="Arial" pitchFamily="34" charset="0"/>
              <a:buChar char="•"/>
              <a:defRPr sz="1600"/>
            </a:lvl3pPr>
            <a:lvl4pPr marL="1600200" lvl="3" indent="-228600">
              <a:spcBef>
                <a:spcPct val="20000"/>
              </a:spcBef>
              <a:buFont typeface="Arial" pitchFamily="34" charset="0"/>
              <a:buChar char="–"/>
              <a:defRPr sz="1600"/>
            </a:lvl4pPr>
            <a:lvl5pPr marL="2057400" lvl="4" indent="-228600">
              <a:spcBef>
                <a:spcPct val="20000"/>
              </a:spcBef>
              <a:buFont typeface="Arial" pitchFamily="34" charset="0"/>
              <a:buChar char="»"/>
              <a:defRPr sz="16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marL="0" indent="0">
              <a:buNone/>
            </a:pPr>
            <a:r>
              <a:rPr lang="de-DE" sz="1400" b="1" dirty="0">
                <a:latin typeface="Arial" panose="020B0604020202020204" pitchFamily="34" charset="0"/>
                <a:cs typeface="Arial" panose="020B0604020202020204" pitchFamily="34" charset="0"/>
              </a:rPr>
              <a:t>Elternabende + </a:t>
            </a:r>
            <a:r>
              <a:rPr lang="de-DE" sz="1400" b="1" dirty="0" err="1">
                <a:latin typeface="Arial" panose="020B0604020202020204" pitchFamily="34" charset="0"/>
                <a:cs typeface="Arial" panose="020B0604020202020204" pitchFamily="34" charset="0"/>
              </a:rPr>
              <a:t>ElternClub</a:t>
            </a:r>
            <a:endParaRPr lang="de-DE" sz="1400" b="1" dirty="0">
              <a:latin typeface="Arial" panose="020B0604020202020204" pitchFamily="34" charset="0"/>
              <a:cs typeface="Arial" panose="020B0604020202020204" pitchFamily="34" charset="0"/>
            </a:endParaRPr>
          </a:p>
          <a:p>
            <a:pPr marL="0" indent="0">
              <a:buNone/>
            </a:pPr>
            <a:r>
              <a:rPr lang="de-DE" sz="1400" dirty="0" err="1">
                <a:latin typeface="Arial" panose="020B0604020202020204" pitchFamily="34" charset="0"/>
                <a:cs typeface="Arial" panose="020B0604020202020204" pitchFamily="34" charset="0"/>
              </a:rPr>
              <a:t>ErzieherInnen</a:t>
            </a:r>
            <a:r>
              <a:rPr lang="de-DE" sz="1400" dirty="0">
                <a:latin typeface="Arial" panose="020B0604020202020204" pitchFamily="34" charset="0"/>
                <a:cs typeface="Arial" panose="020B0604020202020204" pitchFamily="34" charset="0"/>
              </a:rPr>
              <a:t> treffen sich regelmäßig mit Eltern und unterstützen sie in Erziehungsfragen</a:t>
            </a:r>
          </a:p>
        </p:txBody>
      </p:sp>
      <p:sp>
        <p:nvSpPr>
          <p:cNvPr id="3" name="Titel 2"/>
          <p:cNvSpPr>
            <a:spLocks noGrp="1"/>
          </p:cNvSpPr>
          <p:nvPr>
            <p:ph type="title"/>
          </p:nvPr>
        </p:nvSpPr>
        <p:spPr>
          <a:xfrm>
            <a:off x="247880" y="289926"/>
            <a:ext cx="6995120" cy="402770"/>
          </a:xfrm>
        </p:spPr>
        <p:txBody>
          <a:bodyPr/>
          <a:lstStyle/>
          <a:p>
            <a:r>
              <a:rPr lang="de-DE" dirty="0">
                <a:solidFill>
                  <a:srgbClr val="024089"/>
                </a:solidFill>
              </a:rPr>
              <a:t>Maßnahmen von Papilio-3bis6</a:t>
            </a:r>
          </a:p>
        </p:txBody>
      </p:sp>
      <p:pic>
        <p:nvPicPr>
          <p:cNvPr id="1074" name="Picture 50" descr="O:\Bilder\1_Unternehmen\6_Internetbilder\pics\SmFT2_15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544" y="3501008"/>
            <a:ext cx="1616400" cy="1077600"/>
          </a:xfrm>
          <a:prstGeom prst="rect">
            <a:avLst/>
          </a:prstGeom>
          <a:noFill/>
          <a:extLst>
            <a:ext uri="{909E8E84-426E-40DD-AFC4-6F175D3DCCD1}">
              <a14:hiddenFill xmlns:a14="http://schemas.microsoft.com/office/drawing/2010/main">
                <a:solidFill>
                  <a:srgbClr val="FFFFFF"/>
                </a:solidFill>
              </a14:hiddenFill>
            </a:ext>
          </a:extLst>
        </p:spPr>
      </p:pic>
      <p:pic>
        <p:nvPicPr>
          <p:cNvPr id="1075" name="Picture 51" descr="O:\Bilder\1_Unternehmen\6_Internetbilder\pics\Mddu_150.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7544" y="4891565"/>
            <a:ext cx="1616400" cy="107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012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12" grpId="0" animBg="1"/>
      <p:bldP spid="5" grpId="0" animBg="1"/>
      <p:bldP spid="7" grpId="0" animBg="1"/>
      <p:bldP spid="13" grpId="0"/>
      <p:bldP spid="29" grpId="0"/>
      <p:bldP spid="3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p:cNvSpPr>
            <a:spLocks noGrp="1"/>
          </p:cNvSpPr>
          <p:nvPr>
            <p:ph type="body" sz="quarter" idx="10"/>
          </p:nvPr>
        </p:nvSpPr>
        <p:spPr>
          <a:xfrm>
            <a:off x="2699792" y="3140323"/>
            <a:ext cx="5638800" cy="720725"/>
          </a:xfrm>
        </p:spPr>
        <p:txBody>
          <a:bodyPr vert="horz" lIns="91440" tIns="45720" rIns="91440" bIns="45720" rtlCol="0">
            <a:normAutofit/>
          </a:bodyPr>
          <a:lstStyle/>
          <a:p>
            <a:r>
              <a:rPr lang="de-DE" dirty="0"/>
              <a:t>Präventionsprojekt „Paula kommt in die Schule“</a:t>
            </a:r>
          </a:p>
        </p:txBody>
      </p:sp>
      <p:pic>
        <p:nvPicPr>
          <p:cNvPr id="3" name="Grafik 2"/>
          <p:cNvPicPr>
            <a:picLocks noChangeAspect="1"/>
          </p:cNvPicPr>
          <p:nvPr/>
        </p:nvPicPr>
        <p:blipFill rotWithShape="1">
          <a:blip r:embed="rId3" cstate="print">
            <a:extLst>
              <a:ext uri="{28A0092B-C50C-407E-A947-70E740481C1C}">
                <a14:useLocalDpi xmlns:a14="http://schemas.microsoft.com/office/drawing/2010/main" val="0"/>
              </a:ext>
            </a:extLst>
          </a:blip>
          <a:srcRect l="4236" t="5900" r="1880" b="14301"/>
          <a:stretch/>
        </p:blipFill>
        <p:spPr>
          <a:xfrm>
            <a:off x="6185" y="1754956"/>
            <a:ext cx="2620888" cy="3348085"/>
          </a:xfrm>
          <a:prstGeom prst="rect">
            <a:avLst/>
          </a:prstGeom>
        </p:spPr>
      </p:pic>
      <p:pic>
        <p:nvPicPr>
          <p:cNvPr id="5" name="Picture 10" descr="Logo_FU-Berlin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88640"/>
            <a:ext cx="2224466" cy="5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fik 5"/>
          <p:cNvPicPr/>
          <p:nvPr/>
        </p:nvPicPr>
        <p:blipFill>
          <a:blip r:embed="rId5" cstate="screen">
            <a:extLst>
              <a:ext uri="{28A0092B-C50C-407E-A947-70E740481C1C}">
                <a14:useLocalDpi xmlns:a14="http://schemas.microsoft.com/office/drawing/2010/main"/>
              </a:ext>
            </a:extLst>
          </a:blip>
          <a:stretch>
            <a:fillRect/>
          </a:stretch>
        </p:blipFill>
        <p:spPr>
          <a:xfrm>
            <a:off x="3419872" y="275953"/>
            <a:ext cx="1503753" cy="419147"/>
          </a:xfrm>
          <a:prstGeom prst="rect">
            <a:avLst/>
          </a:prstGeom>
        </p:spPr>
      </p:pic>
    </p:spTree>
    <p:extLst>
      <p:ext uri="{BB962C8B-B14F-4D97-AF65-F5344CB8AC3E}">
        <p14:creationId xmlns:p14="http://schemas.microsoft.com/office/powerpoint/2010/main" val="11695209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30516_Papilio_Master_ch_m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130516_Papilio_Master_ch_m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130516_Papilio_Master_ch_m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130516_Papilio_Master_ch_mg">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3646</Words>
  <Application>Microsoft Office PowerPoint</Application>
  <PresentationFormat>On-screen Show (4:3)</PresentationFormat>
  <Paragraphs>586</Paragraphs>
  <Slides>57</Slides>
  <Notes>55</Notes>
  <HiddenSlides>3</HiddenSlides>
  <MMClips>0</MMClips>
  <ScaleCrop>false</ScaleCrop>
  <HeadingPairs>
    <vt:vector size="4" baseType="variant">
      <vt:variant>
        <vt:lpstr>Theme</vt:lpstr>
      </vt:variant>
      <vt:variant>
        <vt:i4>4</vt:i4>
      </vt:variant>
      <vt:variant>
        <vt:lpstr>Slide Titles</vt:lpstr>
      </vt:variant>
      <vt:variant>
        <vt:i4>57</vt:i4>
      </vt:variant>
    </vt:vector>
  </HeadingPairs>
  <TitlesOfParts>
    <vt:vector size="61" baseType="lpstr">
      <vt:lpstr>130516_Papilio_Master_ch_mg</vt:lpstr>
      <vt:lpstr>1_130516_Papilio_Master_ch_mg</vt:lpstr>
      <vt:lpstr>2_130516_Papilio_Master_ch_mg</vt:lpstr>
      <vt:lpstr>3_130516_Papilio_Master_ch_mg</vt:lpstr>
      <vt:lpstr>PowerPoint Presentation</vt:lpstr>
      <vt:lpstr>Was ist „Papilio“?</vt:lpstr>
      <vt:lpstr>Die Beteiligten</vt:lpstr>
      <vt:lpstr>Entwicklungsorientierte Prävention </vt:lpstr>
      <vt:lpstr>Papilio-U3</vt:lpstr>
      <vt:lpstr>Papilio-3bis6...</vt:lpstr>
      <vt:lpstr>Zusammenfassung der Ergebnisse der ALEPP-Studie</vt:lpstr>
      <vt:lpstr>Maßnahmen von Papilio-3bis6</vt:lpstr>
      <vt:lpstr>PowerPoint Presentation</vt:lpstr>
      <vt:lpstr>Ziele</vt:lpstr>
      <vt:lpstr>Präventionsprojekt</vt:lpstr>
      <vt:lpstr>Evaluationsstudie</vt:lpstr>
      <vt:lpstr>Studiendesign</vt:lpstr>
      <vt:lpstr>Papilio-6bis9: Prozessevaluation </vt:lpstr>
      <vt:lpstr>Papilio-6bis9: Prozessevaluation </vt:lpstr>
      <vt:lpstr>Übersicht der Lehrer*innenfortbildung Papilio-6bis9</vt:lpstr>
      <vt:lpstr>Materialien für den Unterricht</vt:lpstr>
      <vt:lpstr>Arbeitseinheiten für den Unterricht</vt:lpstr>
      <vt:lpstr>Arbeitseinheiten für den Unterricht</vt:lpstr>
      <vt:lpstr>Arbeitseinheiten für den Unterricht</vt:lpstr>
      <vt:lpstr>Arbeitseinheiten für den Unterricht</vt:lpstr>
      <vt:lpstr>PowerPoint Presentation</vt:lpstr>
      <vt:lpstr>Sozial-emotionale Kompetenz</vt:lpstr>
      <vt:lpstr>Sozial-emotionale Kompetenz</vt:lpstr>
      <vt:lpstr>Sozial-emotionale Kompetenzen und  sozial-emotionales Lernen </vt:lpstr>
      <vt:lpstr>Sozial-emotionales Lernen (SEL) – Was ist das?</vt:lpstr>
      <vt:lpstr>Sozial-emotionales Lernen (SEL) – Konsequenzen?</vt:lpstr>
      <vt:lpstr>Ausgewählte Studienergebnisse</vt:lpstr>
      <vt:lpstr>Ausgewählte Studienergebnisse</vt:lpstr>
      <vt:lpstr>Ausgewählte Studienergebnisse</vt:lpstr>
      <vt:lpstr>Ausgewählte Studienergebnisse</vt:lpstr>
      <vt:lpstr>Folgen für das Bildungsoutcome von Schüler*innen</vt:lpstr>
      <vt:lpstr>PowerPoint Presentation</vt:lpstr>
      <vt:lpstr>Übergänge (Transitionen) im Entwicklungsverlauf</vt:lpstr>
      <vt:lpstr>Übergänge (Transitionen) im Entwicklungsverlauf</vt:lpstr>
      <vt:lpstr>Übergänge (Transitionen) im Entwicklungsverlauf</vt:lpstr>
      <vt:lpstr>Übergang Kita - Grundschule</vt:lpstr>
      <vt:lpstr>Übergang Kita - Grundschule</vt:lpstr>
      <vt:lpstr>Entwicklungsaufgaben</vt:lpstr>
      <vt:lpstr>Entwicklungsaufgaben im Kindesalter</vt:lpstr>
      <vt:lpstr>PowerPoint Presentation</vt:lpstr>
      <vt:lpstr>Lehrer*in-Schüler*in-Beziehung</vt:lpstr>
      <vt:lpstr>Lehrer*in-Schüler*in-Beziehung</vt:lpstr>
      <vt:lpstr>Lehrer*in-Schüler*in- Beziehung</vt:lpstr>
      <vt:lpstr>PowerPoint Presentation</vt:lpstr>
      <vt:lpstr>Lehrer*in-Schüler*in-Beziehung</vt:lpstr>
      <vt:lpstr>Lehrer*in-Schüler*in-Beziehung</vt:lpstr>
      <vt:lpstr>Lehrer*in-Schüler*in-Beziehung</vt:lpstr>
      <vt:lpstr>Lehrer*in-Schüler*in-Beziehung</vt:lpstr>
      <vt:lpstr>PowerPoint Presentation</vt:lpstr>
      <vt:lpstr>Lob verbalisieren</vt:lpstr>
      <vt:lpstr>Lob verbalisieren</vt:lpstr>
      <vt:lpstr>Handlungsabläufe verbalisieren</vt:lpstr>
      <vt:lpstr>Mit Regeln umgehen</vt:lpstr>
      <vt:lpstr>Mit unerwünschtem Verhalten umgehen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Hosemann</dc:creator>
  <cp:lastModifiedBy>Sofia Henning</cp:lastModifiedBy>
  <cp:revision>529</cp:revision>
  <cp:lastPrinted>2020-03-07T19:37:54Z</cp:lastPrinted>
  <dcterms:created xsi:type="dcterms:W3CDTF">2013-05-16T10:47:13Z</dcterms:created>
  <dcterms:modified xsi:type="dcterms:W3CDTF">2026-02-02T12:24:41Z</dcterms:modified>
</cp:coreProperties>
</file>