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18" r:id="rId2"/>
    <p:sldId id="433" r:id="rId3"/>
    <p:sldId id="419" r:id="rId4"/>
    <p:sldId id="414" r:id="rId5"/>
    <p:sldId id="420" r:id="rId6"/>
    <p:sldId id="421" r:id="rId7"/>
    <p:sldId id="422" r:id="rId8"/>
    <p:sldId id="400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2" r:id="rId18"/>
    <p:sldId id="372" r:id="rId19"/>
    <p:sldId id="347" r:id="rId20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5CB8CBF-DA60-4602-B00C-0807A3420AF9}">
          <p14:sldIdLst>
            <p14:sldId id="418"/>
            <p14:sldId id="433"/>
            <p14:sldId id="419"/>
            <p14:sldId id="414"/>
            <p14:sldId id="420"/>
            <p14:sldId id="421"/>
            <p14:sldId id="422"/>
            <p14:sldId id="400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2"/>
            <p14:sldId id="372"/>
            <p14:sldId id="347"/>
          </p14:sldIdLst>
        </p14:section>
        <p14:section name="Abschnitt ohne Titel" id="{936B12D7-1D65-426D-B574-E2188D6860A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23" clrIdx="0"/>
  <p:cmAuthor id="1" name="Ruth Siemes-Frömmer" initials="RS" lastIdx="10" clrIdx="1"/>
  <p:cmAuthor id="2" name="Admin" initials="A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A84"/>
    <a:srgbClr val="FFFF99"/>
    <a:srgbClr val="2E427A"/>
    <a:srgbClr val="FFCC66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0" autoAdjust="0"/>
    <p:restoredTop sz="92362" autoAdjust="0"/>
  </p:normalViewPr>
  <p:slideViewPr>
    <p:cSldViewPr>
      <p:cViewPr varScale="1">
        <p:scale>
          <a:sx n="68" d="100"/>
          <a:sy n="68" d="100"/>
        </p:scale>
        <p:origin x="12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D26DF-27F7-443B-960D-EEA34CA1CC92}" type="datetimeFigureOut">
              <a:rPr lang="de-DE" smtClean="0"/>
              <a:pPr/>
              <a:t>09.02.2026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2E28D-415A-4AB0-8C12-32C08A8D17F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049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CB29D-FEB1-44B5-AC65-F0A8923BB4AB}" type="datetimeFigureOut">
              <a:rPr lang="de-DE" smtClean="0"/>
              <a:pPr/>
              <a:t>09.02.2026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54267-C670-42FD-A039-0760D7D065C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50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88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2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2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980727"/>
            <a:ext cx="8229600" cy="893131"/>
          </a:xfrm>
        </p:spPr>
        <p:txBody>
          <a:bodyPr>
            <a:normAutofit/>
          </a:bodyPr>
          <a:lstStyle>
            <a:lvl1pPr algn="l">
              <a:defRPr sz="20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Überschrift, z.B. Inhalt / Agenda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68313" y="1989138"/>
            <a:ext cx="8280400" cy="4103687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65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18" y="44624"/>
            <a:ext cx="1714887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8760"/>
            <a:ext cx="3456384" cy="36061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18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4624"/>
            <a:ext cx="3456384" cy="360610"/>
          </a:xfrm>
        </p:spPr>
        <p:txBody>
          <a:bodyPr>
            <a:noAutofit/>
          </a:bodyPr>
          <a:lstStyle>
            <a:lvl1pPr marL="0" indent="0">
              <a:buNone/>
              <a:defRPr lang="de-DE" sz="18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dirty="0"/>
              <a:t>Überschrift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97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73902"/>
            <a:ext cx="6995120" cy="40277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DE" sz="20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7756" y="515090"/>
            <a:ext cx="6988540" cy="359445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Untertitelformat durch klicken bearbeiten</a:t>
            </a:r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93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73902"/>
            <a:ext cx="6995120" cy="40277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DE" sz="20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7756" y="515090"/>
            <a:ext cx="6988540" cy="359445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Untertitelformat durch klicken bearbeiten</a:t>
            </a:r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" name="Foliennummernplatzhalter 4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747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73902"/>
            <a:ext cx="6995120" cy="40277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DE" sz="20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7756" y="515090"/>
            <a:ext cx="6988540" cy="359445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Untertitelformat durch klicken bearbeiten</a:t>
            </a:r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685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18" y="44624"/>
            <a:ext cx="1714887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 Verbindung 7"/>
          <p:cNvCxnSpPr/>
          <p:nvPr userDrawn="1"/>
        </p:nvCxnSpPr>
        <p:spPr bwMode="auto">
          <a:xfrm>
            <a:off x="0" y="3609975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9475" y="3068960"/>
            <a:ext cx="5638800" cy="720725"/>
          </a:xfrm>
        </p:spPr>
        <p:txBody>
          <a:bodyPr>
            <a:normAutofit/>
          </a:bodyPr>
          <a:lstStyle>
            <a:lvl1pPr marL="0" indent="0">
              <a:buNone/>
              <a:defRPr lang="de-DE" sz="1800" b="1" kern="1200" dirty="0" smtClean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181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91680" y="4221088"/>
            <a:ext cx="6192688" cy="1143000"/>
          </a:xfrm>
        </p:spPr>
        <p:txBody>
          <a:bodyPr>
            <a:noAutofit/>
          </a:bodyPr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29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3"/>
          <p:cNvSpPr txBox="1">
            <a:spLocks/>
          </p:cNvSpPr>
          <p:nvPr userDrawn="1"/>
        </p:nvSpPr>
        <p:spPr>
          <a:xfrm>
            <a:off x="1979204" y="4581128"/>
            <a:ext cx="4536504" cy="434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656"/>
            <a:ext cx="3233212" cy="130892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175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 userDrawn="1"/>
        </p:nvSpPr>
        <p:spPr>
          <a:xfrm>
            <a:off x="6156176" y="2566718"/>
            <a:ext cx="2582742" cy="230244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t="-14870" b="-1"/>
            </a:stretch>
          </a:blip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444764" y="2708920"/>
            <a:ext cx="4824413" cy="1893888"/>
          </a:xfrm>
        </p:spPr>
        <p:txBody>
          <a:bodyPr/>
          <a:lstStyle>
            <a:lvl1pPr marL="342900" indent="-342900">
              <a:buFont typeface="+mj-lt"/>
              <a:buAutoNum type="arabicPeriod"/>
              <a:defRPr lang="de-DE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1100" dirty="0">
                <a:solidFill>
                  <a:prstClr val="black"/>
                </a:solidFill>
                <a:cs typeface="Arial" charset="0"/>
              </a:rPr>
              <a:t>© Papilio</a:t>
            </a:r>
            <a:r>
              <a:rPr lang="de-DE" sz="1100" baseline="0" dirty="0">
                <a:solidFill>
                  <a:prstClr val="black"/>
                </a:solidFill>
                <a:cs typeface="Arial" charset="0"/>
              </a:rPr>
              <a:t> gGmbH</a:t>
            </a:r>
            <a:endParaRPr lang="de-DE" sz="11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8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73902"/>
            <a:ext cx="6995120" cy="40277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DE" sz="20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7756" y="515090"/>
            <a:ext cx="6988540" cy="359445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Untertitelformat durch klicken bearbeiten</a:t>
            </a:r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6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3233212" cy="1308929"/>
          </a:xfrm>
          <a:prstGeom prst="rect">
            <a:avLst/>
          </a:prstGeom>
        </p:spPr>
      </p:pic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1678438" y="2681625"/>
            <a:ext cx="57594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solidFill>
                  <a:srgbClr val="283A84"/>
                </a:solidFill>
                <a:latin typeface="Arial" charset="0"/>
              </a:rPr>
              <a:t>www.papilio.de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dirty="0">
              <a:solidFill>
                <a:srgbClr val="283A84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sz="2000" dirty="0">
                <a:solidFill>
                  <a:srgbClr val="283A84"/>
                </a:solidFill>
                <a:latin typeface="Arial" charset="0"/>
              </a:rPr>
              <a:t>www.papilio.de/info_newsletter.php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endParaRPr lang="de-DE" sz="2000" dirty="0">
              <a:solidFill>
                <a:srgbClr val="283A84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sz="2000" dirty="0">
                <a:solidFill>
                  <a:srgbClr val="283A84"/>
                </a:solidFill>
                <a:latin typeface="Arial" charset="0"/>
              </a:rPr>
              <a:t>www.facebook.com/PapilioeV</a:t>
            </a: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93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udibold72dp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"/>
          <p:cNvSpPr>
            <a:spLocks noChangeArrowheads="1"/>
          </p:cNvSpPr>
          <p:nvPr userDrawn="1"/>
        </p:nvSpPr>
        <p:spPr bwMode="auto">
          <a:xfrm>
            <a:off x="6538649" y="188640"/>
            <a:ext cx="2592288" cy="2160240"/>
          </a:xfrm>
          <a:prstGeom prst="wedgeEllipseCallout">
            <a:avLst>
              <a:gd name="adj1" fmla="val -72608"/>
              <a:gd name="adj2" fmla="val 34088"/>
            </a:avLst>
          </a:prstGeom>
          <a:solidFill>
            <a:srgbClr val="EFF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1800" b="1" dirty="0"/>
              <a:t>Vielen Dank </a:t>
            </a:r>
            <a:br>
              <a:rPr lang="de-DE" sz="1800" b="1" dirty="0"/>
            </a:br>
            <a:r>
              <a:rPr lang="de-DE" sz="1800" b="1" dirty="0"/>
              <a:t>für Ihre </a:t>
            </a:r>
            <a:br>
              <a:rPr lang="de-DE" sz="1800" b="1" dirty="0"/>
            </a:br>
            <a:r>
              <a:rPr lang="de-DE" sz="1800" b="1" dirty="0"/>
              <a:t>Aufmerksamkeit! </a:t>
            </a:r>
          </a:p>
          <a:p>
            <a:br>
              <a:rPr lang="de-DE" sz="1800" b="1" dirty="0"/>
            </a:br>
            <a:r>
              <a:rPr lang="de-DE" sz="1800" b="1" dirty="0"/>
              <a:t>Ihre Fragen?</a:t>
            </a:r>
          </a:p>
        </p:txBody>
      </p:sp>
    </p:spTree>
    <p:extLst>
      <p:ext uri="{BB962C8B-B14F-4D97-AF65-F5344CB8AC3E}">
        <p14:creationId xmlns:p14="http://schemas.microsoft.com/office/powerpoint/2010/main" val="202658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4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3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DCC7-7B30-42D3-8689-4531156A1310}" type="datetimeFigureOut">
              <a:rPr lang="de-DE" smtClean="0"/>
              <a:pPr/>
              <a:t>09.02.2026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451183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91680" y="4221088"/>
            <a:ext cx="6192688" cy="1143000"/>
          </a:xfrm>
        </p:spPr>
        <p:txBody>
          <a:bodyPr>
            <a:noAutofit/>
          </a:bodyPr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81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18" y="44624"/>
            <a:ext cx="1714887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 Verbindung 7"/>
          <p:cNvCxnSpPr/>
          <p:nvPr userDrawn="1"/>
        </p:nvCxnSpPr>
        <p:spPr bwMode="auto">
          <a:xfrm>
            <a:off x="0" y="3609975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9475" y="3068960"/>
            <a:ext cx="5638800" cy="720725"/>
          </a:xfrm>
        </p:spPr>
        <p:txBody>
          <a:bodyPr>
            <a:normAutofit/>
          </a:bodyPr>
          <a:lstStyle>
            <a:lvl1pPr marL="0" indent="0">
              <a:buNone/>
              <a:defRPr lang="de-DE" sz="1800" b="1" kern="1200" dirty="0" smtClean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73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91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55" r:id="rId4"/>
    <p:sldLayoutId id="2147483651" r:id="rId5"/>
    <p:sldLayoutId id="2147483654" r:id="rId6"/>
    <p:sldLayoutId id="2147483663" r:id="rId7"/>
    <p:sldLayoutId id="2147483676" r:id="rId8"/>
    <p:sldLayoutId id="2147483696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7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pilio.de/elternclub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acebook.com/PapilioPraevention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861048"/>
            <a:ext cx="8496944" cy="1753626"/>
          </a:xfrm>
        </p:spPr>
        <p:txBody>
          <a:bodyPr/>
          <a:lstStyle/>
          <a:p>
            <a:r>
              <a:rPr lang="de-DE" altLang="de-DE" dirty="0">
                <a:solidFill>
                  <a:srgbClr val="283A84"/>
                </a:solidFill>
              </a:rPr>
              <a:t>Erziehungspartnerschaft auf Augenhöhe:  </a:t>
            </a:r>
            <a:br>
              <a:rPr lang="de-DE" altLang="de-DE" dirty="0">
                <a:solidFill>
                  <a:srgbClr val="283A84"/>
                </a:solidFill>
              </a:rPr>
            </a:br>
            <a:r>
              <a:rPr lang="de-DE" altLang="de-DE" dirty="0">
                <a:solidFill>
                  <a:srgbClr val="283A84"/>
                </a:solidFill>
              </a:rPr>
              <a:t>                                                 Jeder Tag ist Elternabend</a:t>
            </a:r>
            <a:br>
              <a:rPr lang="de-DE" altLang="de-DE" dirty="0">
                <a:solidFill>
                  <a:srgbClr val="283A84"/>
                </a:solidFill>
              </a:rPr>
            </a:br>
            <a:br>
              <a:rPr lang="de-DE" altLang="de-DE" dirty="0">
                <a:solidFill>
                  <a:srgbClr val="283A84"/>
                </a:solidFill>
              </a:rPr>
            </a:br>
            <a:r>
              <a:rPr lang="de-DE" altLang="de-DE" b="0" dirty="0">
                <a:solidFill>
                  <a:srgbClr val="283A84"/>
                </a:solidFill>
              </a:rPr>
              <a:t>Ergebnisse, Erfahrungen und Fazit für die Praxis vom Modellprojekt </a:t>
            </a:r>
            <a:r>
              <a:rPr lang="de-DE" altLang="de-DE" b="0" dirty="0" err="1">
                <a:solidFill>
                  <a:srgbClr val="283A84"/>
                </a:solidFill>
              </a:rPr>
              <a:t>ElternClub</a:t>
            </a:r>
            <a:br>
              <a:rPr lang="de-DE" altLang="de-DE" dirty="0">
                <a:solidFill>
                  <a:srgbClr val="283A84"/>
                </a:solidFill>
              </a:rPr>
            </a:br>
            <a:endParaRPr lang="de-DE" altLang="de-DE" dirty="0">
              <a:solidFill>
                <a:srgbClr val="283A84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3141000"/>
            <a:ext cx="9144000" cy="288000"/>
          </a:xfrm>
          <a:prstGeom prst="rect">
            <a:avLst/>
          </a:prstGeom>
          <a:solidFill>
            <a:srgbClr val="024089"/>
          </a:solidFill>
        </p:spPr>
        <p:txBody>
          <a:bodyPr wrap="square" rtlCol="0" anchor="ctr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614674"/>
            <a:ext cx="2160240" cy="87454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31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1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289926"/>
            <a:ext cx="6995120" cy="402770"/>
          </a:xfrm>
        </p:spPr>
        <p:txBody>
          <a:bodyPr/>
          <a:lstStyle/>
          <a:p>
            <a:r>
              <a:rPr lang="de-DE" dirty="0" err="1"/>
              <a:t>ElternClub-BegleiterInnen</a:t>
            </a:r>
            <a:r>
              <a:rPr lang="de-DE" dirty="0"/>
              <a:t>: Durchführbarkeit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5"/>
            <a:ext cx="8784976" cy="10801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de-DE" altLang="de-DE" sz="1800" b="1" dirty="0">
                <a:solidFill>
                  <a:srgbClr val="283A84"/>
                </a:solidFill>
              </a:rPr>
              <a:t>Gelungene Vermittlung der Inhalte:</a:t>
            </a:r>
            <a:r>
              <a:rPr lang="de-DE" altLang="de-DE" sz="1800" dirty="0">
                <a:solidFill>
                  <a:srgbClr val="283A84"/>
                </a:solidFill>
              </a:rPr>
              <a:t> Veränderungen betrafen Ergänzungen um Beispiele, Visualisierung (z.B. Plakate), Orientierung am Gesprächsverlauf</a:t>
            </a:r>
          </a:p>
          <a:p>
            <a:pPr marL="0" indent="0">
              <a:lnSpc>
                <a:spcPct val="150000"/>
              </a:lnSpc>
              <a:spcBef>
                <a:spcPct val="50000"/>
              </a:spcBef>
              <a:buNone/>
            </a:pPr>
            <a:endParaRPr lang="de-DE" altLang="de-DE" sz="1800" dirty="0">
              <a:solidFill>
                <a:srgbClr val="283A84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2205038"/>
            <a:ext cx="6208713" cy="387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40693" y="6191250"/>
            <a:ext cx="65436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73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000" dirty="0">
                <a:solidFill>
                  <a:srgbClr val="283A84"/>
                </a:solidFill>
              </a:rPr>
              <a:t>1 = trifft gar nicht zu, 2 = trifft wenig zu, 3 = trifft mittelmäßig zu, 4 = trifft überwiegend zu, 5 = trifft völlig zu</a:t>
            </a:r>
          </a:p>
        </p:txBody>
      </p:sp>
    </p:spTree>
    <p:extLst>
      <p:ext uri="{BB962C8B-B14F-4D97-AF65-F5344CB8AC3E}">
        <p14:creationId xmlns:p14="http://schemas.microsoft.com/office/powerpoint/2010/main" val="2758953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289926"/>
            <a:ext cx="6995120" cy="402770"/>
          </a:xfrm>
        </p:spPr>
        <p:txBody>
          <a:bodyPr/>
          <a:lstStyle/>
          <a:p>
            <a:r>
              <a:rPr lang="de-DE" dirty="0" err="1"/>
              <a:t>ElternClub-BegleiterInnen</a:t>
            </a:r>
            <a:r>
              <a:rPr lang="de-DE" dirty="0"/>
              <a:t>: Zufriedenheit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5"/>
            <a:ext cx="8784976" cy="49685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de-DE" altLang="de-DE" sz="1800" b="1" dirty="0">
                <a:solidFill>
                  <a:srgbClr val="283A84"/>
                </a:solidFill>
              </a:rPr>
              <a:t>Zufriedenheit mit der Durchführung: </a:t>
            </a:r>
            <a:r>
              <a:rPr lang="de-DE" altLang="de-DE" sz="1800" dirty="0">
                <a:solidFill>
                  <a:srgbClr val="283A84"/>
                </a:solidFill>
              </a:rPr>
              <a:t>Alle </a:t>
            </a:r>
            <a:r>
              <a:rPr lang="de-DE" altLang="de-DE" sz="1800" dirty="0" err="1">
                <a:solidFill>
                  <a:srgbClr val="283A84"/>
                </a:solidFill>
              </a:rPr>
              <a:t>ElternClub-BegleiterInnen</a:t>
            </a:r>
            <a:r>
              <a:rPr lang="de-DE" altLang="de-DE" sz="1800" dirty="0">
                <a:solidFill>
                  <a:srgbClr val="283A84"/>
                </a:solidFill>
              </a:rPr>
              <a:t> waren mit der Durchführung der </a:t>
            </a:r>
            <a:r>
              <a:rPr lang="de-DE" altLang="de-DE" sz="1800" dirty="0" err="1">
                <a:solidFill>
                  <a:srgbClr val="283A84"/>
                </a:solidFill>
              </a:rPr>
              <a:t>ElternClub</a:t>
            </a:r>
            <a:r>
              <a:rPr lang="de-DE" altLang="de-DE" sz="1800" dirty="0">
                <a:solidFill>
                  <a:srgbClr val="283A84"/>
                </a:solidFill>
              </a:rPr>
              <a:t>-Treffen größtenteils (42%) oder völlig zufrieden (58%).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de-DE" altLang="de-DE" sz="1800" b="1" dirty="0">
                <a:solidFill>
                  <a:srgbClr val="283A84"/>
                </a:solidFill>
              </a:rPr>
              <a:t>Positive Aspekte:</a:t>
            </a:r>
            <a:r>
              <a:rPr lang="de-DE" altLang="de-DE" sz="1800" dirty="0">
                <a:solidFill>
                  <a:srgbClr val="283A84"/>
                </a:solidFill>
              </a:rPr>
              <a:t> Intensiver Austausch, Beziehung zu den Eltern verbessert sich, stärkere Vernetzung von Kita und Elternhaus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de-DE" altLang="de-DE" sz="1800" b="1" dirty="0">
                <a:solidFill>
                  <a:srgbClr val="283A84"/>
                </a:solidFill>
              </a:rPr>
              <a:t>Weiterempfehlung: </a:t>
            </a:r>
            <a:r>
              <a:rPr lang="de-DE" altLang="de-DE" sz="1800" dirty="0">
                <a:solidFill>
                  <a:srgbClr val="283A84"/>
                </a:solidFill>
              </a:rPr>
              <a:t>Nach Abschluss des </a:t>
            </a:r>
            <a:r>
              <a:rPr lang="de-DE" altLang="de-DE" sz="1800" dirty="0" err="1">
                <a:solidFill>
                  <a:srgbClr val="283A84"/>
                </a:solidFill>
              </a:rPr>
              <a:t>ElternClubs</a:t>
            </a:r>
            <a:r>
              <a:rPr lang="de-DE" altLang="de-DE" sz="1800" dirty="0">
                <a:solidFill>
                  <a:srgbClr val="283A84"/>
                </a:solidFill>
              </a:rPr>
              <a:t> gaben 100 Prozent der </a:t>
            </a:r>
            <a:r>
              <a:rPr lang="de-DE" altLang="de-DE" sz="1800" dirty="0" err="1">
                <a:solidFill>
                  <a:srgbClr val="283A84"/>
                </a:solidFill>
              </a:rPr>
              <a:t>ElternClub-BegleiterInnen</a:t>
            </a:r>
            <a:r>
              <a:rPr lang="de-DE" altLang="de-DE" sz="1800" dirty="0">
                <a:solidFill>
                  <a:srgbClr val="283A84"/>
                </a:solidFill>
              </a:rPr>
              <a:t> an, dass sie anderen pädagogischen Fachkräften den </a:t>
            </a:r>
            <a:r>
              <a:rPr lang="de-DE" altLang="de-DE" sz="1800" dirty="0" err="1">
                <a:solidFill>
                  <a:srgbClr val="283A84"/>
                </a:solidFill>
              </a:rPr>
              <a:t>ElternClub</a:t>
            </a:r>
            <a:r>
              <a:rPr lang="de-DE" altLang="de-DE" sz="1800" dirty="0">
                <a:solidFill>
                  <a:srgbClr val="283A84"/>
                </a:solidFill>
              </a:rPr>
              <a:t> weiterempfehlen würden.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561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289926"/>
            <a:ext cx="6995120" cy="402770"/>
          </a:xfrm>
        </p:spPr>
        <p:txBody>
          <a:bodyPr/>
          <a:lstStyle/>
          <a:p>
            <a:r>
              <a:rPr lang="de-DE" dirty="0"/>
              <a:t>Eltern: Zufriedenheit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5"/>
            <a:ext cx="8784976" cy="165618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Bef>
                <a:spcPct val="50000"/>
              </a:spcBef>
              <a:buNone/>
            </a:pPr>
            <a:r>
              <a:rPr lang="de-DE" altLang="de-DE" sz="2600" b="1" dirty="0">
                <a:solidFill>
                  <a:srgbClr val="283A84"/>
                </a:solidFill>
              </a:rPr>
              <a:t>Einzelne Treffen: </a:t>
            </a:r>
            <a:r>
              <a:rPr lang="de-DE" altLang="de-DE" sz="2600" dirty="0">
                <a:solidFill>
                  <a:srgbClr val="283A84"/>
                </a:solidFill>
              </a:rPr>
              <a:t>Über 97 Prozent der Eltern gaben an, dass ihnen die Treffen 1 - 5 ziemlich gut bis sehr gut gefallen haben. Alle Eltern (100%) würden anderen Eltern den Besuch der Treffen 1 und 5 weiterempfehlen. Die Treffen 2 - 4  würden fast alle Eltern weiterempfehlen (&gt;98%).</a:t>
            </a:r>
          </a:p>
          <a:p>
            <a:pPr marL="0" indent="0">
              <a:lnSpc>
                <a:spcPct val="150000"/>
              </a:lnSpc>
              <a:spcBef>
                <a:spcPct val="50000"/>
              </a:spcBef>
              <a:buNone/>
            </a:pPr>
            <a:endParaRPr lang="de-DE" altLang="de-DE" sz="1800" dirty="0">
              <a:solidFill>
                <a:srgbClr val="283A84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85" y="2795240"/>
            <a:ext cx="6480175" cy="27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179388" y="5661248"/>
            <a:ext cx="87852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1938" indent="-174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87313" indent="0">
              <a:lnSpc>
                <a:spcPct val="150000"/>
              </a:lnSpc>
              <a:spcBef>
                <a:spcPct val="50000"/>
              </a:spcBef>
            </a:pPr>
            <a:r>
              <a:rPr lang="de-DE" altLang="de-DE" b="1" dirty="0" err="1">
                <a:solidFill>
                  <a:srgbClr val="283A84"/>
                </a:solidFill>
              </a:rPr>
              <a:t>ElternClub</a:t>
            </a:r>
            <a:r>
              <a:rPr lang="de-DE" altLang="de-DE" b="1" dirty="0">
                <a:solidFill>
                  <a:srgbClr val="283A84"/>
                </a:solidFill>
              </a:rPr>
              <a:t> gesamt: </a:t>
            </a:r>
            <a:r>
              <a:rPr lang="de-DE" altLang="de-DE" dirty="0">
                <a:solidFill>
                  <a:srgbClr val="283A84"/>
                </a:solidFill>
              </a:rPr>
              <a:t>Nach Abschluss des </a:t>
            </a:r>
            <a:r>
              <a:rPr lang="de-DE" altLang="de-DE" dirty="0" err="1">
                <a:solidFill>
                  <a:srgbClr val="283A84"/>
                </a:solidFill>
              </a:rPr>
              <a:t>ElternClubs</a:t>
            </a:r>
            <a:r>
              <a:rPr lang="de-DE" altLang="de-DE" dirty="0">
                <a:solidFill>
                  <a:srgbClr val="283A84"/>
                </a:solidFill>
              </a:rPr>
              <a:t> gaben alle Eltern (100%) an, dass sie anderen Eltern den </a:t>
            </a:r>
            <a:r>
              <a:rPr lang="de-DE" altLang="de-DE" dirty="0" err="1">
                <a:solidFill>
                  <a:srgbClr val="283A84"/>
                </a:solidFill>
              </a:rPr>
              <a:t>ElternClub</a:t>
            </a:r>
            <a:r>
              <a:rPr lang="de-DE" altLang="de-DE" dirty="0">
                <a:solidFill>
                  <a:srgbClr val="283A84"/>
                </a:solidFill>
              </a:rPr>
              <a:t> weiterempfehlen würden.</a:t>
            </a:r>
          </a:p>
        </p:txBody>
      </p:sp>
    </p:spTree>
    <p:extLst>
      <p:ext uri="{BB962C8B-B14F-4D97-AF65-F5344CB8AC3E}">
        <p14:creationId xmlns:p14="http://schemas.microsoft.com/office/powerpoint/2010/main" val="1415561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289926"/>
            <a:ext cx="6995120" cy="402770"/>
          </a:xfrm>
        </p:spPr>
        <p:txBody>
          <a:bodyPr/>
          <a:lstStyle/>
          <a:p>
            <a:r>
              <a:rPr lang="de-DE" dirty="0"/>
              <a:t>Eltern: Beurteilung einzelner Elemente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5"/>
            <a:ext cx="8784976" cy="53285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de-DE" altLang="de-DE" sz="1800" b="1" dirty="0">
                <a:solidFill>
                  <a:srgbClr val="283A84"/>
                </a:solidFill>
              </a:rPr>
              <a:t>Gruppenatmosphäre und Gestaltung der Treffen:</a:t>
            </a:r>
            <a:endParaRPr lang="de-DE" altLang="de-DE" sz="1800" dirty="0">
              <a:solidFill>
                <a:srgbClr val="283A84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de-DE" altLang="de-DE" sz="1800" dirty="0">
                <a:solidFill>
                  <a:srgbClr val="283A84"/>
                </a:solidFill>
              </a:rPr>
              <a:t>Die Bewertungen der Eltern zu den einzelnen Treffen zeigen, dass sie sich willkommen und in der Gruppe wohl gefühlt haben und dass die </a:t>
            </a:r>
            <a:r>
              <a:rPr lang="de-DE" altLang="de-DE" sz="1800" dirty="0" err="1">
                <a:solidFill>
                  <a:srgbClr val="283A84"/>
                </a:solidFill>
              </a:rPr>
              <a:t>ElternClub-BegleiterIn</a:t>
            </a:r>
            <a:r>
              <a:rPr lang="de-DE" altLang="de-DE" sz="1800" dirty="0">
                <a:solidFill>
                  <a:srgbClr val="283A84"/>
                </a:solidFill>
              </a:rPr>
              <a:t> eine angenehme Atmosphäre geschaffen hat (t1 – t5).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de-DE" altLang="de-DE" sz="1800" dirty="0">
                <a:solidFill>
                  <a:srgbClr val="283A84"/>
                </a:solidFill>
              </a:rPr>
              <a:t>Die Eltern geben an, dass sie die Treffen interessant fanden, es genug Beispiele aus dem Familienalltag gab und ihre Erfahrungen einbezogen wurden (t1 – t5).</a:t>
            </a:r>
          </a:p>
          <a:p>
            <a:pPr marL="0" indent="0"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lang="de-DE" altLang="de-DE" sz="1800" b="1" dirty="0">
                <a:solidFill>
                  <a:srgbClr val="283A84"/>
                </a:solidFill>
              </a:rPr>
              <a:t>Feedback zu den einzelnen Treffen: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de-DE" altLang="de-DE" sz="1800" dirty="0">
                <a:solidFill>
                  <a:srgbClr val="283A84"/>
                </a:solidFill>
              </a:rPr>
              <a:t>Als positive Aspekte nennen die Eltern vor allem den Austausch mit den anderen Eltern sowie Beispiele, Übungen und Bewusstmachung von Erziehungsverhalten.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de-DE" altLang="de-DE" sz="1800" dirty="0">
                <a:solidFill>
                  <a:srgbClr val="283A84"/>
                </a:solidFill>
              </a:rPr>
              <a:t>Es werden kaum Verbesserungsvorschläge genannt, außer der Wunsch nach „mehr Zeit“ oder „Stühlen für Erwachsene“.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56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289926"/>
            <a:ext cx="6995120" cy="402770"/>
          </a:xfrm>
        </p:spPr>
        <p:txBody>
          <a:bodyPr/>
          <a:lstStyle/>
          <a:p>
            <a:r>
              <a:rPr lang="de-DE" dirty="0"/>
              <a:t>Eltern: Nutzen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5"/>
            <a:ext cx="8784976" cy="1080119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de-DE" altLang="de-DE" sz="1800" b="1" dirty="0">
                <a:solidFill>
                  <a:srgbClr val="283A84"/>
                </a:solidFill>
              </a:rPr>
              <a:t>Nutzen des </a:t>
            </a:r>
            <a:r>
              <a:rPr lang="de-DE" altLang="de-DE" sz="1800" b="1" dirty="0" err="1">
                <a:solidFill>
                  <a:srgbClr val="283A84"/>
                </a:solidFill>
              </a:rPr>
              <a:t>ElternClubs</a:t>
            </a:r>
            <a:r>
              <a:rPr lang="de-DE" altLang="de-DE" sz="1800" b="1" dirty="0">
                <a:solidFill>
                  <a:srgbClr val="283A84"/>
                </a:solidFill>
              </a:rPr>
              <a:t> für den Familienalltag (t5): </a:t>
            </a:r>
            <a:r>
              <a:rPr lang="de-DE" altLang="de-DE" sz="1800" dirty="0">
                <a:solidFill>
                  <a:srgbClr val="283A84"/>
                </a:solidFill>
              </a:rPr>
              <a:t>Ein Großteil der Eltern gab an, durch den </a:t>
            </a:r>
            <a:r>
              <a:rPr lang="de-DE" altLang="de-DE" sz="1800" dirty="0" err="1">
                <a:solidFill>
                  <a:srgbClr val="283A84"/>
                </a:solidFill>
              </a:rPr>
              <a:t>ElternClub</a:t>
            </a:r>
            <a:r>
              <a:rPr lang="de-DE" altLang="de-DE" sz="1800" dirty="0">
                <a:solidFill>
                  <a:srgbClr val="283A84"/>
                </a:solidFill>
              </a:rPr>
              <a:t> Dankanstöße für den Umgang mit dem Kind und Anregungen zu Erziehungsthemen bekommen zu haben.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3" y="2514600"/>
            <a:ext cx="3975100" cy="316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11425"/>
            <a:ext cx="4159250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6042025"/>
            <a:ext cx="59531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61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289926"/>
            <a:ext cx="6995120" cy="402770"/>
          </a:xfrm>
        </p:spPr>
        <p:txBody>
          <a:bodyPr/>
          <a:lstStyle/>
          <a:p>
            <a:r>
              <a:rPr lang="de-DE" dirty="0"/>
              <a:t>Eltern: Nutzen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5"/>
            <a:ext cx="8784976" cy="108011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de-DE" altLang="de-DE" sz="1800" b="1" dirty="0">
                <a:solidFill>
                  <a:srgbClr val="283A84"/>
                </a:solidFill>
              </a:rPr>
              <a:t>Nutzen des </a:t>
            </a:r>
            <a:r>
              <a:rPr lang="de-DE" altLang="de-DE" sz="1800" b="1" dirty="0" err="1">
                <a:solidFill>
                  <a:srgbClr val="283A84"/>
                </a:solidFill>
              </a:rPr>
              <a:t>ElternClubs</a:t>
            </a:r>
            <a:r>
              <a:rPr lang="de-DE" altLang="de-DE" sz="1800" b="1" dirty="0">
                <a:solidFill>
                  <a:srgbClr val="283A84"/>
                </a:solidFill>
              </a:rPr>
              <a:t> für den Familienalltag (t5): </a:t>
            </a:r>
            <a:r>
              <a:rPr lang="de-DE" altLang="de-DE" sz="1800" dirty="0">
                <a:solidFill>
                  <a:srgbClr val="283A84"/>
                </a:solidFill>
              </a:rPr>
              <a:t>Nach Einschätzung der meisten Eltern hat der </a:t>
            </a:r>
            <a:r>
              <a:rPr lang="de-DE" altLang="de-DE" sz="1800" dirty="0" err="1">
                <a:solidFill>
                  <a:srgbClr val="283A84"/>
                </a:solidFill>
              </a:rPr>
              <a:t>ElternClub</a:t>
            </a:r>
            <a:r>
              <a:rPr lang="de-DE" altLang="de-DE" sz="1800" dirty="0">
                <a:solidFill>
                  <a:srgbClr val="283A84"/>
                </a:solidFill>
              </a:rPr>
              <a:t> zu mehr Sicherheit im Umgang mit dem Kind beigetragen und schwierige Situationen in der Familie konnten besser gelöst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1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6042025"/>
            <a:ext cx="59531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013" y="2420888"/>
            <a:ext cx="4076700" cy="316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2420888"/>
            <a:ext cx="4214813" cy="316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26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289926"/>
            <a:ext cx="6995120" cy="402770"/>
          </a:xfrm>
        </p:spPr>
        <p:txBody>
          <a:bodyPr/>
          <a:lstStyle/>
          <a:p>
            <a:r>
              <a:rPr lang="de-DE" dirty="0"/>
              <a:t>Materialien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5"/>
            <a:ext cx="8784976" cy="4536503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de-DE" altLang="de-DE" sz="1800" b="1" dirty="0">
                <a:solidFill>
                  <a:srgbClr val="283A84"/>
                </a:solidFill>
              </a:rPr>
              <a:t>Beurteilung des </a:t>
            </a:r>
            <a:r>
              <a:rPr lang="de-DE" altLang="de-DE" sz="1800" b="1" dirty="0" err="1">
                <a:solidFill>
                  <a:srgbClr val="283A84"/>
                </a:solidFill>
              </a:rPr>
              <a:t>ErzieherInnenheftes</a:t>
            </a:r>
            <a:r>
              <a:rPr lang="de-DE" altLang="de-DE" sz="1800" b="1" dirty="0">
                <a:solidFill>
                  <a:srgbClr val="283A84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altLang="de-DE" sz="1800" dirty="0">
                <a:solidFill>
                  <a:srgbClr val="283A84"/>
                </a:solidFill>
              </a:rPr>
              <a:t>Dem Großteil der </a:t>
            </a:r>
            <a:r>
              <a:rPr lang="de-DE" altLang="de-DE" sz="1800" dirty="0" err="1">
                <a:solidFill>
                  <a:srgbClr val="283A84"/>
                </a:solidFill>
              </a:rPr>
              <a:t>ElternClub-BegleiterInnen</a:t>
            </a:r>
            <a:r>
              <a:rPr lang="de-DE" altLang="de-DE" sz="1800" dirty="0">
                <a:solidFill>
                  <a:srgbClr val="283A84"/>
                </a:solidFill>
              </a:rPr>
              <a:t> gefiel das </a:t>
            </a:r>
            <a:r>
              <a:rPr lang="de-DE" altLang="de-DE" sz="1800" dirty="0" err="1">
                <a:solidFill>
                  <a:srgbClr val="283A84"/>
                </a:solidFill>
              </a:rPr>
              <a:t>ErzieherInnenheft</a:t>
            </a:r>
            <a:r>
              <a:rPr lang="de-DE" altLang="de-DE" sz="1800" dirty="0">
                <a:solidFill>
                  <a:srgbClr val="283A84"/>
                </a:solidFill>
              </a:rPr>
              <a:t> insgesamt gut oder sehr gut (t2: 87%, t4: 96%)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altLang="de-DE" sz="1800" dirty="0">
                <a:solidFill>
                  <a:srgbClr val="283A84"/>
                </a:solidFill>
              </a:rPr>
              <a:t>Verbesserungsvorschläge: Layout, Dialoge der Figuren</a:t>
            </a:r>
          </a:p>
          <a:p>
            <a:pPr marL="87313" indent="0">
              <a:spcBef>
                <a:spcPct val="50000"/>
              </a:spcBef>
              <a:defRPr/>
            </a:pPr>
            <a:endParaRPr lang="de-DE" altLang="de-DE" sz="1800" dirty="0">
              <a:solidFill>
                <a:srgbClr val="283A84"/>
              </a:solidFill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de-DE" altLang="de-DE" sz="1800" b="1" dirty="0">
                <a:solidFill>
                  <a:srgbClr val="283A84"/>
                </a:solidFill>
              </a:rPr>
              <a:t>Beurteilung des Elternheftes: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altLang="de-DE" sz="1800" dirty="0">
                <a:solidFill>
                  <a:srgbClr val="283A84"/>
                </a:solidFill>
              </a:rPr>
              <a:t>59 Prozent der Eltern bewerteten das Elternheft als gut, 34 Prozent als sehr gut, 6 Prozent sind unentschieden und 1 Prozent gefiel das Elternheft eher nicht.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altLang="de-DE" sz="1800" dirty="0">
                <a:solidFill>
                  <a:srgbClr val="283A84"/>
                </a:solidFill>
              </a:rPr>
              <a:t>Unterschiede bezüglich der Ausbildung: Eltern mit höherer Bildung bewerten das Elternheft schlechter.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altLang="de-DE" sz="1800" dirty="0">
                <a:solidFill>
                  <a:srgbClr val="283A84"/>
                </a:solidFill>
              </a:rPr>
              <a:t>Verbesserungsvorschläge: Layout, Dialoge der Figuren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026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289926"/>
            <a:ext cx="6995120" cy="402770"/>
          </a:xfrm>
        </p:spPr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de-AT" altLang="de-DE" b="1" dirty="0">
                <a:solidFill>
                  <a:srgbClr val="283A84"/>
                </a:solidFill>
              </a:rPr>
              <a:t>Umsetzbarkeit: </a:t>
            </a:r>
          </a:p>
          <a:p>
            <a:pPr>
              <a:buNone/>
              <a:defRPr/>
            </a:pPr>
            <a:r>
              <a:rPr lang="de-DE" altLang="de-DE" dirty="0">
                <a:solidFill>
                  <a:srgbClr val="283A84"/>
                </a:solidFill>
              </a:rPr>
              <a:t>→  Gelungene Organisation und Durchführung der </a:t>
            </a:r>
            <a:r>
              <a:rPr lang="de-DE" altLang="de-DE" dirty="0" err="1">
                <a:solidFill>
                  <a:srgbClr val="283A84"/>
                </a:solidFill>
              </a:rPr>
              <a:t>ElternClub</a:t>
            </a:r>
            <a:r>
              <a:rPr lang="de-DE" altLang="de-DE" dirty="0">
                <a:solidFill>
                  <a:srgbClr val="283A84"/>
                </a:solidFill>
              </a:rPr>
              <a:t>-Treffen, große Zufriedenheit der </a:t>
            </a:r>
            <a:r>
              <a:rPr lang="de-DE" altLang="de-DE" dirty="0" err="1">
                <a:solidFill>
                  <a:srgbClr val="283A84"/>
                </a:solidFill>
              </a:rPr>
              <a:t>ElternClub-BegleiterInnen</a:t>
            </a:r>
            <a:r>
              <a:rPr lang="de-DE" altLang="de-DE" dirty="0">
                <a:solidFill>
                  <a:srgbClr val="283A84"/>
                </a:solidFill>
              </a:rPr>
              <a:t> mit der Durchführung insgesamt </a:t>
            </a:r>
          </a:p>
          <a:p>
            <a:pPr marL="0" indent="0">
              <a:buNone/>
              <a:defRPr/>
            </a:pPr>
            <a:r>
              <a:rPr lang="de-DE" altLang="de-DE" dirty="0">
                <a:solidFill>
                  <a:srgbClr val="283A84"/>
                </a:solidFill>
              </a:rPr>
              <a:t>→  Maßnahmen zur Erreichung der Väter, Berücksichtigung der Zeitplanung je</a:t>
            </a:r>
            <a:br>
              <a:rPr lang="de-DE" altLang="de-DE" dirty="0">
                <a:solidFill>
                  <a:srgbClr val="283A84"/>
                </a:solidFill>
              </a:rPr>
            </a:br>
            <a:r>
              <a:rPr lang="de-DE" altLang="de-DE" dirty="0">
                <a:solidFill>
                  <a:srgbClr val="283A84"/>
                </a:solidFill>
              </a:rPr>
              <a:t>      nach Elterngruppe notwendig</a:t>
            </a:r>
          </a:p>
          <a:p>
            <a:pPr>
              <a:buFont typeface="Arial" charset="0"/>
              <a:buChar char="►"/>
              <a:defRPr/>
            </a:pPr>
            <a:r>
              <a:rPr lang="de-AT" altLang="de-DE" sz="2100" b="1" dirty="0">
                <a:solidFill>
                  <a:srgbClr val="283A84"/>
                </a:solidFill>
              </a:rPr>
              <a:t>Akzeptanz:</a:t>
            </a:r>
          </a:p>
          <a:p>
            <a:pPr>
              <a:buNone/>
              <a:defRPr/>
            </a:pPr>
            <a:r>
              <a:rPr lang="de-DE" altLang="de-DE" dirty="0">
                <a:solidFill>
                  <a:srgbClr val="283A84"/>
                </a:solidFill>
              </a:rPr>
              <a:t>→</a:t>
            </a:r>
            <a:r>
              <a:rPr lang="de-DE" altLang="de-DE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de-DE" altLang="de-DE" sz="2100" dirty="0">
                <a:solidFill>
                  <a:srgbClr val="283A84"/>
                </a:solidFill>
              </a:rPr>
              <a:t>Positive Bewertungen der Treffen durch die Eltern</a:t>
            </a:r>
          </a:p>
          <a:p>
            <a:pPr>
              <a:buNone/>
              <a:defRPr/>
            </a:pPr>
            <a:r>
              <a:rPr lang="de-DE" altLang="de-DE" sz="2100" dirty="0">
                <a:solidFill>
                  <a:srgbClr val="283A84"/>
                </a:solidFill>
              </a:rPr>
              <a:t>→  Große Zufriedenheit aller Beteiligten mit dem </a:t>
            </a:r>
            <a:r>
              <a:rPr lang="de-DE" altLang="de-DE" sz="2100" dirty="0" err="1">
                <a:solidFill>
                  <a:srgbClr val="283A84"/>
                </a:solidFill>
              </a:rPr>
              <a:t>ElternClub</a:t>
            </a:r>
            <a:r>
              <a:rPr lang="de-DE" altLang="de-DE" sz="2100" dirty="0">
                <a:solidFill>
                  <a:srgbClr val="283A84"/>
                </a:solidFill>
              </a:rPr>
              <a:t> insgesamt</a:t>
            </a:r>
          </a:p>
          <a:p>
            <a:pPr>
              <a:buFont typeface="Arial" charset="0"/>
              <a:buChar char="►"/>
              <a:defRPr/>
            </a:pPr>
            <a:r>
              <a:rPr lang="de-AT" altLang="de-DE" sz="2100" b="1" dirty="0">
                <a:solidFill>
                  <a:srgbClr val="283A84"/>
                </a:solidFill>
              </a:rPr>
              <a:t>Nutzen</a:t>
            </a:r>
            <a:r>
              <a:rPr lang="de-AT" altLang="de-DE" sz="2100" dirty="0">
                <a:solidFill>
                  <a:srgbClr val="283A84"/>
                </a:solidFill>
              </a:rPr>
              <a:t>:</a:t>
            </a:r>
          </a:p>
          <a:p>
            <a:pPr>
              <a:buNone/>
              <a:defRPr/>
            </a:pPr>
            <a:r>
              <a:rPr lang="de-DE" altLang="de-DE" dirty="0">
                <a:solidFill>
                  <a:srgbClr val="283A84"/>
                </a:solidFill>
              </a:rPr>
              <a:t>→</a:t>
            </a:r>
            <a:r>
              <a:rPr lang="de-DE" altLang="de-DE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de-DE" altLang="de-DE" sz="2100" dirty="0">
                <a:solidFill>
                  <a:srgbClr val="283A84"/>
                </a:solidFill>
              </a:rPr>
              <a:t>Für </a:t>
            </a:r>
            <a:r>
              <a:rPr lang="de-DE" altLang="de-DE" sz="2100" dirty="0" err="1">
                <a:solidFill>
                  <a:srgbClr val="283A84"/>
                </a:solidFill>
              </a:rPr>
              <a:t>ElternClub-BegleiterInnen</a:t>
            </a:r>
            <a:r>
              <a:rPr lang="de-DE" altLang="de-DE" sz="2100" dirty="0">
                <a:solidFill>
                  <a:srgbClr val="283A84"/>
                </a:solidFill>
              </a:rPr>
              <a:t>: Intensiver Austausch, verbesserte Beziehung zu den Eltern und Vernetzung zwischen Kita und Elternhaus</a:t>
            </a:r>
          </a:p>
          <a:p>
            <a:pPr>
              <a:buNone/>
              <a:defRPr/>
            </a:pPr>
            <a:r>
              <a:rPr lang="de-DE" altLang="de-DE" sz="2100" dirty="0">
                <a:solidFill>
                  <a:srgbClr val="283A84"/>
                </a:solidFill>
              </a:rPr>
              <a:t>→  Für Eltern: Austausch mit anderen Eltern und </a:t>
            </a:r>
            <a:r>
              <a:rPr lang="de-DE" altLang="de-DE" sz="2100" dirty="0" err="1">
                <a:solidFill>
                  <a:srgbClr val="283A84"/>
                </a:solidFill>
              </a:rPr>
              <a:t>ElternClub-BegleiterIn</a:t>
            </a:r>
            <a:r>
              <a:rPr lang="de-DE" altLang="de-DE" sz="2100" dirty="0">
                <a:solidFill>
                  <a:srgbClr val="283A84"/>
                </a:solidFill>
              </a:rPr>
              <a:t>, Reflexion des eigenen Erziehungsverhaltens, Unterstützung im Familienalltag</a:t>
            </a:r>
            <a:endParaRPr lang="de-AT" altLang="de-DE" sz="2100" dirty="0">
              <a:solidFill>
                <a:srgbClr val="283A84"/>
              </a:solidFill>
            </a:endParaRPr>
          </a:p>
          <a:p>
            <a:pPr>
              <a:buFont typeface="Arial" charset="0"/>
              <a:buChar char="►"/>
              <a:defRPr/>
            </a:pPr>
            <a:r>
              <a:rPr lang="de-AT" altLang="de-DE" sz="2100" b="1" dirty="0">
                <a:solidFill>
                  <a:srgbClr val="283A84"/>
                </a:solidFill>
              </a:rPr>
              <a:t>Materialien:</a:t>
            </a:r>
            <a:r>
              <a:rPr lang="de-AT" alt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>
              <a:buNone/>
              <a:defRPr/>
            </a:pPr>
            <a:r>
              <a:rPr lang="de-DE" altLang="de-DE" dirty="0">
                <a:solidFill>
                  <a:srgbClr val="283A84"/>
                </a:solidFill>
              </a:rPr>
              <a:t>→</a:t>
            </a:r>
            <a:r>
              <a:rPr lang="de-DE" altLang="de-DE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de-AT" altLang="de-DE" sz="2100" dirty="0">
                <a:solidFill>
                  <a:srgbClr val="283A84"/>
                </a:solidFill>
              </a:rPr>
              <a:t>Größtenteils positive Bewertungen, Verbesserungsvorschläge wurden   </a:t>
            </a:r>
          </a:p>
          <a:p>
            <a:pPr>
              <a:buNone/>
              <a:defRPr/>
            </a:pPr>
            <a:r>
              <a:rPr lang="de-AT" altLang="de-DE" sz="2100" dirty="0">
                <a:solidFill>
                  <a:srgbClr val="283A84"/>
                </a:solidFill>
              </a:rPr>
              <a:t>     eingearbeitet, für die angestrebte Zielgruppe geeignet.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7440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:\Mediathek\Bilder\Bilder_fuer_Praesentationen\FreudiboldSitz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90" y="1196752"/>
            <a:ext cx="3305522" cy="459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Legende 5"/>
          <p:cNvSpPr/>
          <p:nvPr/>
        </p:nvSpPr>
        <p:spPr>
          <a:xfrm flipH="1">
            <a:off x="1187624" y="908720"/>
            <a:ext cx="3513094" cy="1944216"/>
          </a:xfrm>
          <a:prstGeom prst="wedgeEllipseCallout">
            <a:avLst>
              <a:gd name="adj1" fmla="val -59765"/>
              <a:gd name="adj2" fmla="val 16797"/>
            </a:avLst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1F497D"/>
                </a:solidFill>
              </a:rPr>
              <a:t>Vielen Dank für Ihre Mitarbeit! </a:t>
            </a:r>
          </a:p>
          <a:p>
            <a:pPr algn="ctr"/>
            <a:endParaRPr lang="de-DE" sz="700" dirty="0">
              <a:solidFill>
                <a:srgbClr val="1F497D"/>
              </a:solidFill>
            </a:endParaRPr>
          </a:p>
          <a:p>
            <a:pPr algn="ctr"/>
            <a:r>
              <a:rPr lang="de-DE" sz="2000" dirty="0">
                <a:solidFill>
                  <a:srgbClr val="1F497D"/>
                </a:solidFill>
              </a:rPr>
              <a:t>Ihre Fragen und Anliegen?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5536" y="515719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www.papilio.de/elternclub</a:t>
            </a:r>
            <a:r>
              <a:rPr lang="de-DE" dirty="0"/>
              <a:t> </a:t>
            </a:r>
          </a:p>
          <a:p>
            <a:r>
              <a:rPr lang="de-DE" u="sng" dirty="0">
                <a:hlinkClick r:id="rId4"/>
              </a:rPr>
              <a:t>www.facebook.com/PapilioPraevention/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9508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8"/>
            <a:ext cx="9144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251520" y="3140968"/>
            <a:ext cx="777463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1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611560" y="2852935"/>
            <a:ext cx="3240360" cy="2645003"/>
          </a:xfrm>
        </p:spPr>
        <p:txBody>
          <a:bodyPr>
            <a:normAutofit fontScale="25000" lnSpcReduction="20000"/>
          </a:bodyPr>
          <a:lstStyle/>
          <a:p>
            <a:pPr algn="l">
              <a:spcBef>
                <a:spcPts val="2400"/>
              </a:spcBef>
            </a:pPr>
            <a:r>
              <a:rPr lang="de-DE" sz="8600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 Ansprechpartner:</a:t>
            </a:r>
          </a:p>
          <a:p>
            <a:pPr algn="l"/>
            <a:endParaRPr lang="de-DE" sz="5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Kontaktdaten einfügen</a:t>
            </a:r>
          </a:p>
          <a:p>
            <a:pPr algn="l"/>
            <a:endParaRPr lang="de-DE" sz="5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5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5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5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5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de-DE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Papilio gGmbH</a:t>
            </a:r>
          </a:p>
          <a:p>
            <a:pPr algn="l"/>
            <a:r>
              <a:rPr lang="de-DE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Alten Gaswerk 2, 86156 Augsburg</a:t>
            </a:r>
          </a:p>
          <a:p>
            <a:pPr algn="l"/>
            <a:r>
              <a:rPr lang="de-DE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	0821 4480 5670</a:t>
            </a: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4067944" y="2780928"/>
            <a:ext cx="3240360" cy="2869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7432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323835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3140968"/>
            <a:ext cx="9144000" cy="288000"/>
          </a:xfrm>
          <a:prstGeom prst="rect">
            <a:avLst/>
          </a:prstGeom>
          <a:solidFill>
            <a:srgbClr val="F39325"/>
          </a:solidFill>
        </p:spPr>
        <p:txBody>
          <a:bodyPr wrap="square" rtlCol="0" anchor="ctr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614674"/>
            <a:ext cx="2160240" cy="87454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67544" y="3789040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24089"/>
                </a:solidFill>
                <a:latin typeface="Arial" pitchFamily="34" charset="0"/>
                <a:ea typeface="+mj-ea"/>
                <a:cs typeface="Arial" pitchFamily="34" charset="0"/>
              </a:rPr>
              <a:t>Erleichtert die Erziehungspartnerschaft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24089"/>
                </a:solidFill>
                <a:latin typeface="Arial" pitchFamily="34" charset="0"/>
                <a:ea typeface="+mj-ea"/>
                <a:cs typeface="Arial" pitchFamily="34" charset="0"/>
              </a:rPr>
              <a:t>Bringt Papilio in die Familie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24089"/>
                </a:solidFill>
                <a:latin typeface="Arial" pitchFamily="34" charset="0"/>
                <a:ea typeface="+mj-ea"/>
                <a:cs typeface="Arial" pitchFamily="34" charset="0"/>
              </a:rPr>
              <a:t>Eltern unterstützen sich gegenseitig</a:t>
            </a:r>
          </a:p>
          <a:p>
            <a:pPr algn="l"/>
            <a:endParaRPr lang="de-DE" sz="2000" dirty="0">
              <a:solidFill>
                <a:srgbClr val="02408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l"/>
            <a:endParaRPr lang="de-DE" sz="2000" dirty="0">
              <a:solidFill>
                <a:srgbClr val="02408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de-DE" sz="2000" dirty="0">
                <a:solidFill>
                  <a:srgbClr val="024089"/>
                </a:solidFill>
                <a:latin typeface="Arial" pitchFamily="34" charset="0"/>
                <a:ea typeface="+mj-ea"/>
                <a:cs typeface="Arial" pitchFamily="34" charset="0"/>
              </a:rPr>
              <a:t>Name </a:t>
            </a:r>
            <a:r>
              <a:rPr lang="de-DE" sz="2000" dirty="0" err="1">
                <a:solidFill>
                  <a:srgbClr val="024089"/>
                </a:solidFill>
                <a:latin typeface="Arial" pitchFamily="34" charset="0"/>
                <a:ea typeface="+mj-ea"/>
                <a:cs typeface="Arial" pitchFamily="34" charset="0"/>
              </a:rPr>
              <a:t>ReferentIn</a:t>
            </a:r>
            <a:r>
              <a:rPr lang="de-DE" sz="2000" dirty="0">
                <a:solidFill>
                  <a:srgbClr val="024089"/>
                </a:solidFill>
                <a:latin typeface="Arial" pitchFamily="34" charset="0"/>
                <a:ea typeface="+mj-ea"/>
                <a:cs typeface="Arial" pitchFamily="34" charset="0"/>
              </a:rPr>
              <a:t> und Datum einfügen</a:t>
            </a:r>
          </a:p>
        </p:txBody>
      </p:sp>
    </p:spTree>
    <p:extLst>
      <p:ext uri="{BB962C8B-B14F-4D97-AF65-F5344CB8AC3E}">
        <p14:creationId xmlns:p14="http://schemas.microsoft.com/office/powerpoint/2010/main" val="51441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11560" y="2492896"/>
            <a:ext cx="4824413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altLang="de-DE" dirty="0">
              <a:solidFill>
                <a:srgbClr val="283A84"/>
              </a:solidFill>
            </a:endParaRPr>
          </a:p>
          <a:p>
            <a:pPr marL="0" indent="0">
              <a:buNone/>
            </a:pPr>
            <a:endParaRPr lang="de-DE" altLang="de-DE" dirty="0">
              <a:solidFill>
                <a:srgbClr val="283A84"/>
              </a:solidFill>
            </a:endParaRPr>
          </a:p>
          <a:p>
            <a:r>
              <a:rPr lang="de-DE" altLang="de-DE" dirty="0">
                <a:solidFill>
                  <a:srgbClr val="283A84"/>
                </a:solidFill>
              </a:rPr>
              <a:t>Modellprojekt Papilio-</a:t>
            </a:r>
            <a:r>
              <a:rPr lang="de-DE" altLang="de-DE" dirty="0" err="1">
                <a:solidFill>
                  <a:srgbClr val="283A84"/>
                </a:solidFill>
              </a:rPr>
              <a:t>ElternClub</a:t>
            </a:r>
            <a:endParaRPr lang="de-DE" altLang="de-DE" dirty="0">
              <a:solidFill>
                <a:srgbClr val="283A84"/>
              </a:solidFill>
            </a:endParaRPr>
          </a:p>
          <a:p>
            <a:r>
              <a:rPr lang="de-DE" altLang="de-DE" dirty="0">
                <a:solidFill>
                  <a:srgbClr val="283A84"/>
                </a:solidFill>
              </a:rPr>
              <a:t>Ergebnisse der Studie</a:t>
            </a:r>
          </a:p>
          <a:p>
            <a:r>
              <a:rPr lang="de-DE" altLang="de-DE" dirty="0">
                <a:solidFill>
                  <a:srgbClr val="283A84"/>
                </a:solidFill>
              </a:rPr>
              <a:t>Fazit </a:t>
            </a:r>
          </a:p>
        </p:txBody>
      </p:sp>
      <p:sp>
        <p:nvSpPr>
          <p:cNvPr id="3" name="Foliennummernplatzhalter 3"/>
          <p:cNvSpPr txBox="1">
            <a:spLocks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097709-3703-4872-A653-C50576CFE1E5}" type="slidenum">
              <a:rPr lang="de-DE" sz="1200" smtClean="0"/>
              <a:pPr algn="r"/>
              <a:t>3</a:t>
            </a:fld>
            <a:endParaRPr lang="de-DE" sz="1200" dirty="0"/>
          </a:p>
        </p:txBody>
      </p:sp>
      <p:sp>
        <p:nvSpPr>
          <p:cNvPr id="4" name="Textplatzhalter 5"/>
          <p:cNvSpPr txBox="1">
            <a:spLocks/>
          </p:cNvSpPr>
          <p:nvPr/>
        </p:nvSpPr>
        <p:spPr>
          <a:xfrm>
            <a:off x="247756" y="332656"/>
            <a:ext cx="6988540" cy="3594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rPr>
              <a:t>Gliederung</a:t>
            </a:r>
          </a:p>
        </p:txBody>
      </p:sp>
    </p:spTree>
    <p:extLst>
      <p:ext uri="{BB962C8B-B14F-4D97-AF65-F5344CB8AC3E}">
        <p14:creationId xmlns:p14="http://schemas.microsoft.com/office/powerpoint/2010/main" val="65693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283968" y="3140968"/>
            <a:ext cx="4464496" cy="720725"/>
          </a:xfrm>
        </p:spPr>
        <p:txBody>
          <a:bodyPr/>
          <a:lstStyle/>
          <a:p>
            <a:r>
              <a:rPr lang="de-DE" dirty="0"/>
              <a:t>Modellprojekt Papilio-</a:t>
            </a:r>
            <a:r>
              <a:rPr lang="de-DE" dirty="0" err="1"/>
              <a:t>ElternClub</a:t>
            </a:r>
            <a:endParaRPr lang="de-DE" dirty="0"/>
          </a:p>
        </p:txBody>
      </p:sp>
      <p:pic>
        <p:nvPicPr>
          <p:cNvPr id="3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782"/>
            <a:ext cx="4283968" cy="285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5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289926"/>
            <a:ext cx="6995120" cy="402770"/>
          </a:xfrm>
        </p:spPr>
        <p:txBody>
          <a:bodyPr/>
          <a:lstStyle/>
          <a:p>
            <a:r>
              <a:rPr lang="de-DE" dirty="0"/>
              <a:t>Modellprojekt Papilio-</a:t>
            </a:r>
            <a:r>
              <a:rPr lang="de-DE" dirty="0" err="1"/>
              <a:t>ElternClub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n"/>
              <a:defRPr/>
            </a:pPr>
            <a:r>
              <a:rPr lang="de-DE" altLang="de-DE" b="1" dirty="0">
                <a:solidFill>
                  <a:srgbClr val="283A84"/>
                </a:solidFill>
              </a:rPr>
              <a:t>Hintergrund: </a:t>
            </a:r>
            <a:r>
              <a:rPr lang="de-DE" altLang="de-DE" dirty="0">
                <a:solidFill>
                  <a:srgbClr val="283A84"/>
                </a:solidFill>
              </a:rPr>
              <a:t>Im Rahmen des Modellprojektes wurde der Papilio-</a:t>
            </a:r>
            <a:r>
              <a:rPr lang="de-DE" altLang="de-DE" dirty="0" err="1">
                <a:solidFill>
                  <a:srgbClr val="283A84"/>
                </a:solidFill>
              </a:rPr>
              <a:t>ElternClub</a:t>
            </a:r>
            <a:r>
              <a:rPr lang="de-DE" altLang="de-DE" dirty="0">
                <a:solidFill>
                  <a:srgbClr val="283A84"/>
                </a:solidFill>
              </a:rPr>
              <a:t> </a:t>
            </a:r>
            <a:r>
              <a:rPr lang="de-DE" dirty="0">
                <a:solidFill>
                  <a:srgbClr val="283A84"/>
                </a:solidFill>
              </a:rPr>
              <a:t>zwischen</a:t>
            </a:r>
            <a:r>
              <a:rPr lang="de-DE" b="1" dirty="0">
                <a:solidFill>
                  <a:srgbClr val="283A84"/>
                </a:solidFill>
              </a:rPr>
              <a:t> </a:t>
            </a:r>
            <a:r>
              <a:rPr lang="de-DE" dirty="0">
                <a:solidFill>
                  <a:srgbClr val="283A84"/>
                </a:solidFill>
              </a:rPr>
              <a:t>Januar 2012 und Mai 2014 </a:t>
            </a:r>
            <a:r>
              <a:rPr lang="de-DE" altLang="de-DE" dirty="0">
                <a:solidFill>
                  <a:srgbClr val="283A84"/>
                </a:solidFill>
              </a:rPr>
              <a:t>entwickelt, implementiert und begleitend evaluiert.</a:t>
            </a:r>
          </a:p>
          <a:p>
            <a:pPr>
              <a:lnSpc>
                <a:spcPct val="110000"/>
              </a:lnSpc>
              <a:buClr>
                <a:srgbClr val="FFCC00"/>
              </a:buClr>
              <a:buFont typeface="Wingdings" panose="05000000000000000000" pitchFamily="2" charset="2"/>
              <a:buChar char="n"/>
              <a:defRPr/>
            </a:pPr>
            <a:r>
              <a:rPr lang="de-DE" altLang="de-DE" b="1" dirty="0">
                <a:solidFill>
                  <a:srgbClr val="283A84"/>
                </a:solidFill>
              </a:rPr>
              <a:t>Prozessevaluation:</a:t>
            </a:r>
            <a:r>
              <a:rPr lang="de-DE" altLang="de-DE" dirty="0">
                <a:solidFill>
                  <a:srgbClr val="283A84"/>
                </a:solidFill>
              </a:rPr>
              <a:t> Überprüfung </a:t>
            </a:r>
            <a:r>
              <a:rPr lang="de-DE" dirty="0">
                <a:solidFill>
                  <a:srgbClr val="283A84"/>
                </a:solidFill>
              </a:rPr>
              <a:t>der Umsetzbarkeit und Akzeptanz des Papilio-</a:t>
            </a:r>
            <a:r>
              <a:rPr lang="de-DE" dirty="0" err="1">
                <a:solidFill>
                  <a:srgbClr val="283A84"/>
                </a:solidFill>
              </a:rPr>
              <a:t>ElternClubs</a:t>
            </a:r>
            <a:r>
              <a:rPr lang="de-DE" dirty="0">
                <a:solidFill>
                  <a:srgbClr val="283A84"/>
                </a:solidFill>
              </a:rPr>
              <a:t>, seiner Maßnahmen und Materialien. Die Ergebnisse sollten Erkenntnisse für die Optimierung des </a:t>
            </a:r>
            <a:r>
              <a:rPr lang="de-DE" dirty="0" err="1">
                <a:solidFill>
                  <a:srgbClr val="283A84"/>
                </a:solidFill>
              </a:rPr>
              <a:t>ElternClubs</a:t>
            </a:r>
            <a:r>
              <a:rPr lang="de-DE" dirty="0">
                <a:solidFill>
                  <a:srgbClr val="283A84"/>
                </a:solidFill>
              </a:rPr>
              <a:t> liefern.</a:t>
            </a:r>
          </a:p>
          <a:p>
            <a:pPr>
              <a:lnSpc>
                <a:spcPct val="150000"/>
              </a:lnSpc>
              <a:buClr>
                <a:srgbClr val="FFCC00"/>
              </a:buClr>
              <a:buFont typeface="Wingdings" panose="05000000000000000000" pitchFamily="2" charset="2"/>
              <a:buChar char="n"/>
              <a:defRPr/>
            </a:pPr>
            <a:r>
              <a:rPr lang="de-DE" altLang="de-DE" sz="2100" b="1" dirty="0">
                <a:solidFill>
                  <a:srgbClr val="283A84"/>
                </a:solidFill>
              </a:rPr>
              <a:t>Fragestellungen:</a:t>
            </a:r>
          </a:p>
          <a:p>
            <a:pPr marL="630238" indent="-180975">
              <a:spcAft>
                <a:spcPts val="600"/>
              </a:spcAft>
              <a:defRPr/>
            </a:pPr>
            <a:r>
              <a:rPr lang="de-AT" altLang="de-DE" sz="2100" dirty="0">
                <a:solidFill>
                  <a:srgbClr val="283A84"/>
                </a:solidFill>
              </a:rPr>
              <a:t>Umsetzbarkeit: Ist der </a:t>
            </a:r>
            <a:r>
              <a:rPr lang="de-AT" altLang="de-DE" sz="2100" dirty="0" err="1">
                <a:solidFill>
                  <a:srgbClr val="283A84"/>
                </a:solidFill>
              </a:rPr>
              <a:t>ElternClub</a:t>
            </a:r>
            <a:r>
              <a:rPr lang="de-AT" altLang="de-DE" sz="2100" dirty="0">
                <a:solidFill>
                  <a:srgbClr val="283A84"/>
                </a:solidFill>
              </a:rPr>
              <a:t> in den Einrichtungen aus Sicht der </a:t>
            </a:r>
            <a:r>
              <a:rPr lang="de-AT" altLang="de-DE" sz="2100" dirty="0" err="1">
                <a:solidFill>
                  <a:srgbClr val="283A84"/>
                </a:solidFill>
              </a:rPr>
              <a:t>ElternClub-BegleiterInnen</a:t>
            </a:r>
            <a:r>
              <a:rPr lang="de-AT" altLang="de-DE" sz="2100" dirty="0">
                <a:solidFill>
                  <a:srgbClr val="283A84"/>
                </a:solidFill>
              </a:rPr>
              <a:t> umsetzbar?</a:t>
            </a:r>
          </a:p>
          <a:p>
            <a:pPr marL="630238" indent="-180975">
              <a:spcAft>
                <a:spcPts val="600"/>
              </a:spcAft>
              <a:defRPr/>
            </a:pPr>
            <a:r>
              <a:rPr lang="de-AT" altLang="de-DE" sz="2100" dirty="0">
                <a:solidFill>
                  <a:srgbClr val="283A84"/>
                </a:solidFill>
              </a:rPr>
              <a:t>Akzeptanz: Wie werden die einzelnen Treffen, der </a:t>
            </a:r>
            <a:r>
              <a:rPr lang="de-AT" altLang="de-DE" sz="2100" dirty="0" err="1">
                <a:solidFill>
                  <a:srgbClr val="283A84"/>
                </a:solidFill>
              </a:rPr>
              <a:t>ElternClub</a:t>
            </a:r>
            <a:r>
              <a:rPr lang="de-AT" altLang="de-DE" sz="2100" dirty="0">
                <a:solidFill>
                  <a:srgbClr val="283A84"/>
                </a:solidFill>
              </a:rPr>
              <a:t> insgesamt von den </a:t>
            </a:r>
            <a:r>
              <a:rPr lang="de-AT" altLang="de-DE" sz="2100" dirty="0" err="1">
                <a:solidFill>
                  <a:srgbClr val="283A84"/>
                </a:solidFill>
              </a:rPr>
              <a:t>ElternClub-BegleiterInnen</a:t>
            </a:r>
            <a:r>
              <a:rPr lang="de-AT" altLang="de-DE" sz="2100" dirty="0">
                <a:solidFill>
                  <a:srgbClr val="283A84"/>
                </a:solidFill>
              </a:rPr>
              <a:t> und Eltern bewertet?</a:t>
            </a:r>
          </a:p>
          <a:p>
            <a:pPr marL="630238" indent="-180975">
              <a:spcAft>
                <a:spcPts val="600"/>
              </a:spcAft>
              <a:defRPr/>
            </a:pPr>
            <a:r>
              <a:rPr lang="de-AT" altLang="de-DE" sz="2100" dirty="0">
                <a:solidFill>
                  <a:srgbClr val="283A84"/>
                </a:solidFill>
              </a:rPr>
              <a:t>Nutzen: Ist der </a:t>
            </a:r>
            <a:r>
              <a:rPr lang="de-AT" altLang="de-DE" sz="2100" dirty="0" err="1">
                <a:solidFill>
                  <a:srgbClr val="283A84"/>
                </a:solidFill>
              </a:rPr>
              <a:t>ElternClub</a:t>
            </a:r>
            <a:r>
              <a:rPr lang="de-AT" altLang="de-DE" sz="2100" dirty="0">
                <a:solidFill>
                  <a:srgbClr val="283A84"/>
                </a:solidFill>
              </a:rPr>
              <a:t> für die Einrichtungen nutzbar? Können die Eltern die Inhalte in ihrem Familienalltag anwenden?</a:t>
            </a:r>
          </a:p>
          <a:p>
            <a:pPr marL="630238" indent="-180975">
              <a:spcAft>
                <a:spcPts val="600"/>
              </a:spcAft>
              <a:defRPr/>
            </a:pPr>
            <a:r>
              <a:rPr lang="de-AT" altLang="de-DE" sz="2100" dirty="0">
                <a:solidFill>
                  <a:srgbClr val="283A84"/>
                </a:solidFill>
              </a:rPr>
              <a:t>Materialien: Wie werden die Materialien bewertet? Sind sie für die Zielgruppe geeignet oder sind Modifikationen notwendig? </a:t>
            </a:r>
            <a:endParaRPr lang="de-DE" altLang="de-DE" sz="2100" dirty="0">
              <a:solidFill>
                <a:srgbClr val="283A84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35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289926"/>
            <a:ext cx="6995120" cy="402770"/>
          </a:xfrm>
        </p:spPr>
        <p:txBody>
          <a:bodyPr/>
          <a:lstStyle/>
          <a:p>
            <a:r>
              <a:rPr lang="de-DE" dirty="0" err="1"/>
              <a:t>ElternClub</a:t>
            </a:r>
            <a:r>
              <a:rPr lang="de-DE" dirty="0"/>
              <a:t> – Studie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0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n"/>
              <a:defRPr/>
            </a:pPr>
            <a:r>
              <a:rPr lang="de-DE" altLang="de-DE" sz="2400" b="1" dirty="0">
                <a:solidFill>
                  <a:srgbClr val="283A84"/>
                </a:solidFill>
              </a:rPr>
              <a:t>Zeitraum der  Befragung: </a:t>
            </a:r>
            <a:r>
              <a:rPr lang="de-DE" altLang="de-DE" sz="2400" dirty="0">
                <a:solidFill>
                  <a:srgbClr val="283A84"/>
                </a:solidFill>
              </a:rPr>
              <a:t>März 2013 - April 2014</a:t>
            </a:r>
            <a:endParaRPr lang="de-DE" altLang="de-DE" sz="2400" b="1" dirty="0">
              <a:solidFill>
                <a:srgbClr val="283A84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n"/>
              <a:defRPr/>
            </a:pPr>
            <a:r>
              <a:rPr lang="de-DE" altLang="de-DE" sz="2400" b="1" dirty="0">
                <a:solidFill>
                  <a:srgbClr val="283A84"/>
                </a:solidFill>
              </a:rPr>
              <a:t>Befragung während der Fortbildung zur </a:t>
            </a:r>
            <a:r>
              <a:rPr lang="de-DE" altLang="de-DE" sz="2400" b="1" dirty="0" err="1">
                <a:solidFill>
                  <a:srgbClr val="283A84"/>
                </a:solidFill>
              </a:rPr>
              <a:t>ElternClub-BegleiterIn</a:t>
            </a:r>
            <a:endParaRPr lang="de-DE" altLang="de-DE" sz="2400" b="1" dirty="0">
              <a:solidFill>
                <a:srgbClr val="283A84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de-DE" altLang="de-DE" sz="2400" dirty="0">
                <a:solidFill>
                  <a:srgbClr val="283A84"/>
                </a:solidFill>
              </a:rPr>
              <a:t>Fortbildung: Trainerinnen und </a:t>
            </a:r>
            <a:r>
              <a:rPr lang="de-DE" altLang="de-DE" sz="2400" dirty="0" err="1">
                <a:solidFill>
                  <a:srgbClr val="283A84"/>
                </a:solidFill>
              </a:rPr>
              <a:t>ElternClub-BegleiterInnen</a:t>
            </a:r>
            <a:r>
              <a:rPr lang="de-DE" altLang="de-DE" sz="2400" dirty="0">
                <a:solidFill>
                  <a:srgbClr val="283A84"/>
                </a:solidFill>
              </a:rPr>
              <a:t> beantworteten Fragebögen zu 6 Messzeitpunkten während der Fortbildung und Supervision.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de-DE" altLang="de-DE" sz="2400" dirty="0">
                <a:solidFill>
                  <a:srgbClr val="283A84"/>
                </a:solidFill>
              </a:rPr>
              <a:t>Erfasst wurde u.a. die Zufriedenheit mit der Fortbildung, die Beurteilung verschiedener Elemente der Fortbildung und der Materialien.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n"/>
              <a:defRPr/>
            </a:pPr>
            <a:r>
              <a:rPr lang="de-DE" altLang="de-DE" sz="2400" b="1" dirty="0">
                <a:solidFill>
                  <a:srgbClr val="283A84"/>
                </a:solidFill>
              </a:rPr>
              <a:t>Befragung während der Implementierung des </a:t>
            </a:r>
            <a:r>
              <a:rPr lang="de-DE" altLang="de-DE" sz="2400" b="1" dirty="0" err="1">
                <a:solidFill>
                  <a:srgbClr val="283A84"/>
                </a:solidFill>
              </a:rPr>
              <a:t>ElternClubs</a:t>
            </a:r>
            <a:endParaRPr lang="de-DE" altLang="de-DE" sz="2400" b="1" dirty="0">
              <a:solidFill>
                <a:srgbClr val="283A84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de-DE" altLang="de-DE" sz="2400" dirty="0" err="1">
                <a:solidFill>
                  <a:srgbClr val="283A84"/>
                </a:solidFill>
              </a:rPr>
              <a:t>ElternClub</a:t>
            </a:r>
            <a:r>
              <a:rPr lang="de-DE" altLang="de-DE" sz="2400" dirty="0">
                <a:solidFill>
                  <a:srgbClr val="283A84"/>
                </a:solidFill>
              </a:rPr>
              <a:t>: </a:t>
            </a:r>
            <a:r>
              <a:rPr lang="de-DE" altLang="de-DE" sz="2400" dirty="0" err="1">
                <a:solidFill>
                  <a:srgbClr val="283A84"/>
                </a:solidFill>
              </a:rPr>
              <a:t>ElternClub-BegleiterInnen</a:t>
            </a:r>
            <a:r>
              <a:rPr lang="de-DE" altLang="de-DE" sz="2400" dirty="0">
                <a:solidFill>
                  <a:srgbClr val="283A84"/>
                </a:solidFill>
              </a:rPr>
              <a:t> und Eltern beantworteten Fragebögen zu 5 Messzeitpunkten, nach jedem </a:t>
            </a:r>
            <a:r>
              <a:rPr lang="de-DE" altLang="de-DE" sz="2400" dirty="0" err="1">
                <a:solidFill>
                  <a:srgbClr val="283A84"/>
                </a:solidFill>
              </a:rPr>
              <a:t>ElternClub</a:t>
            </a:r>
            <a:r>
              <a:rPr lang="de-DE" altLang="de-DE" sz="2400" dirty="0">
                <a:solidFill>
                  <a:srgbClr val="283A84"/>
                </a:solidFill>
              </a:rPr>
              <a:t>-Treffen.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de-DE" altLang="de-DE" sz="2400" dirty="0">
                <a:solidFill>
                  <a:srgbClr val="283A84"/>
                </a:solidFill>
              </a:rPr>
              <a:t>Erfasst wurde u.a. die Beurteilung der Inhalte der einzelnen Treffen des </a:t>
            </a:r>
            <a:r>
              <a:rPr lang="de-DE" altLang="de-DE" sz="2400" dirty="0" err="1">
                <a:solidFill>
                  <a:srgbClr val="283A84"/>
                </a:solidFill>
              </a:rPr>
              <a:t>ElternClubs</a:t>
            </a:r>
            <a:r>
              <a:rPr lang="de-DE" altLang="de-DE" sz="2400" dirty="0">
                <a:solidFill>
                  <a:srgbClr val="283A84"/>
                </a:solidFill>
              </a:rPr>
              <a:t>, Gestaltung durch die </a:t>
            </a:r>
            <a:r>
              <a:rPr lang="de-DE" altLang="de-DE" sz="2400" dirty="0" err="1">
                <a:solidFill>
                  <a:srgbClr val="283A84"/>
                </a:solidFill>
              </a:rPr>
              <a:t>ElternClub</a:t>
            </a:r>
            <a:r>
              <a:rPr lang="de-DE" altLang="de-DE" sz="2400" dirty="0">
                <a:solidFill>
                  <a:srgbClr val="283A84"/>
                </a:solidFill>
              </a:rPr>
              <a:t>-Begleiterin, Gesamtbeurteilung, Materialien, Stärken und Schwächen des </a:t>
            </a:r>
            <a:r>
              <a:rPr lang="de-DE" altLang="de-DE" sz="2400" dirty="0" err="1">
                <a:solidFill>
                  <a:srgbClr val="283A84"/>
                </a:solidFill>
              </a:rPr>
              <a:t>ElternClubs</a:t>
            </a:r>
            <a:r>
              <a:rPr lang="de-DE" altLang="de-DE" sz="2400" dirty="0">
                <a:solidFill>
                  <a:srgbClr val="283A84"/>
                </a:solidFill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4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289926"/>
            <a:ext cx="6995120" cy="402770"/>
          </a:xfrm>
        </p:spPr>
        <p:txBody>
          <a:bodyPr/>
          <a:lstStyle/>
          <a:p>
            <a:r>
              <a:rPr lang="de-DE" dirty="0"/>
              <a:t>Stichprobe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006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n"/>
              <a:defRPr/>
            </a:pPr>
            <a:r>
              <a:rPr lang="de-DE" altLang="de-DE" sz="1800" b="1" dirty="0" err="1">
                <a:solidFill>
                  <a:srgbClr val="283A84"/>
                </a:solidFill>
              </a:rPr>
              <a:t>ElternClub-BegleiterInnen</a:t>
            </a:r>
            <a:endParaRPr lang="de-DE" altLang="de-DE" sz="1800" b="1" dirty="0">
              <a:solidFill>
                <a:srgbClr val="283A84"/>
              </a:solidFill>
            </a:endParaRP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283A84"/>
                </a:solidFill>
              </a:rPr>
              <a:t>45 pädagogische Fachkräfte wurden zertifiziert.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283A84"/>
                </a:solidFill>
              </a:rPr>
              <a:t>Weiblich: 43 (96%), männlich: 2 (4%), Alter: 28 – 68 Jahre (M = 44,7)</a:t>
            </a:r>
          </a:p>
          <a:p>
            <a:pPr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n"/>
              <a:defRPr/>
            </a:pPr>
            <a:endParaRPr lang="de-DE" altLang="de-DE" sz="1800" dirty="0">
              <a:solidFill>
                <a:srgbClr val="283A84"/>
              </a:solidFill>
            </a:endParaRPr>
          </a:p>
          <a:p>
            <a:pPr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n"/>
              <a:defRPr/>
            </a:pPr>
            <a:r>
              <a:rPr lang="de-DE" altLang="de-DE" sz="1800" b="1" dirty="0">
                <a:solidFill>
                  <a:srgbClr val="283A84"/>
                </a:solidFill>
              </a:rPr>
              <a:t>Erreichte Eltern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283A84"/>
                </a:solidFill>
              </a:rPr>
              <a:t>ca. 350 Eltern, 90% Mütter, 10% Väter, 22 - 55 Jahre (M = 36; SD = 5.37)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283A84"/>
                </a:solidFill>
              </a:rPr>
              <a:t>Muttersprache: 82% deutsch, 18% andere (z.B. türkisch, russisch)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283A84"/>
                </a:solidFill>
              </a:rPr>
              <a:t>Ausbildung: Kein Schulabschluss (1%), Hauptschule (15%), Realschule (47%), Abitur / Fachabitur (35%), andere (2%)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283A84"/>
                </a:solidFill>
              </a:rPr>
              <a:t>In den Elterngruppen waren verschiedene sozialen Schichten vertreten.</a:t>
            </a:r>
          </a:p>
          <a:p>
            <a:pPr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n"/>
              <a:defRPr/>
            </a:pPr>
            <a:endParaRPr lang="de-DE" altLang="de-DE" sz="1800" dirty="0">
              <a:solidFill>
                <a:srgbClr val="283A84"/>
              </a:solidFill>
            </a:endParaRPr>
          </a:p>
          <a:p>
            <a:pPr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n"/>
              <a:defRPr/>
            </a:pPr>
            <a:r>
              <a:rPr lang="de-DE" altLang="de-DE" sz="1800" b="1" dirty="0">
                <a:solidFill>
                  <a:srgbClr val="283A84"/>
                </a:solidFill>
              </a:rPr>
              <a:t>Orte der Einrichtungen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283A84"/>
                </a:solidFill>
              </a:rPr>
              <a:t>6 Bundesländer, Orte / Städte mit Einwohnerzahlen von ca. 175 - 1.700.000 Einwohnern, überwiegend Kleinstädte (56%)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567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23928" y="3140968"/>
            <a:ext cx="4824536" cy="720725"/>
          </a:xfrm>
        </p:spPr>
        <p:txBody>
          <a:bodyPr>
            <a:normAutofit/>
          </a:bodyPr>
          <a:lstStyle/>
          <a:p>
            <a:r>
              <a:rPr lang="de-DE" dirty="0"/>
              <a:t>Ergebnisse</a:t>
            </a:r>
          </a:p>
        </p:txBody>
      </p:sp>
    </p:spTree>
    <p:extLst>
      <p:ext uri="{BB962C8B-B14F-4D97-AF65-F5344CB8AC3E}">
        <p14:creationId xmlns:p14="http://schemas.microsoft.com/office/powerpoint/2010/main" val="84114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289926"/>
            <a:ext cx="6995120" cy="402770"/>
          </a:xfrm>
        </p:spPr>
        <p:txBody>
          <a:bodyPr/>
          <a:lstStyle/>
          <a:p>
            <a:r>
              <a:rPr lang="de-DE" dirty="0" err="1"/>
              <a:t>ElternClub-BegleiterInnen</a:t>
            </a:r>
            <a:r>
              <a:rPr lang="de-DE" dirty="0"/>
              <a:t>: Durchführbarkeit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5"/>
            <a:ext cx="8784976" cy="29523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de-DE" altLang="de-DE" sz="1800" b="1" dirty="0">
                <a:solidFill>
                  <a:srgbClr val="283A84"/>
                </a:solidFill>
              </a:rPr>
              <a:t>Gesamteinschätzung (t5): </a:t>
            </a:r>
            <a:r>
              <a:rPr lang="de-DE" altLang="de-DE" sz="1800" dirty="0">
                <a:solidFill>
                  <a:srgbClr val="283A84"/>
                </a:solidFill>
              </a:rPr>
              <a:t>Über 90 Prozent der </a:t>
            </a:r>
            <a:r>
              <a:rPr lang="de-DE" altLang="de-DE" sz="1800" dirty="0" err="1">
                <a:solidFill>
                  <a:srgbClr val="283A84"/>
                </a:solidFill>
              </a:rPr>
              <a:t>ElternClub-BegleiterInnen</a:t>
            </a:r>
            <a:r>
              <a:rPr lang="de-DE" altLang="de-DE" sz="1800" dirty="0">
                <a:solidFill>
                  <a:srgbClr val="283A84"/>
                </a:solidFill>
              </a:rPr>
              <a:t> gaben an, dass der </a:t>
            </a:r>
            <a:r>
              <a:rPr lang="de-DE" altLang="de-DE" sz="1800" dirty="0" err="1">
                <a:solidFill>
                  <a:srgbClr val="283A84"/>
                </a:solidFill>
              </a:rPr>
              <a:t>ElternClub</a:t>
            </a:r>
            <a:r>
              <a:rPr lang="de-DE" altLang="de-DE" sz="1800" dirty="0">
                <a:solidFill>
                  <a:srgbClr val="283A84"/>
                </a:solidFill>
              </a:rPr>
              <a:t> zeitlich, inhaltlich und organisatorisch größtenteils bis völlig so wie geplant umgesetzt werden konnte.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de-DE" altLang="de-DE" sz="1800" b="1" dirty="0">
                <a:solidFill>
                  <a:srgbClr val="283A84"/>
                </a:solidFill>
              </a:rPr>
              <a:t>Bewertung einzelner Aspekte der Durchführung (t1 - t5): </a:t>
            </a:r>
            <a:r>
              <a:rPr lang="de-DE" altLang="de-DE" sz="1800" dirty="0">
                <a:solidFill>
                  <a:srgbClr val="283A84"/>
                </a:solidFill>
              </a:rPr>
              <a:t>In Gruppen mit Eltern aus sozial schwachen Familien wurde mehr Zeit benötigt.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3451696"/>
            <a:ext cx="6494463" cy="264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15616" y="6170613"/>
            <a:ext cx="65436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73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000" dirty="0">
                <a:solidFill>
                  <a:srgbClr val="283A84"/>
                </a:solidFill>
              </a:rPr>
              <a:t>1 = trifft gar nicht zu, 2 = trifft wenig zu, 3 = trifft mittelmäßig zu, 4 = trifft überwiegend zu, 5 = trifft völlig zu</a:t>
            </a:r>
          </a:p>
        </p:txBody>
      </p:sp>
    </p:spTree>
    <p:extLst>
      <p:ext uri="{BB962C8B-B14F-4D97-AF65-F5344CB8AC3E}">
        <p14:creationId xmlns:p14="http://schemas.microsoft.com/office/powerpoint/2010/main" val="3810143558"/>
      </p:ext>
    </p:extLst>
  </p:cSld>
  <p:clrMapOvr>
    <a:masterClrMapping/>
  </p:clrMapOvr>
</p:sld>
</file>

<file path=ppt/theme/theme1.xml><?xml version="1.0" encoding="utf-8"?>
<a:theme xmlns:a="http://schemas.openxmlformats.org/drawingml/2006/main" name="130516_Papilio_Master_ch_m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1179</Words>
  <Application>Microsoft Office PowerPoint</Application>
  <PresentationFormat>Bildschirmpräsentation (4:3)</PresentationFormat>
  <Paragraphs>127</Paragraphs>
  <Slides>19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130516_Papilio_Master_ch_mg</vt:lpstr>
      <vt:lpstr>Erziehungspartnerschaft auf Augenhöhe:                                                    Jeder Tag ist Elternabend  Ergebnisse, Erfahrungen und Fazit für die Praxis vom Modellprojekt ElternClub </vt:lpstr>
      <vt:lpstr>PowerPoint-Präsentation</vt:lpstr>
      <vt:lpstr>PowerPoint-Präsentation</vt:lpstr>
      <vt:lpstr>PowerPoint-Präsentation</vt:lpstr>
      <vt:lpstr>Modellprojekt Papilio-ElternClub</vt:lpstr>
      <vt:lpstr>ElternClub – Studie </vt:lpstr>
      <vt:lpstr>Stichprobe</vt:lpstr>
      <vt:lpstr>PowerPoint-Präsentation</vt:lpstr>
      <vt:lpstr>ElternClub-BegleiterInnen: Durchführbarkeit</vt:lpstr>
      <vt:lpstr>ElternClub-BegleiterInnen: Durchführbarkeit</vt:lpstr>
      <vt:lpstr>ElternClub-BegleiterInnen: Zufriedenheit</vt:lpstr>
      <vt:lpstr>Eltern: Zufriedenheit</vt:lpstr>
      <vt:lpstr>Eltern: Beurteilung einzelner Elemente</vt:lpstr>
      <vt:lpstr>Eltern: Nutzen</vt:lpstr>
      <vt:lpstr>Eltern: Nutzen</vt:lpstr>
      <vt:lpstr>Materialien</vt:lpstr>
      <vt:lpstr>Fazit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Hosemann</dc:creator>
  <cp:lastModifiedBy>Sofia Henning</cp:lastModifiedBy>
  <cp:revision>395</cp:revision>
  <cp:lastPrinted>2012-04-19T09:44:51Z</cp:lastPrinted>
  <dcterms:created xsi:type="dcterms:W3CDTF">2013-05-16T10:47:13Z</dcterms:created>
  <dcterms:modified xsi:type="dcterms:W3CDTF">2026-02-09T13:49:18Z</dcterms:modified>
</cp:coreProperties>
</file>