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18" r:id="rId2"/>
    <p:sldId id="420" r:id="rId3"/>
    <p:sldId id="391" r:id="rId4"/>
    <p:sldId id="399" r:id="rId5"/>
    <p:sldId id="397" r:id="rId6"/>
    <p:sldId id="396" r:id="rId7"/>
    <p:sldId id="395" r:id="rId8"/>
    <p:sldId id="398" r:id="rId9"/>
    <p:sldId id="417" r:id="rId10"/>
    <p:sldId id="414" r:id="rId11"/>
    <p:sldId id="412" r:id="rId12"/>
    <p:sldId id="411" r:id="rId13"/>
    <p:sldId id="410" r:id="rId14"/>
    <p:sldId id="416" r:id="rId15"/>
    <p:sldId id="415" r:id="rId16"/>
    <p:sldId id="409" r:id="rId17"/>
    <p:sldId id="400" r:id="rId18"/>
    <p:sldId id="394" r:id="rId19"/>
    <p:sldId id="401" r:id="rId20"/>
    <p:sldId id="406" r:id="rId21"/>
    <p:sldId id="405" r:id="rId22"/>
    <p:sldId id="404" r:id="rId23"/>
    <p:sldId id="403" r:id="rId24"/>
    <p:sldId id="402" r:id="rId25"/>
    <p:sldId id="413" r:id="rId26"/>
    <p:sldId id="372" r:id="rId27"/>
    <p:sldId id="347" r:id="rId28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5CB8CBF-DA60-4602-B00C-0807A3420AF9}">
          <p14:sldIdLst>
            <p14:sldId id="418"/>
            <p14:sldId id="420"/>
            <p14:sldId id="391"/>
            <p14:sldId id="399"/>
            <p14:sldId id="397"/>
            <p14:sldId id="396"/>
            <p14:sldId id="395"/>
            <p14:sldId id="398"/>
            <p14:sldId id="417"/>
            <p14:sldId id="414"/>
            <p14:sldId id="412"/>
            <p14:sldId id="411"/>
            <p14:sldId id="410"/>
            <p14:sldId id="416"/>
            <p14:sldId id="415"/>
            <p14:sldId id="409"/>
            <p14:sldId id="400"/>
            <p14:sldId id="394"/>
            <p14:sldId id="401"/>
            <p14:sldId id="406"/>
            <p14:sldId id="405"/>
            <p14:sldId id="404"/>
            <p14:sldId id="403"/>
            <p14:sldId id="402"/>
            <p14:sldId id="413"/>
            <p14:sldId id="372"/>
            <p14:sldId id="347"/>
          </p14:sldIdLst>
        </p14:section>
        <p14:section name="Abschnitt ohne Titel" id="{936B12D7-1D65-426D-B574-E2188D6860A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3" clrIdx="0"/>
  <p:cmAuthor id="1" name="Ruth Siemes-Frömmer" initials="RS" lastIdx="10" clrIdx="1"/>
  <p:cmAuthor id="2" name="Admin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A84"/>
    <a:srgbClr val="FFFF99"/>
    <a:srgbClr val="2E427A"/>
    <a:srgbClr val="FFCC66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0" autoAdjust="0"/>
    <p:restoredTop sz="92362" autoAdjust="0"/>
  </p:normalViewPr>
  <p:slideViewPr>
    <p:cSldViewPr>
      <p:cViewPr varScale="1">
        <p:scale>
          <a:sx n="68" d="100"/>
          <a:sy n="68" d="100"/>
        </p:scale>
        <p:origin x="12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Henning" userId="c447e17e-1a8d-49cd-9742-b76e8a9f4dae" providerId="ADAL" clId="{54C44821-7AA3-44EF-88DC-A96FF04EE9D6}"/>
    <pc:docChg chg="modSld">
      <pc:chgData name="Sofia Henning" userId="c447e17e-1a8d-49cd-9742-b76e8a9f4dae" providerId="ADAL" clId="{54C44821-7AA3-44EF-88DC-A96FF04EE9D6}" dt="2026-02-10T13:08:46.249" v="31" actId="20577"/>
      <pc:docMkLst>
        <pc:docMk/>
      </pc:docMkLst>
      <pc:sldChg chg="modSp mod">
        <pc:chgData name="Sofia Henning" userId="c447e17e-1a8d-49cd-9742-b76e8a9f4dae" providerId="ADAL" clId="{54C44821-7AA3-44EF-88DC-A96FF04EE9D6}" dt="2026-02-10T13:08:46.249" v="31" actId="20577"/>
        <pc:sldMkLst>
          <pc:docMk/>
          <pc:sldMk cId="2777474323" sldId="347"/>
        </pc:sldMkLst>
        <pc:spChg chg="mod">
          <ac:chgData name="Sofia Henning" userId="c447e17e-1a8d-49cd-9742-b76e8a9f4dae" providerId="ADAL" clId="{54C44821-7AA3-44EF-88DC-A96FF04EE9D6}" dt="2026-02-10T13:08:46.249" v="31" actId="20577"/>
          <ac:spMkLst>
            <pc:docMk/>
            <pc:sldMk cId="2777474323" sldId="347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D26DF-27F7-443B-960D-EEA34CA1CC92}" type="datetimeFigureOut">
              <a:rPr lang="de-DE" smtClean="0"/>
              <a:pPr/>
              <a:t>10.02.2026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2E28D-415A-4AB0-8C12-32C08A8D17F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04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B29D-FEB1-44B5-AC65-F0A8923BB4AB}" type="datetimeFigureOut">
              <a:rPr lang="de-DE" smtClean="0"/>
              <a:pPr/>
              <a:t>10.02.2026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4267-C670-42FD-A039-0760D7D065C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2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2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2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7"/>
            <a:ext cx="8229600" cy="893131"/>
          </a:xfrm>
        </p:spPr>
        <p:txBody>
          <a:bodyPr>
            <a:normAutofit/>
          </a:bodyPr>
          <a:lstStyle>
            <a:lvl1pPr algn="l">
              <a:defRPr sz="20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Überschrift, z.B. Inhalt / Agenda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8313" y="1989138"/>
            <a:ext cx="8280400" cy="4103687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65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dirty="0"/>
              <a:t>Überschrift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97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Untertitelformat durch klicken bearbeiten</a:t>
            </a: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93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Untertitelformat durch klicken bearbeiten</a:t>
            </a: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Foliennummernplatzhalter 4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74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Untertitelformat durch klicken bearbeiten</a:t>
            </a: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68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18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91680" y="4221088"/>
            <a:ext cx="6192688" cy="1143000"/>
          </a:xfrm>
        </p:spPr>
        <p:txBody>
          <a:bodyPr>
            <a:noAutofit/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29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3"/>
          <p:cNvSpPr txBox="1">
            <a:spLocks/>
          </p:cNvSpPr>
          <p:nvPr userDrawn="1"/>
        </p:nvSpPr>
        <p:spPr>
          <a:xfrm>
            <a:off x="1979204" y="4581128"/>
            <a:ext cx="4536504" cy="434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3233212" cy="130892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17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Untertitelformat durch klicken bearbeiten</a:t>
            </a: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6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3233212" cy="1308929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1678438" y="2681625"/>
            <a:ext cx="5759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srgbClr val="283A84"/>
                </a:solidFill>
                <a:latin typeface="Arial" charset="0"/>
              </a:rPr>
              <a:t>www.papilio.de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>
                <a:solidFill>
                  <a:srgbClr val="283A84"/>
                </a:solidFill>
                <a:latin typeface="Arial" charset="0"/>
              </a:rPr>
              <a:t>www.papilio.de/info_newsletter.php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de-DE" sz="2000" dirty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>
                <a:solidFill>
                  <a:srgbClr val="283A84"/>
                </a:solidFill>
                <a:latin typeface="Arial" charset="0"/>
              </a:rPr>
              <a:t>www.facebook.com/PapilioeV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93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udibold72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 userDrawn="1"/>
        </p:nvSpPr>
        <p:spPr bwMode="auto">
          <a:xfrm>
            <a:off x="6538649" y="188640"/>
            <a:ext cx="2592288" cy="2160240"/>
          </a:xfrm>
          <a:prstGeom prst="wedgeEllipseCallout">
            <a:avLst>
              <a:gd name="adj1" fmla="val -72608"/>
              <a:gd name="adj2" fmla="val 34088"/>
            </a:avLst>
          </a:prstGeom>
          <a:solidFill>
            <a:srgbClr val="EFF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1800" b="1" dirty="0"/>
              <a:t>Vielen Dank </a:t>
            </a:r>
            <a:br>
              <a:rPr lang="de-DE" sz="1800" b="1" dirty="0"/>
            </a:br>
            <a:r>
              <a:rPr lang="de-DE" sz="1800" b="1" dirty="0"/>
              <a:t>für Ihre </a:t>
            </a:r>
            <a:br>
              <a:rPr lang="de-DE" sz="1800" b="1" dirty="0"/>
            </a:br>
            <a:r>
              <a:rPr lang="de-DE" sz="1800" b="1" dirty="0"/>
              <a:t>Aufmerksamkeit! </a:t>
            </a:r>
          </a:p>
          <a:p>
            <a:br>
              <a:rPr lang="de-DE" sz="1800" b="1" dirty="0"/>
            </a:br>
            <a:r>
              <a:rPr lang="de-DE" sz="1800" b="1" dirty="0"/>
              <a:t>Ihre Fragen?</a:t>
            </a:r>
          </a:p>
        </p:txBody>
      </p:sp>
    </p:spTree>
    <p:extLst>
      <p:ext uri="{BB962C8B-B14F-4D97-AF65-F5344CB8AC3E}">
        <p14:creationId xmlns:p14="http://schemas.microsoft.com/office/powerpoint/2010/main" val="202658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4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3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DCC7-7B30-42D3-8689-4531156A1310}" type="datetimeFigureOut">
              <a:rPr lang="de-DE" smtClean="0"/>
              <a:pPr/>
              <a:t>10.02.2026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451183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91680" y="4221088"/>
            <a:ext cx="6192688" cy="1143000"/>
          </a:xfrm>
        </p:spPr>
        <p:txBody>
          <a:bodyPr>
            <a:noAutofit/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8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73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55" r:id="rId4"/>
    <p:sldLayoutId id="2147483651" r:id="rId5"/>
    <p:sldLayoutId id="2147483654" r:id="rId6"/>
    <p:sldLayoutId id="2147483663" r:id="rId7"/>
    <p:sldLayoutId id="2147483676" r:id="rId8"/>
    <p:sldLayoutId id="2147483696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ilio.de/elternclub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PapilioPraevention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496944" cy="1440160"/>
          </a:xfrm>
        </p:spPr>
        <p:txBody>
          <a:bodyPr/>
          <a:lstStyle/>
          <a:p>
            <a:r>
              <a:rPr lang="de-DE" b="0" dirty="0">
                <a:solidFill>
                  <a:srgbClr val="024089"/>
                </a:solidFill>
              </a:rPr>
              <a:t>Papilio-</a:t>
            </a:r>
            <a:r>
              <a:rPr lang="de-DE" b="0" dirty="0" err="1">
                <a:solidFill>
                  <a:srgbClr val="024089"/>
                </a:solidFill>
              </a:rPr>
              <a:t>ElternClub</a:t>
            </a:r>
            <a:br>
              <a:rPr lang="de-DE" b="0" dirty="0">
                <a:solidFill>
                  <a:srgbClr val="024089"/>
                </a:solidFill>
              </a:rPr>
            </a:br>
            <a:br>
              <a:rPr lang="de-DE" b="0" dirty="0">
                <a:solidFill>
                  <a:srgbClr val="024089"/>
                </a:solidFill>
              </a:rPr>
            </a:br>
            <a:r>
              <a:rPr lang="de-DE" b="0" dirty="0">
                <a:solidFill>
                  <a:srgbClr val="024089"/>
                </a:solidFill>
              </a:rPr>
              <a:t>Name </a:t>
            </a:r>
            <a:r>
              <a:rPr lang="de-DE" b="0" dirty="0" err="1">
                <a:solidFill>
                  <a:srgbClr val="024089"/>
                </a:solidFill>
              </a:rPr>
              <a:t>ReferentIn</a:t>
            </a:r>
            <a:r>
              <a:rPr lang="de-DE" b="0" dirty="0">
                <a:solidFill>
                  <a:srgbClr val="024089"/>
                </a:solidFill>
              </a:rPr>
              <a:t>, Datum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3141000"/>
            <a:ext cx="9144000" cy="288000"/>
          </a:xfrm>
          <a:prstGeom prst="rect">
            <a:avLst/>
          </a:prstGeom>
          <a:solidFill>
            <a:srgbClr val="024089"/>
          </a:solidFill>
        </p:spPr>
        <p:txBody>
          <a:bodyPr wrap="square" rtlCol="0" anchor="ctr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614674"/>
            <a:ext cx="2160240" cy="87454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1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1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076056" y="3140968"/>
            <a:ext cx="3672408" cy="720725"/>
          </a:xfrm>
        </p:spPr>
        <p:txBody>
          <a:bodyPr/>
          <a:lstStyle/>
          <a:p>
            <a:pPr algn="ctr"/>
            <a:r>
              <a:rPr lang="de-DE" dirty="0"/>
              <a:t>Der Papilio-ElternClub heute</a:t>
            </a:r>
          </a:p>
        </p:txBody>
      </p:sp>
    </p:spTree>
    <p:extLst>
      <p:ext uri="{BB962C8B-B14F-4D97-AF65-F5344CB8AC3E}">
        <p14:creationId xmlns:p14="http://schemas.microsoft.com/office/powerpoint/2010/main" val="35415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756" y="332656"/>
            <a:ext cx="6988540" cy="359445"/>
          </a:xfrm>
        </p:spPr>
        <p:txBody>
          <a:bodyPr/>
          <a:lstStyle/>
          <a:p>
            <a:r>
              <a:rPr lang="de-DE" dirty="0"/>
              <a:t>Zahlen zum Papilio-</a:t>
            </a:r>
            <a:r>
              <a:rPr lang="de-DE" dirty="0" err="1"/>
              <a:t>ElternClub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26870"/>
              </p:ext>
            </p:extLst>
          </p:nvPr>
        </p:nvGraphicFramePr>
        <p:xfrm>
          <a:off x="1475656" y="1196752"/>
          <a:ext cx="60960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Fortgebildete Papilio-ElternClub-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TrainerInnen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Fortgebildete Papilio-ElternClub-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BegleiterInnen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Baden-Württemberg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Bayern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Brandenburg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Hessen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Mecklenburg-Vorpommern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Sachsen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Schleswig-Holstein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1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Rechteckige Legende 5"/>
          <p:cNvSpPr/>
          <p:nvPr/>
        </p:nvSpPr>
        <p:spPr>
          <a:xfrm>
            <a:off x="802815" y="1412776"/>
            <a:ext cx="7468475" cy="4032448"/>
          </a:xfrm>
          <a:prstGeom prst="wedgeRectCallout">
            <a:avLst>
              <a:gd name="adj1" fmla="val -41599"/>
              <a:gd name="adj2" fmla="val 665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„Es entsteht eine andere Sichtweise auf Eltern, die den </a:t>
            </a: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Blick der Erzieher schärft.“</a:t>
            </a:r>
          </a:p>
          <a:p>
            <a:pPr algn="ctr"/>
            <a:endParaRPr lang="de-DE" sz="8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„Es ist für alle eine Bereicherung, die Umsetzung der Methoden </a:t>
            </a: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erleichtert den Alltag und das nutzt vor allem den Kindern.“</a:t>
            </a:r>
          </a:p>
          <a:p>
            <a:pPr algn="ctr"/>
            <a:endParaRPr lang="de-DE" sz="8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„Erweiterung der Vertrauensbasis zu den Eltern, man wächst mehr zusammen, positive Wirkung für die Kita und für die teilnehmenden Eltern.“</a:t>
            </a:r>
          </a:p>
          <a:p>
            <a:pPr algn="ctr"/>
            <a:endParaRPr lang="de-DE" sz="7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756" y="332656"/>
            <a:ext cx="6988540" cy="359445"/>
          </a:xfrm>
        </p:spPr>
        <p:txBody>
          <a:bodyPr/>
          <a:lstStyle/>
          <a:p>
            <a:r>
              <a:rPr lang="de-DE" dirty="0"/>
              <a:t>Stimmen aus der </a:t>
            </a:r>
            <a:r>
              <a:rPr lang="de-DE" dirty="0" err="1"/>
              <a:t>ElternClub</a:t>
            </a:r>
            <a:r>
              <a:rPr lang="de-DE" dirty="0"/>
              <a:t>-Praxis – </a:t>
            </a:r>
            <a:r>
              <a:rPr lang="de-DE" dirty="0" err="1"/>
              <a:t>ErzieherInnen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30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Rechteckige Legende 5"/>
          <p:cNvSpPr/>
          <p:nvPr/>
        </p:nvSpPr>
        <p:spPr>
          <a:xfrm>
            <a:off x="802815" y="1412776"/>
            <a:ext cx="7468475" cy="4032448"/>
          </a:xfrm>
          <a:prstGeom prst="wedgeRectCallout">
            <a:avLst>
              <a:gd name="adj1" fmla="val -41599"/>
              <a:gd name="adj2" fmla="val 665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7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„Man kommt mit den Eltern sehr intensiv ins Gespräch und lernt noch andere Seiten an ihnen kennen. Außerdem macht es einfach Spaß.“</a:t>
            </a:r>
          </a:p>
          <a:p>
            <a:pPr algn="ctr"/>
            <a:endParaRPr lang="de-DE" sz="8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„Vernetzung mit der Familie, ganz </a:t>
            </a: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besondere vertraute Zusammenarbeit.“</a:t>
            </a:r>
          </a:p>
          <a:p>
            <a:pPr algn="ctr"/>
            <a:endParaRPr lang="de-DE" sz="8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„Der ElternClub trifft die Bedürfnisse der Eltern und war für </a:t>
            </a: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 als Erzieherin auch interessant und lehrreich.“</a:t>
            </a:r>
          </a:p>
        </p:txBody>
      </p:sp>
      <p:sp>
        <p:nvSpPr>
          <p:cNvPr id="7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756" y="332656"/>
            <a:ext cx="6988540" cy="359445"/>
          </a:xfrm>
        </p:spPr>
        <p:txBody>
          <a:bodyPr/>
          <a:lstStyle/>
          <a:p>
            <a:r>
              <a:rPr lang="de-DE" dirty="0"/>
              <a:t>Stimmen aus der </a:t>
            </a:r>
            <a:r>
              <a:rPr lang="de-DE" dirty="0" err="1"/>
              <a:t>ElternClub</a:t>
            </a:r>
            <a:r>
              <a:rPr lang="de-DE" dirty="0"/>
              <a:t>-Praxis – </a:t>
            </a:r>
            <a:r>
              <a:rPr lang="de-DE" dirty="0" err="1"/>
              <a:t>ErzieherInnen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03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Rechteckige Legende 4"/>
          <p:cNvSpPr/>
          <p:nvPr/>
        </p:nvSpPr>
        <p:spPr>
          <a:xfrm>
            <a:off x="802815" y="1412776"/>
            <a:ext cx="7468475" cy="4032448"/>
          </a:xfrm>
          <a:prstGeom prst="wedgeRectCallout">
            <a:avLst>
              <a:gd name="adj1" fmla="val -41599"/>
              <a:gd name="adj2" fmla="val 665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fand es sehr interessant und es hat mich in bestimmten </a:t>
            </a: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Sachen ruhiger und gelassener werden lassen.“</a:t>
            </a:r>
          </a:p>
          <a:p>
            <a:pPr algn="ctr"/>
            <a:endParaRPr lang="de-DE" sz="8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„Man merkt, dass man nicht alles falsch macht, </a:t>
            </a: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lernt von den anderen und bekommt Wissen vermittelt.“</a:t>
            </a:r>
          </a:p>
          <a:p>
            <a:pPr algn="ctr"/>
            <a:endParaRPr lang="de-DE" sz="8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„Es ist interessant zu wissen, WIE mein Kind erzogen wird </a:t>
            </a: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Kindergarten und ich kann es zu Hause auch übernehmen.“</a:t>
            </a:r>
          </a:p>
          <a:p>
            <a:pPr algn="ctr"/>
            <a:endParaRPr lang="de-DE" sz="8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„Man wird zum Nachdenken angeregt und motiviert </a:t>
            </a: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‚gute’ Mutter zu sein.“</a:t>
            </a:r>
          </a:p>
          <a:p>
            <a:pPr algn="ctr"/>
            <a:endParaRPr lang="de-DE" sz="7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756" y="332656"/>
            <a:ext cx="6988540" cy="359445"/>
          </a:xfrm>
        </p:spPr>
        <p:txBody>
          <a:bodyPr/>
          <a:lstStyle/>
          <a:p>
            <a:r>
              <a:rPr lang="de-DE" dirty="0"/>
              <a:t>Stimmen aus der </a:t>
            </a:r>
            <a:r>
              <a:rPr lang="de-DE" dirty="0" err="1"/>
              <a:t>ElternClub</a:t>
            </a:r>
            <a:r>
              <a:rPr lang="de-DE" dirty="0"/>
              <a:t>-Praxis – Eltern</a:t>
            </a:r>
          </a:p>
        </p:txBody>
      </p:sp>
    </p:spTree>
    <p:extLst>
      <p:ext uri="{BB962C8B-B14F-4D97-AF65-F5344CB8AC3E}">
        <p14:creationId xmlns:p14="http://schemas.microsoft.com/office/powerpoint/2010/main" val="163972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Rechteckige Legende 4"/>
          <p:cNvSpPr/>
          <p:nvPr/>
        </p:nvSpPr>
        <p:spPr>
          <a:xfrm>
            <a:off x="802815" y="1412776"/>
            <a:ext cx="7468475" cy="4032448"/>
          </a:xfrm>
          <a:prstGeom prst="wedgeRectCallout">
            <a:avLst>
              <a:gd name="adj1" fmla="val -41599"/>
              <a:gd name="adj2" fmla="val 665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7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„Interessant mal andere Ansichten zu hören und sich </a:t>
            </a: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austauschen zu können.“</a:t>
            </a:r>
          </a:p>
          <a:p>
            <a:pPr algn="ctr"/>
            <a:endParaRPr lang="de-DE" sz="8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„Das Familienleben wird angenehmer, nicht mehr so viel Streit.“</a:t>
            </a:r>
          </a:p>
          <a:p>
            <a:pPr algn="ctr"/>
            <a:endParaRPr lang="de-DE" sz="8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„Es ist ein schönes Gefühl sich auszutauschen und </a:t>
            </a: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Lösungen zu bekommen.“ </a:t>
            </a:r>
          </a:p>
          <a:p>
            <a:pPr algn="ctr"/>
            <a:endParaRPr lang="de-DE" sz="8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„Man kann im Alltag vieles verbessern und dadurch </a:t>
            </a:r>
          </a:p>
          <a:p>
            <a:pPr algn="ctr"/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Leben schöner machen.“</a:t>
            </a:r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47756" y="332656"/>
            <a:ext cx="6988540" cy="359445"/>
          </a:xfrm>
        </p:spPr>
        <p:txBody>
          <a:bodyPr/>
          <a:lstStyle/>
          <a:p>
            <a:r>
              <a:rPr lang="de-DE" dirty="0"/>
              <a:t>Stimmen aus der </a:t>
            </a:r>
            <a:r>
              <a:rPr lang="de-DE" dirty="0" err="1"/>
              <a:t>ElternClub</a:t>
            </a:r>
            <a:r>
              <a:rPr lang="de-DE" dirty="0"/>
              <a:t>-Praxis – Eltern</a:t>
            </a:r>
          </a:p>
        </p:txBody>
      </p:sp>
    </p:spTree>
    <p:extLst>
      <p:ext uri="{BB962C8B-B14F-4D97-AF65-F5344CB8AC3E}">
        <p14:creationId xmlns:p14="http://schemas.microsoft.com/office/powerpoint/2010/main" val="12267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07504" y="332656"/>
            <a:ext cx="7272808" cy="359445"/>
          </a:xfrm>
        </p:spPr>
        <p:txBody>
          <a:bodyPr/>
          <a:lstStyle/>
          <a:p>
            <a:r>
              <a:rPr lang="de-DE" dirty="0"/>
              <a:t>Stipendium zur Fortbildung zur Papilio-ElternClub-</a:t>
            </a:r>
            <a:r>
              <a:rPr lang="de-DE" dirty="0" err="1"/>
              <a:t>BegleiterIn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23528" y="908721"/>
            <a:ext cx="8640960" cy="273630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de-DE" altLang="de-DE" b="1" dirty="0">
              <a:solidFill>
                <a:srgbClr val="283A84"/>
              </a:solidFill>
            </a:endParaRPr>
          </a:p>
          <a:p>
            <a:r>
              <a:rPr lang="de-DE" dirty="0">
                <a:solidFill>
                  <a:srgbClr val="283A84"/>
                </a:solidFill>
              </a:rPr>
              <a:t>Der Papilio-</a:t>
            </a:r>
            <a:r>
              <a:rPr lang="de-DE" dirty="0" err="1">
                <a:solidFill>
                  <a:srgbClr val="283A84"/>
                </a:solidFill>
              </a:rPr>
              <a:t>ElternClub</a:t>
            </a:r>
            <a:r>
              <a:rPr lang="de-DE" dirty="0">
                <a:solidFill>
                  <a:srgbClr val="283A84"/>
                </a:solidFill>
              </a:rPr>
              <a:t> wird von Dezember 2017 </a:t>
            </a:r>
            <a:r>
              <a:rPr lang="de-DE" b="1" dirty="0">
                <a:solidFill>
                  <a:srgbClr val="283A84"/>
                </a:solidFill>
              </a:rPr>
              <a:t>bis November 2019 </a:t>
            </a:r>
            <a:r>
              <a:rPr lang="de-DE" dirty="0">
                <a:solidFill>
                  <a:srgbClr val="283A84"/>
                </a:solidFill>
              </a:rPr>
              <a:t>von DEUTSCHLAND RUNDET AUF gefördert!</a:t>
            </a:r>
          </a:p>
          <a:p>
            <a:r>
              <a:rPr lang="de-DE" dirty="0">
                <a:solidFill>
                  <a:srgbClr val="283A84"/>
                </a:solidFill>
              </a:rPr>
              <a:t>Dank dieser Förderung können wir </a:t>
            </a:r>
            <a:r>
              <a:rPr lang="de-DE" b="1" dirty="0">
                <a:solidFill>
                  <a:srgbClr val="283A84"/>
                </a:solidFill>
              </a:rPr>
              <a:t>Stipendien</a:t>
            </a:r>
            <a:r>
              <a:rPr lang="de-DE" dirty="0">
                <a:solidFill>
                  <a:srgbClr val="283A84"/>
                </a:solidFill>
              </a:rPr>
              <a:t> für die Fortbildung zur </a:t>
            </a:r>
            <a:r>
              <a:rPr lang="de-DE" dirty="0" err="1">
                <a:solidFill>
                  <a:srgbClr val="283A84"/>
                </a:solidFill>
              </a:rPr>
              <a:t>ElternClub</a:t>
            </a:r>
            <a:r>
              <a:rPr lang="de-DE" dirty="0">
                <a:solidFill>
                  <a:srgbClr val="283A84"/>
                </a:solidFill>
              </a:rPr>
              <a:t>-BegleiterIn anbieten:</a:t>
            </a:r>
          </a:p>
          <a:p>
            <a:r>
              <a:rPr lang="de-DE" dirty="0">
                <a:solidFill>
                  <a:srgbClr val="283A84"/>
                </a:solidFill>
              </a:rPr>
              <a:t>Die Teilnahmegebühr von EUR 590,-  wird vollständig von DEUTSCHLAND RUNDET AUF übernommen!!!</a:t>
            </a:r>
          </a:p>
          <a:p>
            <a:r>
              <a:rPr lang="de-DE" dirty="0">
                <a:solidFill>
                  <a:srgbClr val="283A84"/>
                </a:solidFill>
              </a:rPr>
              <a:t>Das Material wird von der BARMER/AOK gefördert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19753" y="3933056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 zu aktuellen Fortbildungsterminen in Ihrer Region finden Sie unter www.papilio.de und bei Ihrer/m zuständigen Papilio-ElternClub-TrainerIn oder bei Papilio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Picture 2" descr="O:\Mediathek\Logos\Kooperationspartner\überregional\Deutschland_rundet_auf\DRA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195190" cy="23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6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23928" y="3140968"/>
            <a:ext cx="4824536" cy="720725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Entwicklung des Papilio-</a:t>
            </a:r>
            <a:r>
              <a:rPr lang="de-DE" dirty="0" err="1"/>
              <a:t>ElternClubs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114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6988540" cy="359445"/>
          </a:xfrm>
        </p:spPr>
        <p:txBody>
          <a:bodyPr/>
          <a:lstStyle/>
          <a:p>
            <a:r>
              <a:rPr lang="de-DE" altLang="de-DE" dirty="0"/>
              <a:t>Entwicklung des Papilio-</a:t>
            </a:r>
            <a:r>
              <a:rPr lang="de-DE" altLang="de-DE" dirty="0" err="1"/>
              <a:t>ElternClubs</a:t>
            </a:r>
            <a:endParaRPr lang="de-DE" altLang="de-DE" dirty="0"/>
          </a:p>
          <a:p>
            <a:r>
              <a:rPr lang="de-DE" altLang="de-DE" dirty="0"/>
              <a:t>Fragestellungen</a:t>
            </a:r>
          </a:p>
          <a:p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altLang="de-DE" sz="1900" dirty="0">
                <a:solidFill>
                  <a:srgbClr val="283A84"/>
                </a:solidFill>
              </a:rPr>
              <a:t>Der Papilio-ElternClub wurde </a:t>
            </a:r>
            <a:r>
              <a:rPr lang="de-DE" sz="1900" dirty="0">
                <a:solidFill>
                  <a:srgbClr val="283A84"/>
                </a:solidFill>
              </a:rPr>
              <a:t>zwischen</a:t>
            </a:r>
            <a:r>
              <a:rPr lang="de-DE" sz="1900" b="1" dirty="0">
                <a:solidFill>
                  <a:srgbClr val="283A84"/>
                </a:solidFill>
              </a:rPr>
              <a:t> </a:t>
            </a:r>
            <a:r>
              <a:rPr lang="de-DE" sz="1900" dirty="0">
                <a:solidFill>
                  <a:srgbClr val="283A84"/>
                </a:solidFill>
              </a:rPr>
              <a:t>2012 und 2014 </a:t>
            </a:r>
            <a:r>
              <a:rPr lang="de-DE" altLang="de-DE" sz="1900" dirty="0">
                <a:solidFill>
                  <a:srgbClr val="283A84"/>
                </a:solidFill>
              </a:rPr>
              <a:t>entwickelt, implementiert und begleitend evaluiert.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de-DE" altLang="de-DE" sz="1200" b="1" dirty="0">
              <a:solidFill>
                <a:srgbClr val="283A84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de-DE" altLang="de-DE" sz="1900" b="1" dirty="0">
                <a:solidFill>
                  <a:srgbClr val="283A84"/>
                </a:solidFill>
              </a:rPr>
              <a:t>Fragestellungen der Prozessevaluation</a:t>
            </a:r>
            <a:endParaRPr lang="de-DE" altLang="de-DE" sz="1900" dirty="0">
              <a:solidFill>
                <a:srgbClr val="283A84"/>
              </a:solidFill>
            </a:endParaRPr>
          </a:p>
          <a:p>
            <a:pPr marL="447675" indent="-447675">
              <a:lnSpc>
                <a:spcPct val="120000"/>
              </a:lnSpc>
              <a:spcAft>
                <a:spcPts val="600"/>
              </a:spcAft>
              <a:defRPr/>
            </a:pPr>
            <a:r>
              <a:rPr lang="de-AT" altLang="de-DE" sz="1700" b="1" dirty="0">
                <a:solidFill>
                  <a:srgbClr val="283A84"/>
                </a:solidFill>
              </a:rPr>
              <a:t>Umsetzbarkeit</a:t>
            </a:r>
            <a:r>
              <a:rPr lang="de-AT" altLang="de-DE" sz="1700" dirty="0">
                <a:solidFill>
                  <a:srgbClr val="283A84"/>
                </a:solidFill>
              </a:rPr>
              <a:t>:	Ist der Papilio-ElternClub in den Einrichtungen aus Sicht 				der ElternClub-BegleiterInnen umsetzbar?</a:t>
            </a:r>
          </a:p>
          <a:p>
            <a:pPr marL="447675" indent="-447675">
              <a:lnSpc>
                <a:spcPct val="120000"/>
              </a:lnSpc>
              <a:spcAft>
                <a:spcPts val="600"/>
              </a:spcAft>
              <a:defRPr/>
            </a:pPr>
            <a:r>
              <a:rPr lang="de-AT" altLang="de-DE" sz="1700" b="1" dirty="0">
                <a:solidFill>
                  <a:srgbClr val="283A84"/>
                </a:solidFill>
              </a:rPr>
              <a:t>Akzeptanz: </a:t>
            </a:r>
            <a:r>
              <a:rPr lang="de-AT" altLang="de-DE" sz="1700" dirty="0">
                <a:solidFill>
                  <a:srgbClr val="283A84"/>
                </a:solidFill>
              </a:rPr>
              <a:t>		Wie werden die einzelnen Treffen und der Papilio-				ElternClub insgesamt von den ElternClub-BegleiterInnen 			und Eltern bewertet?</a:t>
            </a:r>
          </a:p>
          <a:p>
            <a:pPr marL="447675" indent="-447675">
              <a:lnSpc>
                <a:spcPct val="120000"/>
              </a:lnSpc>
              <a:spcAft>
                <a:spcPts val="600"/>
              </a:spcAft>
              <a:defRPr/>
            </a:pPr>
            <a:r>
              <a:rPr lang="de-AT" altLang="de-DE" sz="1700" b="1" dirty="0">
                <a:solidFill>
                  <a:srgbClr val="283A84"/>
                </a:solidFill>
              </a:rPr>
              <a:t>Nutzen: </a:t>
            </a:r>
            <a:r>
              <a:rPr lang="de-AT" altLang="de-DE" sz="1700" dirty="0">
                <a:solidFill>
                  <a:srgbClr val="283A84"/>
                </a:solidFill>
              </a:rPr>
              <a:t>		Ist der Papilio-ElternClub für die Kita hilfreich? Können 	</a:t>
            </a:r>
            <a:br>
              <a:rPr lang="de-AT" altLang="de-DE" sz="1700" dirty="0">
                <a:solidFill>
                  <a:srgbClr val="283A84"/>
                </a:solidFill>
              </a:rPr>
            </a:br>
            <a:r>
              <a:rPr lang="de-AT" altLang="de-DE" sz="1700" dirty="0">
                <a:solidFill>
                  <a:srgbClr val="283A84"/>
                </a:solidFill>
              </a:rPr>
              <a:t>           		die Eltern die Inhalte in ihrem Familienalltag anwenden?</a:t>
            </a:r>
          </a:p>
          <a:p>
            <a:pPr marL="447675" indent="-447675">
              <a:lnSpc>
                <a:spcPct val="120000"/>
              </a:lnSpc>
              <a:spcAft>
                <a:spcPts val="600"/>
              </a:spcAft>
              <a:defRPr/>
            </a:pPr>
            <a:r>
              <a:rPr lang="de-AT" altLang="de-DE" sz="1700" b="1" dirty="0">
                <a:solidFill>
                  <a:srgbClr val="283A84"/>
                </a:solidFill>
              </a:rPr>
              <a:t>Materialien: </a:t>
            </a:r>
            <a:r>
              <a:rPr lang="de-AT" altLang="de-DE" sz="1700" dirty="0">
                <a:solidFill>
                  <a:srgbClr val="283A84"/>
                </a:solidFill>
              </a:rPr>
              <a:t>		Wie werden die Materialien bewertet? </a:t>
            </a:r>
            <a:endParaRPr lang="de-DE" altLang="de-DE" sz="1700" dirty="0">
              <a:solidFill>
                <a:srgbClr val="283A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8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6988540" cy="359445"/>
          </a:xfrm>
        </p:spPr>
        <p:txBody>
          <a:bodyPr/>
          <a:lstStyle/>
          <a:p>
            <a:r>
              <a:rPr lang="de-DE" altLang="de-DE" dirty="0"/>
              <a:t>Entwicklung des Papilio-</a:t>
            </a:r>
            <a:r>
              <a:rPr lang="de-DE" altLang="de-DE" dirty="0" err="1"/>
              <a:t>ElternClubs</a:t>
            </a:r>
            <a:endParaRPr lang="de-DE" altLang="de-DE" dirty="0"/>
          </a:p>
          <a:p>
            <a:r>
              <a:rPr lang="de-DE" altLang="de-DE" dirty="0"/>
              <a:t>Stichprobe</a:t>
            </a:r>
          </a:p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01419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de-DE" altLang="de-DE" b="1" dirty="0" err="1">
                <a:solidFill>
                  <a:srgbClr val="283A84"/>
                </a:solidFill>
              </a:rPr>
              <a:t>ElternClub</a:t>
            </a:r>
            <a:r>
              <a:rPr lang="de-DE" altLang="de-DE" b="1" dirty="0">
                <a:solidFill>
                  <a:srgbClr val="283A84"/>
                </a:solidFill>
              </a:rPr>
              <a:t>-BegleiterInnen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45 pädagogische Fachkräfte wurden zertifiziert.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Weiblich: 43 (96%), männlich: 2 (4%), Alter: 28 – 68 Jahre (</a:t>
            </a:r>
            <a:r>
              <a:rPr lang="de-DE" altLang="de-DE" i="1" dirty="0">
                <a:solidFill>
                  <a:srgbClr val="283A84"/>
                </a:solidFill>
              </a:rPr>
              <a:t>M</a:t>
            </a:r>
            <a:r>
              <a:rPr lang="de-DE" altLang="de-DE" dirty="0">
                <a:solidFill>
                  <a:srgbClr val="283A84"/>
                </a:solidFill>
              </a:rPr>
              <a:t> = 44,7)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de-DE" altLang="de-DE" sz="1200" dirty="0">
              <a:solidFill>
                <a:srgbClr val="283A84"/>
              </a:solidFill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de-DE" altLang="de-DE" b="1" dirty="0">
                <a:solidFill>
                  <a:srgbClr val="283A84"/>
                </a:solidFill>
              </a:rPr>
              <a:t>Erreichte Eltern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Insgesamt 353 Eltern, 90% Mütter, 10% Väter, 22 - 55 Jahre (</a:t>
            </a:r>
            <a:r>
              <a:rPr lang="de-DE" altLang="de-DE" i="1" dirty="0">
                <a:solidFill>
                  <a:srgbClr val="283A84"/>
                </a:solidFill>
              </a:rPr>
              <a:t>M</a:t>
            </a:r>
            <a:r>
              <a:rPr lang="de-DE" altLang="de-DE" dirty="0">
                <a:solidFill>
                  <a:srgbClr val="283A84"/>
                </a:solidFill>
              </a:rPr>
              <a:t> = 36)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Muttersprache: 82% deutsch, 18% andere (z.B. türkisch, russisch)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Ausbildung: Kein Schulabschluss (1%), Hauptschule (15%), Realschule (47%), Abitur / Fachabitur (35%), andere (2%)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In den Elterngruppen waren verschiedene sozialen Schichten vertreten.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de-DE" altLang="de-DE" sz="1100" dirty="0">
              <a:solidFill>
                <a:srgbClr val="283A84"/>
              </a:solidFill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de-DE" altLang="de-DE" b="1" dirty="0">
                <a:solidFill>
                  <a:srgbClr val="283A84"/>
                </a:solidFill>
              </a:rPr>
              <a:t>Orte der Einrichtungen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6 Bundesländer, Orte / Städte mit Einwohnerzahlen von ca. 175 - 1.700.000 Einwohnern, überwiegend Kleinstädte (56%)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27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23835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3140968"/>
            <a:ext cx="9144000" cy="288000"/>
          </a:xfrm>
          <a:prstGeom prst="rect">
            <a:avLst/>
          </a:prstGeom>
          <a:solidFill>
            <a:srgbClr val="F39325"/>
          </a:solidFill>
        </p:spPr>
        <p:txBody>
          <a:bodyPr wrap="square" rtlCol="0" anchor="ctr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614674"/>
            <a:ext cx="2160240" cy="87454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7544" y="378904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Erleichtert die Erziehungspartnerschaft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Bringt Papilio in die Familie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Eltern unterstützen sich gegenseitig</a:t>
            </a:r>
          </a:p>
          <a:p>
            <a:pPr algn="l"/>
            <a:endParaRPr lang="de-DE" sz="2000" dirty="0">
              <a:solidFill>
                <a:srgbClr val="02408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l"/>
            <a:endParaRPr lang="de-DE" sz="2000" dirty="0">
              <a:solidFill>
                <a:srgbClr val="02408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de-DE" sz="2000" dirty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Name </a:t>
            </a:r>
            <a:r>
              <a:rPr lang="de-DE" sz="2000" dirty="0" err="1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ReferentIn</a:t>
            </a:r>
            <a:r>
              <a:rPr lang="de-DE" sz="2000" dirty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 und Datum einfügen</a:t>
            </a:r>
          </a:p>
        </p:txBody>
      </p:sp>
    </p:spTree>
    <p:extLst>
      <p:ext uri="{BB962C8B-B14F-4D97-AF65-F5344CB8AC3E}">
        <p14:creationId xmlns:p14="http://schemas.microsoft.com/office/powerpoint/2010/main" val="132669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6988540" cy="359445"/>
          </a:xfrm>
        </p:spPr>
        <p:txBody>
          <a:bodyPr/>
          <a:lstStyle/>
          <a:p>
            <a:r>
              <a:rPr lang="de-DE" altLang="de-DE" dirty="0"/>
              <a:t>Entwicklung des Papilio-</a:t>
            </a:r>
            <a:r>
              <a:rPr lang="de-DE" altLang="de-DE" dirty="0" err="1"/>
              <a:t>ElternClubs</a:t>
            </a:r>
            <a:endParaRPr lang="de-DE" altLang="de-DE" dirty="0"/>
          </a:p>
          <a:p>
            <a:r>
              <a:rPr lang="de-DE" altLang="de-DE" dirty="0"/>
              <a:t>Ergebnisse der Studie</a:t>
            </a:r>
          </a:p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7870" y="1068891"/>
            <a:ext cx="8640960" cy="5256584"/>
          </a:xfrm>
        </p:spPr>
        <p:txBody>
          <a:bodyPr>
            <a:noAutofit/>
          </a:bodyPr>
          <a:lstStyle/>
          <a:p>
            <a:pPr marL="363538" indent="-363538">
              <a:lnSpc>
                <a:spcPct val="150000"/>
              </a:lnSpc>
              <a:spcBef>
                <a:spcPct val="0"/>
              </a:spcBef>
              <a:buClr>
                <a:srgbClr val="FFCC00"/>
              </a:buClr>
              <a:buNone/>
              <a:defRPr/>
            </a:pPr>
            <a:r>
              <a:rPr lang="de-DE" altLang="de-DE" sz="1800" b="1" dirty="0">
                <a:solidFill>
                  <a:srgbClr val="283A84"/>
                </a:solidFill>
                <a:sym typeface="Wingdings" panose="05000000000000000000" pitchFamily="2" charset="2"/>
              </a:rPr>
              <a:t>Umsetzbarkeit und Akzeptanz des Papilio-ElternClubs</a:t>
            </a:r>
            <a:endParaRPr lang="de-DE" altLang="de-DE" sz="900" b="1" dirty="0">
              <a:solidFill>
                <a:srgbClr val="283A84"/>
              </a:solidFill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de-DE" altLang="de-DE" sz="1800" dirty="0">
                <a:solidFill>
                  <a:srgbClr val="283A84"/>
                </a:solidFill>
              </a:rPr>
              <a:t>Gelungene Organisation und Zufriedenheit mit der Umsetzung: </a:t>
            </a:r>
            <a:br>
              <a:rPr lang="de-DE" altLang="de-DE" dirty="0">
                <a:solidFill>
                  <a:srgbClr val="283A84"/>
                </a:solidFill>
              </a:rPr>
            </a:br>
            <a:r>
              <a:rPr lang="de-DE" altLang="de-DE" sz="1600" dirty="0">
                <a:solidFill>
                  <a:srgbClr val="283A84"/>
                </a:solidFill>
              </a:rPr>
              <a:t>Alle ElternClub-BegleiterInnen waren mit der Durchführung des Papilio-ElternClubs größtenteils (42%) oder völlig zufrieden (58%) und konnten diesen zeitlich, inhaltlich und organisatorisch wie geplant umsetzen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50" y="3212976"/>
            <a:ext cx="6494463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85925" y="6071395"/>
            <a:ext cx="65436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7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000" dirty="0">
                <a:solidFill>
                  <a:srgbClr val="283A84"/>
                </a:solidFill>
              </a:rPr>
              <a:t>1 = trifft gar nicht zu, 2 = trifft wenig zu, 3 = trifft mittelmäßig zu, 4 = trifft überwiegend zu, 5 = trifft völlig zu</a:t>
            </a:r>
          </a:p>
        </p:txBody>
      </p:sp>
    </p:spTree>
    <p:extLst>
      <p:ext uri="{BB962C8B-B14F-4D97-AF65-F5344CB8AC3E}">
        <p14:creationId xmlns:p14="http://schemas.microsoft.com/office/powerpoint/2010/main" val="233156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6988540" cy="359445"/>
          </a:xfrm>
        </p:spPr>
        <p:txBody>
          <a:bodyPr/>
          <a:lstStyle/>
          <a:p>
            <a:r>
              <a:rPr lang="de-DE" altLang="de-DE" dirty="0"/>
              <a:t>Entwicklung des Papilio-</a:t>
            </a:r>
            <a:r>
              <a:rPr lang="de-DE" altLang="de-DE" dirty="0" err="1"/>
              <a:t>ElternClubs</a:t>
            </a:r>
            <a:endParaRPr lang="de-DE" altLang="de-DE" dirty="0"/>
          </a:p>
          <a:p>
            <a:r>
              <a:rPr lang="de-DE" altLang="de-DE" dirty="0"/>
              <a:t>Ergebnisse der Studie</a:t>
            </a:r>
          </a:p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29078" y="1114573"/>
            <a:ext cx="8640960" cy="5184576"/>
          </a:xfrm>
        </p:spPr>
        <p:txBody>
          <a:bodyPr>
            <a:noAutofit/>
          </a:bodyPr>
          <a:lstStyle/>
          <a:p>
            <a:pPr marL="363538" indent="-363538">
              <a:spcBef>
                <a:spcPct val="0"/>
              </a:spcBef>
              <a:buClr>
                <a:srgbClr val="FFCC00"/>
              </a:buClr>
              <a:buNone/>
              <a:defRPr/>
            </a:pPr>
            <a:r>
              <a:rPr lang="de-DE" altLang="de-DE" sz="1800" b="1" dirty="0">
                <a:solidFill>
                  <a:srgbClr val="283A84"/>
                </a:solidFill>
                <a:sym typeface="Wingdings" panose="05000000000000000000" pitchFamily="2" charset="2"/>
              </a:rPr>
              <a:t>Umsetzbarkeit und Akzeptanz des ElternClubs</a:t>
            </a:r>
            <a:endParaRPr lang="de-DE" altLang="de-DE" sz="900" b="1" dirty="0">
              <a:solidFill>
                <a:srgbClr val="283A84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rgbClr val="283A84"/>
                </a:solidFill>
              </a:rPr>
              <a:t>Gelungene Vermittlung der Inhalte: </a:t>
            </a:r>
            <a:r>
              <a:rPr lang="de-DE" altLang="de-DE" sz="1600" dirty="0">
                <a:solidFill>
                  <a:srgbClr val="283A84"/>
                </a:solidFill>
              </a:rPr>
              <a:t>Veränderungen betrafen Ergänzungen um Beispiele, Visualisierung (z.B. Plakate), Orientierung am Gesprächsverlauf</a:t>
            </a:r>
            <a:endParaRPr lang="de-DE" altLang="de-DE" sz="1800" dirty="0">
              <a:solidFill>
                <a:srgbClr val="283A84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2565837"/>
            <a:ext cx="5976664" cy="359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77721" y="6316229"/>
            <a:ext cx="65436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7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000" dirty="0">
                <a:solidFill>
                  <a:srgbClr val="283A84"/>
                </a:solidFill>
              </a:rPr>
              <a:t>1 = trifft gar nicht zu, 2 = trifft wenig zu, 3 = trifft mittelmäßig zu, 4 = trifft überwiegend zu, 5 = trifft völlig zu</a:t>
            </a:r>
          </a:p>
        </p:txBody>
      </p:sp>
    </p:spTree>
    <p:extLst>
      <p:ext uri="{BB962C8B-B14F-4D97-AF65-F5344CB8AC3E}">
        <p14:creationId xmlns:p14="http://schemas.microsoft.com/office/powerpoint/2010/main" val="428311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6988540" cy="359445"/>
          </a:xfrm>
        </p:spPr>
        <p:txBody>
          <a:bodyPr/>
          <a:lstStyle/>
          <a:p>
            <a:r>
              <a:rPr lang="de-DE" altLang="de-DE" dirty="0"/>
              <a:t>Entwicklung des Papilio-</a:t>
            </a:r>
            <a:r>
              <a:rPr lang="de-DE" altLang="de-DE" dirty="0" err="1"/>
              <a:t>ElternClubs</a:t>
            </a:r>
            <a:endParaRPr lang="de-DE" altLang="de-DE" dirty="0"/>
          </a:p>
          <a:p>
            <a:r>
              <a:rPr lang="de-DE" altLang="de-DE" dirty="0"/>
              <a:t>Ergebnisse der Studie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3528" y="1268760"/>
            <a:ext cx="7920880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Große Zufriedenheit aller Beteiligten mit dem ElternClub:</a:t>
            </a:r>
            <a:r>
              <a:rPr lang="de-DE" alt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de-DE" alt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altLang="de-DE" sz="1600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Über 98 Prozent der Eltern würden den Besuch der einzelnen Treffen anderen Eltern weiterempfehlen und bewerteten diese als gut oder sehr gut. A</a:t>
            </a:r>
            <a:r>
              <a:rPr lang="de-DE" altLang="de-DE" sz="1600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 ElternClub-BegleiterInnen würden anderen pädagogischen Fachkräften den Papilio-ElternClub und die zugehörige Fortbildung weiterempfehlen.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140968"/>
            <a:ext cx="6480175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548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6988540" cy="359445"/>
          </a:xfrm>
        </p:spPr>
        <p:txBody>
          <a:bodyPr/>
          <a:lstStyle/>
          <a:p>
            <a:r>
              <a:rPr lang="de-DE" altLang="de-DE" dirty="0"/>
              <a:t>Entwicklung des Papilio-</a:t>
            </a:r>
            <a:r>
              <a:rPr lang="de-DE" altLang="de-DE" dirty="0" err="1"/>
              <a:t>ElternClubs</a:t>
            </a:r>
            <a:endParaRPr lang="de-DE" altLang="de-DE" dirty="0"/>
          </a:p>
          <a:p>
            <a:r>
              <a:rPr lang="de-DE" altLang="de-DE" dirty="0"/>
              <a:t>Ergebnisse der Studie</a:t>
            </a:r>
          </a:p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137323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e-DE" altLang="de-DE" b="1" dirty="0">
                <a:solidFill>
                  <a:srgbClr val="283A84"/>
                </a:solidFill>
              </a:rPr>
              <a:t>Nutzen</a:t>
            </a:r>
            <a:r>
              <a:rPr lang="de-DE" altLang="de-DE" sz="2400" b="1" dirty="0">
                <a:solidFill>
                  <a:srgbClr val="283A84"/>
                </a:solidFill>
              </a:rPr>
              <a:t> </a:t>
            </a:r>
            <a:r>
              <a:rPr lang="de-DE" altLang="de-DE" b="1" dirty="0">
                <a:solidFill>
                  <a:srgbClr val="283A84"/>
                </a:solidFill>
              </a:rPr>
              <a:t>für ErzieherInnen / Einrichtungen: 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Intensiver Austausch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Beziehung zu den Eltern verbessert sich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stärkere Vernetzung von Kita und Elternhaus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positive Veränderung der Atmosphäre in der Einrichtung</a:t>
            </a:r>
          </a:p>
        </p:txBody>
      </p:sp>
    </p:spTree>
    <p:extLst>
      <p:ext uri="{BB962C8B-B14F-4D97-AF65-F5344CB8AC3E}">
        <p14:creationId xmlns:p14="http://schemas.microsoft.com/office/powerpoint/2010/main" val="1715774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6988540" cy="359445"/>
          </a:xfrm>
        </p:spPr>
        <p:txBody>
          <a:bodyPr/>
          <a:lstStyle/>
          <a:p>
            <a:r>
              <a:rPr lang="de-DE" altLang="de-DE" dirty="0"/>
              <a:t>Entwicklung des Papilio-</a:t>
            </a:r>
            <a:r>
              <a:rPr lang="de-DE" altLang="de-DE" dirty="0" err="1"/>
              <a:t>ElternClubs</a:t>
            </a:r>
            <a:endParaRPr lang="de-DE" altLang="de-DE" dirty="0"/>
          </a:p>
          <a:p>
            <a:r>
              <a:rPr lang="de-DE" altLang="de-DE" dirty="0"/>
              <a:t>Ergebnisse der Studie</a:t>
            </a:r>
          </a:p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23528" y="1124744"/>
            <a:ext cx="8208912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0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Nutzen für die Eltern:</a:t>
            </a:r>
          </a:p>
          <a:p>
            <a:endParaRPr lang="de-DE" altLang="de-DE" sz="105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alt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Großteil der Eltern gab an, durch den Papilio-ElternClub Denkanstöße für den Umgang mit dem Kind und Anregungen zu Erziehungsthemen bekommen zu haben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00" y="2704852"/>
            <a:ext cx="3975100" cy="316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04851"/>
            <a:ext cx="4159250" cy="314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6121400"/>
            <a:ext cx="5953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161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6988540" cy="359445"/>
          </a:xfrm>
        </p:spPr>
        <p:txBody>
          <a:bodyPr/>
          <a:lstStyle/>
          <a:p>
            <a:r>
              <a:rPr lang="de-DE" altLang="de-DE" dirty="0"/>
              <a:t>Entwicklung des Papilio-</a:t>
            </a:r>
            <a:r>
              <a:rPr lang="de-DE" altLang="de-DE" dirty="0" err="1"/>
              <a:t>ElternClubs</a:t>
            </a:r>
            <a:endParaRPr lang="de-DE" altLang="de-DE" dirty="0"/>
          </a:p>
          <a:p>
            <a:r>
              <a:rPr lang="de-DE" altLang="de-DE" dirty="0"/>
              <a:t>Ergebnisse der Studie</a:t>
            </a: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14523" y="1124743"/>
            <a:ext cx="843418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0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Nutzen für die Eltern:</a:t>
            </a:r>
          </a:p>
          <a:p>
            <a:endParaRPr lang="de-DE" altLang="de-DE" sz="1050" b="1" dirty="0">
              <a:solidFill>
                <a:srgbClr val="283A84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de-DE" altLang="de-DE" dirty="0">
                <a:solidFill>
                  <a:srgbClr val="283A84"/>
                </a:solidFill>
                <a:latin typeface="Arial" pitchFamily="34" charset="0"/>
                <a:cs typeface="Arial" pitchFamily="34" charset="0"/>
              </a:rPr>
              <a:t>Nach Einschätzung der meisten Eltern hat der Papilio-ElternClub zu mehr Sicherheit im Umgang mit dem Kind beigetragen und schwierige Situationen in der Familie konnten besser gelöst werden.</a:t>
            </a:r>
          </a:p>
          <a:p>
            <a:endParaRPr lang="de-DE" altLang="de-DE" sz="1050" dirty="0">
              <a:solidFill>
                <a:srgbClr val="283A84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3" y="2690563"/>
            <a:ext cx="4168155" cy="316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13" y="2690813"/>
            <a:ext cx="4076700" cy="316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27750"/>
            <a:ext cx="5953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88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:\Mediathek\Bilder\Bilder_fuer_Praesentationen\FreudiboldSitz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90" y="1196752"/>
            <a:ext cx="3305522" cy="459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Legende 5"/>
          <p:cNvSpPr/>
          <p:nvPr/>
        </p:nvSpPr>
        <p:spPr>
          <a:xfrm flipH="1">
            <a:off x="1187624" y="908720"/>
            <a:ext cx="3513094" cy="1944216"/>
          </a:xfrm>
          <a:prstGeom prst="wedgeEllipseCallout">
            <a:avLst>
              <a:gd name="adj1" fmla="val -59765"/>
              <a:gd name="adj2" fmla="val 16797"/>
            </a:avLst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1F497D"/>
                </a:solidFill>
              </a:rPr>
              <a:t>Vielen Dank für Ihre Mitarbeit! </a:t>
            </a:r>
          </a:p>
          <a:p>
            <a:pPr algn="ctr"/>
            <a:endParaRPr lang="de-DE" sz="700" dirty="0">
              <a:solidFill>
                <a:srgbClr val="1F497D"/>
              </a:solidFill>
            </a:endParaRPr>
          </a:p>
          <a:p>
            <a:pPr algn="ctr"/>
            <a:r>
              <a:rPr lang="de-DE" sz="2000" dirty="0">
                <a:solidFill>
                  <a:srgbClr val="1F497D"/>
                </a:solidFill>
              </a:rPr>
              <a:t>Ihre Fragen und Anliegen?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515719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www.papilio.de/elternclub</a:t>
            </a:r>
            <a:r>
              <a:rPr lang="de-DE" dirty="0"/>
              <a:t> </a:t>
            </a:r>
          </a:p>
          <a:p>
            <a:r>
              <a:rPr lang="de-DE" u="sng" dirty="0">
                <a:hlinkClick r:id="rId4"/>
              </a:rPr>
              <a:t>www.facebook.com/PapilioPraevention/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508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51520" y="3140968"/>
            <a:ext cx="777463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2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1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611560" y="2852935"/>
            <a:ext cx="3240360" cy="2645003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2400"/>
              </a:spcBef>
            </a:pPr>
            <a:r>
              <a:rPr lang="de-DE" sz="86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 Ansprechpartner:</a:t>
            </a: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Kontaktdaten einfügen</a:t>
            </a: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de-DE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Papilio gGmbH</a:t>
            </a:r>
          </a:p>
          <a:p>
            <a:pPr algn="l"/>
            <a:r>
              <a:rPr lang="de-DE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Alten Gaswerk, 86156 Augsburg</a:t>
            </a:r>
          </a:p>
          <a:p>
            <a:pPr algn="l"/>
            <a:r>
              <a:rPr lang="de-DE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	0821 4480 5670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4067944" y="2780928"/>
            <a:ext cx="3240360" cy="2869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7432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232677" y="332086"/>
            <a:ext cx="3456384" cy="3606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rPr>
              <a:t>Überblick</a:t>
            </a:r>
          </a:p>
        </p:txBody>
      </p:sp>
      <p:sp>
        <p:nvSpPr>
          <p:cNvPr id="7" name="Rectangle 3"/>
          <p:cNvSpPr/>
          <p:nvPr/>
        </p:nvSpPr>
        <p:spPr>
          <a:xfrm>
            <a:off x="2060314" y="1533748"/>
            <a:ext cx="5040560" cy="8178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Papilio gGmbH</a:t>
            </a:r>
          </a:p>
        </p:txBody>
      </p:sp>
      <p:cxnSp>
        <p:nvCxnSpPr>
          <p:cNvPr id="8" name="Gewinkelte Verbindung 7"/>
          <p:cNvCxnSpPr/>
          <p:nvPr/>
        </p:nvCxnSpPr>
        <p:spPr>
          <a:xfrm rot="16200000" flipH="1">
            <a:off x="5745407" y="1186779"/>
            <a:ext cx="479289" cy="280891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winkelte Verbindung 8"/>
          <p:cNvCxnSpPr/>
          <p:nvPr/>
        </p:nvCxnSpPr>
        <p:spPr>
          <a:xfrm rot="5400000">
            <a:off x="2937096" y="1187383"/>
            <a:ext cx="479289" cy="2807709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580594" y="2351593"/>
            <a:ext cx="603" cy="4792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/>
          <p:nvPr/>
        </p:nvSpPr>
        <p:spPr>
          <a:xfrm>
            <a:off x="620154" y="2830882"/>
            <a:ext cx="2305461" cy="8151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Papilio-U3 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(Kita)</a:t>
            </a:r>
          </a:p>
        </p:txBody>
      </p:sp>
      <p:sp>
        <p:nvSpPr>
          <p:cNvPr id="12" name="Rectangle 4"/>
          <p:cNvSpPr/>
          <p:nvPr/>
        </p:nvSpPr>
        <p:spPr>
          <a:xfrm>
            <a:off x="3428466" y="2830882"/>
            <a:ext cx="2305461" cy="8151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Papilio-3bis6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(Kita)</a:t>
            </a:r>
          </a:p>
        </p:txBody>
      </p:sp>
      <p:sp>
        <p:nvSpPr>
          <p:cNvPr id="13" name="Rectangle 7"/>
          <p:cNvSpPr/>
          <p:nvPr/>
        </p:nvSpPr>
        <p:spPr>
          <a:xfrm>
            <a:off x="6236778" y="2830882"/>
            <a:ext cx="2305461" cy="8151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Papilio-6bis9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(Grundschule)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4580895" y="3646014"/>
            <a:ext cx="302" cy="278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7"/>
          <p:cNvSpPr/>
          <p:nvPr/>
        </p:nvSpPr>
        <p:spPr>
          <a:xfrm>
            <a:off x="3428465" y="4016666"/>
            <a:ext cx="2305461" cy="81513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Papilio-ElternClub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38545" y="3924610"/>
            <a:ext cx="215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Entwicklungsprojekt 2017 - 2019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313685" y="3895694"/>
            <a:ext cx="215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Entwicklungsprojekt 2016 - 2018</a:t>
            </a:r>
          </a:p>
        </p:txBody>
      </p:sp>
      <p:sp>
        <p:nvSpPr>
          <p:cNvPr id="18" name="Rectangle 7"/>
          <p:cNvSpPr/>
          <p:nvPr/>
        </p:nvSpPr>
        <p:spPr>
          <a:xfrm>
            <a:off x="3428465" y="4990132"/>
            <a:ext cx="2305462" cy="815132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Papilio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Integration</a:t>
            </a:r>
          </a:p>
        </p:txBody>
      </p:sp>
    </p:spTree>
    <p:extLst>
      <p:ext uri="{BB962C8B-B14F-4D97-AF65-F5344CB8AC3E}">
        <p14:creationId xmlns:p14="http://schemas.microsoft.com/office/powerpoint/2010/main" val="848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3968" y="3140968"/>
            <a:ext cx="4392488" cy="720725"/>
          </a:xfrm>
        </p:spPr>
        <p:txBody>
          <a:bodyPr>
            <a:normAutofit/>
          </a:bodyPr>
          <a:lstStyle/>
          <a:p>
            <a:r>
              <a:rPr lang="de-DE" dirty="0"/>
              <a:t>Was ist der Papilio-</a:t>
            </a:r>
            <a:r>
              <a:rPr lang="de-DE" dirty="0" err="1"/>
              <a:t>ElternClub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589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47756" y="332656"/>
            <a:ext cx="6988540" cy="359445"/>
          </a:xfrm>
        </p:spPr>
        <p:txBody>
          <a:bodyPr/>
          <a:lstStyle/>
          <a:p>
            <a:r>
              <a:rPr lang="de-DE" dirty="0"/>
              <a:t>Welche Ziele verfolgt der Papilio-</a:t>
            </a:r>
            <a:r>
              <a:rPr lang="de-DE" dirty="0" err="1"/>
              <a:t>ElternClub</a:t>
            </a:r>
            <a:r>
              <a:rPr lang="de-DE" dirty="0"/>
              <a:t>?</a:t>
            </a:r>
          </a:p>
        </p:txBody>
      </p:sp>
      <p:sp>
        <p:nvSpPr>
          <p:cNvPr id="5" name="Rechteck 4"/>
          <p:cNvSpPr/>
          <p:nvPr/>
        </p:nvSpPr>
        <p:spPr>
          <a:xfrm>
            <a:off x="323528" y="1196752"/>
            <a:ext cx="8352928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der Erziehungspartnerschaft</a:t>
            </a:r>
          </a:p>
          <a:p>
            <a:r>
              <a:rPr lang="de-DE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 Kita-Klima</a:t>
            </a:r>
          </a:p>
          <a:p>
            <a:endParaRPr lang="de-DE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Ebene der </a:t>
            </a:r>
            <a:r>
              <a:rPr lang="de-DE" b="1" dirty="0" err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ErzieherIn</a:t>
            </a:r>
            <a:r>
              <a:rPr lang="de-DE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ElternClub-BegleiterIn: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dirty="0" err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ErzieherInnenhaben</a:t>
            </a:r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ihr Wissen im Bereich der Elternarbeit vertieft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fühlen sich im Umgang mit den Eltern wohl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Arbeitszufriedenheit steigt</a:t>
            </a:r>
          </a:p>
          <a:p>
            <a:endParaRPr lang="de-DE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Erziehungskompetenz der Eltern wird gestärkt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Familienklima wird besser durch das Umsetzen der Inhalte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Eltern haben ein positiven Selbstbild als Elternteil entwickelt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Kommunikation zwischen Eltern und Kita ist erweitert und intensiviert</a:t>
            </a:r>
          </a:p>
          <a:p>
            <a:endParaRPr lang="de-DE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Zielgruppe: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Papilio-ElternClub richtet sich an alle Eltern der durchführenden Kita</a:t>
            </a:r>
          </a:p>
        </p:txBody>
      </p:sp>
    </p:spTree>
    <p:extLst>
      <p:ext uri="{BB962C8B-B14F-4D97-AF65-F5344CB8AC3E}">
        <p14:creationId xmlns:p14="http://schemas.microsoft.com/office/powerpoint/2010/main" val="218836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51520" y="332656"/>
            <a:ext cx="5400600" cy="275944"/>
          </a:xfrm>
        </p:spPr>
        <p:txBody>
          <a:bodyPr/>
          <a:lstStyle/>
          <a:p>
            <a:pPr algn="l">
              <a:lnSpc>
                <a:spcPct val="150000"/>
              </a:lnSpc>
              <a:buClr>
                <a:srgbClr val="FFCC00"/>
              </a:buClr>
            </a:pPr>
            <a:r>
              <a:rPr lang="de-DE" altLang="de-DE" sz="18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Die Papilio-ElternClub-Treffen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023602"/>
              </p:ext>
            </p:extLst>
          </p:nvPr>
        </p:nvGraphicFramePr>
        <p:xfrm>
          <a:off x="1403648" y="1268760"/>
          <a:ext cx="5964237" cy="3848423"/>
        </p:xfrm>
        <a:graphic>
          <a:graphicData uri="http://schemas.openxmlformats.org/drawingml/2006/table">
            <a:tbl>
              <a:tblPr/>
              <a:tblGrid>
                <a:gridCol w="164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Zielgruppe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Alle Eltern der durchführenden Kita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Umfang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Treffen à 2 Stunden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(max. 10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TeilnehmerInnen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Ort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 der Kita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Treffen 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Umgang mit Lob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Formulieren von Aufforderungen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Regeln in der Familie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Umgang mit Gefühlen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 Mit dem Kind die Welt entdecken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 Zusatztreffen (Wunschthema der Eltern)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Methoden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Gruppengespräch, flexible Methoden-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bausteine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Materialien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Elternheft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438175" y="5233555"/>
            <a:ext cx="597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/>
              <a:buChar char="à"/>
            </a:pPr>
            <a:r>
              <a:rPr lang="de-DE" sz="1600" dirty="0">
                <a:solidFill>
                  <a:srgbClr val="283A84"/>
                </a:solidFill>
                <a:latin typeface="Arial" pitchFamily="34" charset="0"/>
                <a:cs typeface="Arial" pitchFamily="34" charset="0"/>
              </a:rPr>
              <a:t>Sie nehmen als Papilio-ElternClub-</a:t>
            </a:r>
            <a:r>
              <a:rPr lang="de-DE" sz="1600" dirty="0" err="1">
                <a:solidFill>
                  <a:srgbClr val="283A84"/>
                </a:solidFill>
                <a:latin typeface="Arial" pitchFamily="34" charset="0"/>
                <a:cs typeface="Arial" pitchFamily="34" charset="0"/>
              </a:rPr>
              <a:t>BegleiterIn</a:t>
            </a:r>
            <a:r>
              <a:rPr lang="de-DE" sz="1600" dirty="0">
                <a:solidFill>
                  <a:srgbClr val="283A84"/>
                </a:solidFill>
                <a:latin typeface="Arial" pitchFamily="34" charset="0"/>
                <a:cs typeface="Arial" pitchFamily="34" charset="0"/>
              </a:rPr>
              <a:t> eine moderierende Rolle ein und schaffen eine offene und positive Atmosphäre</a:t>
            </a:r>
          </a:p>
        </p:txBody>
      </p:sp>
    </p:spTree>
    <p:extLst>
      <p:ext uri="{BB962C8B-B14F-4D97-AF65-F5344CB8AC3E}">
        <p14:creationId xmlns:p14="http://schemas.microsoft.com/office/powerpoint/2010/main" val="261421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716486"/>
              </p:ext>
            </p:extLst>
          </p:nvPr>
        </p:nvGraphicFramePr>
        <p:xfrm>
          <a:off x="1403648" y="1268760"/>
          <a:ext cx="5976664" cy="369476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9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Zielgruppe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83A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Papilio-ErzieherInnen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83A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solidFill>
                      <a:srgbClr val="CAD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Umfang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83A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Tage à 8 Stunden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(max. 12 TeilnehmerInnen)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halbe Tage Koll. Supervision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Zertifizierung möglich nach Durchführung eines ElternClubs 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83A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solidFill>
                      <a:srgbClr val="CAD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u="none" strike="noStrike" cap="none" normalizeH="0" baseline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Inhalte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283A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Inhalte der Module des ElternClubs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Reflexion der eigenen Haltung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Beziehungsarbeit und Beratung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Umsetzung des ElternClubs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83A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solidFill>
                      <a:srgbClr val="CAD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u="none" strike="noStrike" cap="none" normalizeH="0" baseline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Methoden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283A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Vortrag, Gespräch / Dialog, Selbstreflexion, Gruppendiskussion, Partnerarbeit, Rollenspiele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83A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solidFill>
                      <a:srgbClr val="CAD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Materialien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83A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ErzieherInnenheft</a:t>
                      </a: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283A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Elternheft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83A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solidFill>
                      <a:srgbClr val="CAD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403647" y="4941168"/>
            <a:ext cx="597666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1600" dirty="0">
                <a:solidFill>
                  <a:srgbClr val="283A84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>
                <a:solidFill>
                  <a:srgbClr val="283A84"/>
                </a:solidFill>
                <a:latin typeface="Arial" pitchFamily="34" charset="0"/>
                <a:cs typeface="Arial" pitchFamily="34" charset="0"/>
              </a:rPr>
              <a:t>In den Seminaren trainieren Sie den Umgang mit den Eltern in der Erziehungspartnerschaft, ohne „lehrerhaft“ zu wirken</a:t>
            </a:r>
          </a:p>
          <a:p>
            <a:pPr lvl="0">
              <a:spcBef>
                <a:spcPct val="20000"/>
              </a:spcBef>
            </a:pPr>
            <a:r>
              <a:rPr lang="de-DE" sz="1600" dirty="0">
                <a:solidFill>
                  <a:srgbClr val="283A84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>
                <a:solidFill>
                  <a:srgbClr val="283A84"/>
                </a:solidFill>
                <a:latin typeface="Arial" pitchFamily="34" charset="0"/>
                <a:cs typeface="Arial" pitchFamily="34" charset="0"/>
              </a:rPr>
              <a:t>In der kollegialen Supervision werden Sie während der Umsetzung Ihrer ElternClub-Treffen von Ihrem Papilio-ElternClub-Trainer unterstützt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51520" y="332656"/>
            <a:ext cx="6912768" cy="288032"/>
          </a:xfrm>
        </p:spPr>
        <p:txBody>
          <a:bodyPr/>
          <a:lstStyle/>
          <a:p>
            <a:pPr algn="l">
              <a:lnSpc>
                <a:spcPct val="150000"/>
              </a:lnSpc>
              <a:buClr>
                <a:srgbClr val="FFCC00"/>
              </a:buClr>
            </a:pPr>
            <a:r>
              <a:rPr lang="de-DE" altLang="de-DE" sz="18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Die Fortbildung zur Papilio-</a:t>
            </a:r>
            <a:r>
              <a:rPr lang="de-DE" altLang="de-DE" sz="1800" b="1" dirty="0" err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ElternClub</a:t>
            </a:r>
            <a:r>
              <a:rPr lang="de-DE" altLang="de-DE" sz="18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r>
              <a:rPr lang="de-DE" altLang="de-DE" sz="1800" b="1" dirty="0" err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BegleiterIn</a:t>
            </a:r>
            <a:endParaRPr lang="de-DE" altLang="de-DE" sz="1800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793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47756" y="332656"/>
            <a:ext cx="6988540" cy="359445"/>
          </a:xfrm>
        </p:spPr>
        <p:txBody>
          <a:bodyPr/>
          <a:lstStyle/>
          <a:p>
            <a:r>
              <a:rPr lang="de-DE" dirty="0"/>
              <a:t>Wieso Papilio-ElternClub?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040560"/>
          </a:xfrm>
        </p:spPr>
        <p:txBody>
          <a:bodyPr>
            <a:normAutofit/>
          </a:bodyPr>
          <a:lstStyle/>
          <a:p>
            <a:endParaRPr lang="de-DE" sz="1800" dirty="0"/>
          </a:p>
          <a:p>
            <a:pPr marL="0" indent="0">
              <a:buNone/>
            </a:pPr>
            <a:r>
              <a:rPr lang="de-DE" sz="1800" b="1" dirty="0">
                <a:solidFill>
                  <a:srgbClr val="283A84"/>
                </a:solidFill>
              </a:rPr>
              <a:t>Als </a:t>
            </a:r>
            <a:r>
              <a:rPr lang="de-DE" sz="1800" b="1" dirty="0" err="1">
                <a:solidFill>
                  <a:srgbClr val="283A84"/>
                </a:solidFill>
              </a:rPr>
              <a:t>ErzieherIn</a:t>
            </a:r>
            <a:r>
              <a:rPr lang="de-DE" sz="1800" b="1" dirty="0">
                <a:solidFill>
                  <a:srgbClr val="283A84"/>
                </a:solidFill>
              </a:rPr>
              <a:t> werden Sie häufig mit Eltern konfrontiert, die bei Erziehungsfragen verunsichert oder überfordert wirken. </a:t>
            </a:r>
          </a:p>
          <a:p>
            <a:pPr marL="0" indent="0">
              <a:buNone/>
            </a:pPr>
            <a:endParaRPr lang="de-DE" sz="1800" b="1" dirty="0">
              <a:solidFill>
                <a:srgbClr val="283A84"/>
              </a:solidFill>
            </a:endParaRPr>
          </a:p>
          <a:p>
            <a:pPr marL="0" indent="0">
              <a:buNone/>
            </a:pPr>
            <a:r>
              <a:rPr lang="de-DE" sz="1800" b="1" dirty="0">
                <a:solidFill>
                  <a:srgbClr val="283A84"/>
                </a:solidFill>
              </a:rPr>
              <a:t>Der Papilio-ElternClub hilft bei der Lösung:</a:t>
            </a:r>
          </a:p>
          <a:p>
            <a:pPr marL="0" indent="0">
              <a:buNone/>
            </a:pPr>
            <a:endParaRPr lang="de-DE" sz="1800" dirty="0">
              <a:solidFill>
                <a:srgbClr val="283A84"/>
              </a:solidFill>
            </a:endParaRPr>
          </a:p>
          <a:p>
            <a:r>
              <a:rPr lang="de-DE" sz="1800" dirty="0">
                <a:solidFill>
                  <a:srgbClr val="283A84"/>
                </a:solidFill>
              </a:rPr>
              <a:t>Die ElternClub-Begleiterin trifft sich mit den Eltern ihrer Kita zu einer Gesprächsrunde zu wichtigen Erziehungsthemen</a:t>
            </a:r>
          </a:p>
          <a:p>
            <a:r>
              <a:rPr lang="de-DE" sz="1800" dirty="0">
                <a:solidFill>
                  <a:srgbClr val="283A84"/>
                </a:solidFill>
              </a:rPr>
              <a:t>Die Treffen finden in der Kita statt. Weil die Eltern täglich hierher kommen, ist es niederschwellig für sie.</a:t>
            </a:r>
          </a:p>
          <a:p>
            <a:r>
              <a:rPr lang="de-DE" altLang="de-DE" sz="1800" dirty="0">
                <a:solidFill>
                  <a:srgbClr val="283A84"/>
                </a:solidFill>
                <a:sym typeface="Wingdings" pitchFamily="2" charset="2"/>
              </a:rPr>
              <a:t>In den Treffen ist eine positive und offene Atmosphäre in der Elterngruppe zentral – es handelt sich nicht um den „</a:t>
            </a:r>
            <a:r>
              <a:rPr lang="de-DE" sz="1800" dirty="0">
                <a:solidFill>
                  <a:srgbClr val="283A84"/>
                </a:solidFill>
              </a:rPr>
              <a:t>klassischen Elternabend“.</a:t>
            </a:r>
          </a:p>
          <a:p>
            <a:r>
              <a:rPr lang="de-DE" sz="1800" dirty="0">
                <a:solidFill>
                  <a:srgbClr val="283A84"/>
                </a:solidFill>
              </a:rPr>
              <a:t>Wenn Sie als ElternClub-</a:t>
            </a:r>
            <a:r>
              <a:rPr lang="de-DE" sz="1800" dirty="0" err="1">
                <a:solidFill>
                  <a:srgbClr val="283A84"/>
                </a:solidFill>
              </a:rPr>
              <a:t>BegleiterIn</a:t>
            </a:r>
            <a:r>
              <a:rPr lang="de-DE" sz="1800" dirty="0">
                <a:solidFill>
                  <a:srgbClr val="283A84"/>
                </a:solidFill>
              </a:rPr>
              <a:t> tätig werden, haben Sie eine moderierende und unterstützende Rolle.</a:t>
            </a:r>
          </a:p>
          <a:p>
            <a:r>
              <a:rPr lang="de-DE" sz="1800" dirty="0">
                <a:solidFill>
                  <a:srgbClr val="283A84"/>
                </a:solidFill>
              </a:rPr>
              <a:t>Die Erziehungspartnerschaft wird gestärkt.</a:t>
            </a:r>
          </a:p>
          <a:p>
            <a:endParaRPr lang="de-DE" sz="1800" dirty="0"/>
          </a:p>
          <a:p>
            <a:pPr marL="0" indent="0">
              <a:buNone/>
            </a:pPr>
            <a:endParaRPr lang="de-DE" altLang="de-DE" sz="18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43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51520" y="188640"/>
            <a:ext cx="6988540" cy="359445"/>
          </a:xfrm>
        </p:spPr>
        <p:txBody>
          <a:bodyPr/>
          <a:lstStyle/>
          <a:p>
            <a:r>
              <a:rPr lang="de-DE" altLang="de-DE" dirty="0"/>
              <a:t>Entwicklung des Papilio-</a:t>
            </a:r>
            <a:r>
              <a:rPr lang="de-DE" altLang="de-DE" dirty="0" err="1"/>
              <a:t>ElternClubs</a:t>
            </a:r>
            <a:endParaRPr lang="de-DE" altLang="de-DE" dirty="0"/>
          </a:p>
          <a:p>
            <a:r>
              <a:rPr lang="de-DE" altLang="de-DE" dirty="0"/>
              <a:t>Ergebnisse der Studie</a:t>
            </a:r>
          </a:p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137323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e-DE" altLang="de-DE" b="1" dirty="0">
                <a:solidFill>
                  <a:srgbClr val="283A84"/>
                </a:solidFill>
              </a:rPr>
              <a:t>Nutzen</a:t>
            </a:r>
            <a:r>
              <a:rPr lang="de-DE" altLang="de-DE" sz="2400" b="1" dirty="0">
                <a:solidFill>
                  <a:srgbClr val="283A84"/>
                </a:solidFill>
              </a:rPr>
              <a:t> </a:t>
            </a:r>
            <a:r>
              <a:rPr lang="de-DE" altLang="de-DE" b="1" dirty="0">
                <a:solidFill>
                  <a:srgbClr val="283A84"/>
                </a:solidFill>
              </a:rPr>
              <a:t>für ErzieherInnen / Einrichtungen: 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Intensiver Austausch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Beziehung zu den Eltern verbessert sich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stärkere Vernetzung von Kita und Elternhaus</a:t>
            </a: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>
                <a:solidFill>
                  <a:srgbClr val="283A84"/>
                </a:solidFill>
              </a:rPr>
              <a:t>positive Veränderung der Atmosphäre in der Einrichtung</a:t>
            </a:r>
          </a:p>
        </p:txBody>
      </p:sp>
    </p:spTree>
    <p:extLst>
      <p:ext uri="{BB962C8B-B14F-4D97-AF65-F5344CB8AC3E}">
        <p14:creationId xmlns:p14="http://schemas.microsoft.com/office/powerpoint/2010/main" val="1209241432"/>
      </p:ext>
    </p:extLst>
  </p:cSld>
  <p:clrMapOvr>
    <a:masterClrMapping/>
  </p:clrMapOvr>
</p:sld>
</file>

<file path=ppt/theme/theme1.xml><?xml version="1.0" encoding="utf-8"?>
<a:theme xmlns:a="http://schemas.openxmlformats.org/drawingml/2006/main" name="130516_Papilio_Master_ch_m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1479</Words>
  <Application>Microsoft Office PowerPoint</Application>
  <PresentationFormat>Bildschirmpräsentation (4:3)</PresentationFormat>
  <Paragraphs>272</Paragraphs>
  <Slides>27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130516_Papilio_Master_ch_mg</vt:lpstr>
      <vt:lpstr>Papilio-ElternClub  Name ReferentIn, Datum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Hosemann</dc:creator>
  <cp:lastModifiedBy>Sofia Henning</cp:lastModifiedBy>
  <cp:revision>392</cp:revision>
  <cp:lastPrinted>2012-04-19T09:44:51Z</cp:lastPrinted>
  <dcterms:created xsi:type="dcterms:W3CDTF">2013-05-16T10:47:13Z</dcterms:created>
  <dcterms:modified xsi:type="dcterms:W3CDTF">2026-02-10T13:08:56Z</dcterms:modified>
</cp:coreProperties>
</file>